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17.xml" ContentType="application/vnd.openxmlformats-officedocument.presentationml.notesSlide+xml"/>
  <Override PartName="/ppt/theme/themeOverride2.xml" ContentType="application/vnd.openxmlformats-officedocument.themeOverr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theme/themeOverride4.xml" ContentType="application/vnd.openxmlformats-officedocument.themeOverride+xml"/>
  <Override PartName="/ppt/notesSlides/notesSlide20.xml" ContentType="application/vnd.openxmlformats-officedocument.presentationml.notesSlide+xml"/>
  <Override PartName="/ppt/theme/themeOverride5.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95" r:id="rId3"/>
    <p:sldId id="296" r:id="rId4"/>
    <p:sldId id="297" r:id="rId5"/>
    <p:sldId id="298" r:id="rId6"/>
    <p:sldId id="270" r:id="rId7"/>
    <p:sldId id="271" r:id="rId8"/>
    <p:sldId id="273" r:id="rId9"/>
    <p:sldId id="274" r:id="rId10"/>
    <p:sldId id="275" r:id="rId11"/>
    <p:sldId id="276" r:id="rId12"/>
    <p:sldId id="258" r:id="rId13"/>
    <p:sldId id="278" r:id="rId14"/>
    <p:sldId id="279" r:id="rId15"/>
    <p:sldId id="265" r:id="rId16"/>
    <p:sldId id="268" r:id="rId17"/>
    <p:sldId id="261" r:id="rId18"/>
    <p:sldId id="281" r:id="rId19"/>
    <p:sldId id="263" r:id="rId20"/>
    <p:sldId id="277" r:id="rId21"/>
    <p:sldId id="300" r:id="rId22"/>
    <p:sldId id="301" r:id="rId23"/>
    <p:sldId id="302" r:id="rId24"/>
    <p:sldId id="303" r:id="rId25"/>
    <p:sldId id="299" r:id="rId26"/>
    <p:sldId id="285" r:id="rId27"/>
    <p:sldId id="286" r:id="rId28"/>
    <p:sldId id="287" r:id="rId29"/>
    <p:sldId id="288" r:id="rId30"/>
    <p:sldId id="289" r:id="rId31"/>
    <p:sldId id="290" r:id="rId32"/>
    <p:sldId id="29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01" autoAdjust="0"/>
    <p:restoredTop sz="65180" autoAdjust="0"/>
  </p:normalViewPr>
  <p:slideViewPr>
    <p:cSldViewPr snapToGrid="0" showGuides="1">
      <p:cViewPr varScale="1">
        <p:scale>
          <a:sx n="70" d="100"/>
          <a:sy n="70" d="100"/>
        </p:scale>
        <p:origin x="492" y="96"/>
      </p:cViewPr>
      <p:guideLst>
        <p:guide orient="horz" pos="2160"/>
        <p:guide pos="384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8E18F9-309A-4055-88C1-A408F118B3DF}" type="datetimeFigureOut">
              <a:rPr lang="en-US" smtClean="0"/>
              <a:t>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A6BD5E-DFF2-4230-BE61-4FD87800A63F}" type="slidenum">
              <a:rPr lang="en-US" smtClean="0"/>
              <a:t>‹#›</a:t>
            </a:fld>
            <a:endParaRPr lang="en-US"/>
          </a:p>
        </p:txBody>
      </p:sp>
    </p:spTree>
    <p:extLst>
      <p:ext uri="{BB962C8B-B14F-4D97-AF65-F5344CB8AC3E}">
        <p14:creationId xmlns:p14="http://schemas.microsoft.com/office/powerpoint/2010/main" val="1220714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lus.lexis.com/document?pdmfid=1530671&amp;pddocfullpath=/shared/document/cases/urn:contentItem:5J16-PV51-F07Y-10XN-00000-00&amp;pdcontentcomponentid=6253&amp;prid=9c91d8f8-7e31-4790-accd-5ac7bf7f8035&amp;crid=55782e67-ac5f-4d64-8e12-ecd4acced21c&amp;pdisdocsliderrequired=true&amp;pdpeersearchid=53a62284-ce34-4101-a306-9dd0e3fd2a79-1&amp;ecomp=2g4tk&amp;earg=sr0%23"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a:t>
            </a:fld>
            <a:endParaRPr lang="en-US"/>
          </a:p>
        </p:txBody>
      </p:sp>
    </p:spTree>
    <p:extLst>
      <p:ext uri="{BB962C8B-B14F-4D97-AF65-F5344CB8AC3E}">
        <p14:creationId xmlns:p14="http://schemas.microsoft.com/office/powerpoint/2010/main" val="2022673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off with Kings</a:t>
            </a:r>
            <a:r>
              <a:rPr lang="en-US" baseline="0" dirty="0"/>
              <a:t> in fact doing wrong. </a:t>
            </a:r>
            <a:endParaRPr lang="en-US" dirty="0"/>
          </a:p>
        </p:txBody>
      </p:sp>
      <p:sp>
        <p:nvSpPr>
          <p:cNvPr id="4" name="Slide Number Placeholder 3"/>
          <p:cNvSpPr>
            <a:spLocks noGrp="1"/>
          </p:cNvSpPr>
          <p:nvPr>
            <p:ph type="sldNum" sz="quarter" idx="10"/>
          </p:nvPr>
        </p:nvSpPr>
        <p:spPr/>
        <p:txBody>
          <a:bodyPr/>
          <a:lstStyle/>
          <a:p>
            <a:fld id="{B5A6BD5E-DFF2-4230-BE61-4FD87800A63F}" type="slidenum">
              <a:rPr lang="en-US" smtClean="0"/>
              <a:t>3</a:t>
            </a:fld>
            <a:endParaRPr lang="en-US"/>
          </a:p>
        </p:txBody>
      </p:sp>
    </p:spTree>
    <p:extLst>
      <p:ext uri="{BB962C8B-B14F-4D97-AF65-F5344CB8AC3E}">
        <p14:creationId xmlns:p14="http://schemas.microsoft.com/office/powerpoint/2010/main" val="2375366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6</a:t>
            </a:fld>
            <a:endParaRPr lang="en-US"/>
          </a:p>
        </p:txBody>
      </p:sp>
    </p:spTree>
    <p:extLst>
      <p:ext uri="{BB962C8B-B14F-4D97-AF65-F5344CB8AC3E}">
        <p14:creationId xmlns:p14="http://schemas.microsoft.com/office/powerpoint/2010/main" val="473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7</a:t>
            </a:fld>
            <a:endParaRPr lang="en-US"/>
          </a:p>
        </p:txBody>
      </p:sp>
    </p:spTree>
    <p:extLst>
      <p:ext uri="{BB962C8B-B14F-4D97-AF65-F5344CB8AC3E}">
        <p14:creationId xmlns:p14="http://schemas.microsoft.com/office/powerpoint/2010/main" val="2363311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8</a:t>
            </a:fld>
            <a:endParaRPr lang="en-US"/>
          </a:p>
        </p:txBody>
      </p:sp>
    </p:spTree>
    <p:extLst>
      <p:ext uri="{BB962C8B-B14F-4D97-AF65-F5344CB8AC3E}">
        <p14:creationId xmlns:p14="http://schemas.microsoft.com/office/powerpoint/2010/main" val="4288384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9</a:t>
            </a:fld>
            <a:endParaRPr lang="en-US"/>
          </a:p>
        </p:txBody>
      </p:sp>
    </p:spTree>
    <p:extLst>
      <p:ext uri="{BB962C8B-B14F-4D97-AF65-F5344CB8AC3E}">
        <p14:creationId xmlns:p14="http://schemas.microsoft.com/office/powerpoint/2010/main" val="1147826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10</a:t>
            </a:fld>
            <a:endParaRPr lang="en-US"/>
          </a:p>
        </p:txBody>
      </p:sp>
    </p:spTree>
    <p:extLst>
      <p:ext uri="{BB962C8B-B14F-4D97-AF65-F5344CB8AC3E}">
        <p14:creationId xmlns:p14="http://schemas.microsoft.com/office/powerpoint/2010/main" val="1532073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11</a:t>
            </a:fld>
            <a:endParaRPr lang="en-US"/>
          </a:p>
        </p:txBody>
      </p:sp>
    </p:spTree>
    <p:extLst>
      <p:ext uri="{BB962C8B-B14F-4D97-AF65-F5344CB8AC3E}">
        <p14:creationId xmlns:p14="http://schemas.microsoft.com/office/powerpoint/2010/main" val="3243969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666666"/>
                </a:solidFill>
                <a:effectLst/>
                <a:latin typeface="Roboto" panose="02000000000000000000" pitchFamily="2" charset="0"/>
              </a:rPr>
              <a:t>Good Samaritan</a:t>
            </a:r>
            <a:r>
              <a:rPr lang="en-US" b="0" i="0" baseline="0" dirty="0">
                <a:solidFill>
                  <a:srgbClr val="666666"/>
                </a:solidFill>
                <a:effectLst/>
                <a:latin typeface="Roboto" panose="02000000000000000000" pitchFamily="2" charset="0"/>
              </a:rPr>
              <a:t> doctrine -- </a:t>
            </a:r>
            <a:r>
              <a:rPr lang="en-US" b="0" i="0" dirty="0">
                <a:solidFill>
                  <a:srgbClr val="666666"/>
                </a:solidFill>
                <a:effectLst/>
                <a:latin typeface="Roboto" panose="02000000000000000000" pitchFamily="2" charset="0"/>
              </a:rPr>
              <a:t>One who undertakes, gratuitously or for consideration, to render services to another which he should recognize as necessary for the protection of the other's person or things, is subject to liability to the other for physical harm resulting from his failure to exercise reasonable care to perform his undertaking, if</a:t>
            </a:r>
          </a:p>
          <a:p>
            <a:pPr algn="l"/>
            <a:r>
              <a:rPr lang="en-US" b="0" i="0" dirty="0">
                <a:solidFill>
                  <a:srgbClr val="666666"/>
                </a:solidFill>
                <a:effectLst/>
                <a:latin typeface="Roboto" panose="02000000000000000000" pitchFamily="2" charset="0"/>
              </a:rPr>
              <a:t>(a) his failure to exercise such care increases the risk of such harm, or</a:t>
            </a:r>
          </a:p>
          <a:p>
            <a:pPr algn="l"/>
            <a:r>
              <a:rPr lang="en-US" b="0" i="0" dirty="0">
                <a:solidFill>
                  <a:srgbClr val="666666"/>
                </a:solidFill>
                <a:effectLst/>
                <a:latin typeface="Roboto" panose="02000000000000000000" pitchFamily="2" charset="0"/>
              </a:rPr>
              <a:t>(b) the harm is suffered because of the other's reliance upon the undertaking.</a:t>
            </a:r>
          </a:p>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12</a:t>
            </a:fld>
            <a:endParaRPr lang="en-US"/>
          </a:p>
        </p:txBody>
      </p:sp>
    </p:spTree>
    <p:extLst>
      <p:ext uri="{BB962C8B-B14F-4D97-AF65-F5344CB8AC3E}">
        <p14:creationId xmlns:p14="http://schemas.microsoft.com/office/powerpoint/2010/main" val="3735371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B5A6BD5E-DFF2-4230-BE61-4FD87800A63F}" type="slidenum">
              <a:rPr lang="en-US" smtClean="0"/>
              <a:t>13</a:t>
            </a:fld>
            <a:endParaRPr lang="en-US"/>
          </a:p>
        </p:txBody>
      </p:sp>
    </p:spTree>
    <p:extLst>
      <p:ext uri="{BB962C8B-B14F-4D97-AF65-F5344CB8AC3E}">
        <p14:creationId xmlns:p14="http://schemas.microsoft.com/office/powerpoint/2010/main" val="3080058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14</a:t>
            </a:fld>
            <a:endParaRPr lang="en-US"/>
          </a:p>
        </p:txBody>
      </p:sp>
    </p:spTree>
    <p:extLst>
      <p:ext uri="{BB962C8B-B14F-4D97-AF65-F5344CB8AC3E}">
        <p14:creationId xmlns:p14="http://schemas.microsoft.com/office/powerpoint/2010/main" val="1810297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15</a:t>
            </a:fld>
            <a:endParaRPr lang="en-US"/>
          </a:p>
        </p:txBody>
      </p:sp>
    </p:spTree>
    <p:extLst>
      <p:ext uri="{BB962C8B-B14F-4D97-AF65-F5344CB8AC3E}">
        <p14:creationId xmlns:p14="http://schemas.microsoft.com/office/powerpoint/2010/main" val="2850948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16</a:t>
            </a:fld>
            <a:endParaRPr lang="en-US"/>
          </a:p>
        </p:txBody>
      </p:sp>
    </p:spTree>
    <p:extLst>
      <p:ext uri="{BB962C8B-B14F-4D97-AF65-F5344CB8AC3E}">
        <p14:creationId xmlns:p14="http://schemas.microsoft.com/office/powerpoint/2010/main" val="2007546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17</a:t>
            </a:fld>
            <a:endParaRPr lang="en-US"/>
          </a:p>
        </p:txBody>
      </p:sp>
    </p:spTree>
    <p:extLst>
      <p:ext uri="{BB962C8B-B14F-4D97-AF65-F5344CB8AC3E}">
        <p14:creationId xmlns:p14="http://schemas.microsoft.com/office/powerpoint/2010/main" val="38225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18</a:t>
            </a:fld>
            <a:endParaRPr lang="en-US"/>
          </a:p>
        </p:txBody>
      </p:sp>
    </p:spTree>
    <p:extLst>
      <p:ext uri="{BB962C8B-B14F-4D97-AF65-F5344CB8AC3E}">
        <p14:creationId xmlns:p14="http://schemas.microsoft.com/office/powerpoint/2010/main" val="3175753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19</a:t>
            </a:fld>
            <a:endParaRPr lang="en-US"/>
          </a:p>
        </p:txBody>
      </p:sp>
    </p:spTree>
    <p:extLst>
      <p:ext uri="{BB962C8B-B14F-4D97-AF65-F5344CB8AC3E}">
        <p14:creationId xmlns:p14="http://schemas.microsoft.com/office/powerpoint/2010/main" val="1877700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20</a:t>
            </a:fld>
            <a:endParaRPr lang="en-US"/>
          </a:p>
        </p:txBody>
      </p:sp>
    </p:spTree>
    <p:extLst>
      <p:ext uri="{BB962C8B-B14F-4D97-AF65-F5344CB8AC3E}">
        <p14:creationId xmlns:p14="http://schemas.microsoft.com/office/powerpoint/2010/main" val="1583765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1B45C-8844-C772-2205-66CF873A3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13EAD-271D-82B9-CA27-E09B25199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6CD974-06ED-175A-8A35-7B5C16FCDC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47AA07-DAA6-7405-3DCF-BAD9ACB86A9C}"/>
              </a:ext>
            </a:extLst>
          </p:cNvPr>
          <p:cNvSpPr>
            <a:spLocks noGrp="1"/>
          </p:cNvSpPr>
          <p:nvPr>
            <p:ph type="sldNum" sz="quarter" idx="5"/>
          </p:nvPr>
        </p:nvSpPr>
        <p:spPr/>
        <p:txBody>
          <a:bodyPr/>
          <a:lstStyle/>
          <a:p>
            <a:fld id="{B5A6BD5E-DFF2-4230-BE61-4FD87800A63F}" type="slidenum">
              <a:rPr lang="en-US" smtClean="0"/>
              <a:t>21</a:t>
            </a:fld>
            <a:endParaRPr lang="en-US"/>
          </a:p>
        </p:txBody>
      </p:sp>
    </p:spTree>
    <p:extLst>
      <p:ext uri="{BB962C8B-B14F-4D97-AF65-F5344CB8AC3E}">
        <p14:creationId xmlns:p14="http://schemas.microsoft.com/office/powerpoint/2010/main" val="4264258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2397A-1460-CD7C-2191-752B8F109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4A359-49B8-E6FF-CF3D-6A5535AAA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68CED-34EA-C155-9F5F-942098BB3DD8}"/>
              </a:ext>
            </a:extLst>
          </p:cNvPr>
          <p:cNvSpPr>
            <a:spLocks noGrp="1"/>
          </p:cNvSpPr>
          <p:nvPr>
            <p:ph type="body" idx="1"/>
          </p:nvPr>
        </p:nvSpPr>
        <p:spPr/>
        <p:txBody>
          <a:bodyPr/>
          <a:lstStyle/>
          <a:p>
            <a:r>
              <a:rPr lang="en-US" dirty="0"/>
              <a:t>Planning Activity involves policy</a:t>
            </a:r>
            <a:r>
              <a:rPr lang="en-US" baseline="0" dirty="0"/>
              <a:t> making decision. Big picture. How to allocate county resources, planning for infrastructure, look and feel of the community. </a:t>
            </a:r>
          </a:p>
          <a:p>
            <a:endParaRPr lang="en-US" baseline="0" dirty="0"/>
          </a:p>
          <a:p>
            <a:r>
              <a:rPr lang="en-US" baseline="0" dirty="0"/>
              <a:t>Operational </a:t>
            </a:r>
            <a:r>
              <a:rPr lang="mr-IN" baseline="0" dirty="0"/>
              <a:t>–</a:t>
            </a:r>
            <a:r>
              <a:rPr lang="en-US" baseline="0" dirty="0"/>
              <a:t> Implements planning activity. Once a government makes decision to locate some piece of infrastructure somewhere, obligated to maintain it. </a:t>
            </a:r>
            <a:endParaRPr lang="en-US" dirty="0"/>
          </a:p>
        </p:txBody>
      </p:sp>
      <p:sp>
        <p:nvSpPr>
          <p:cNvPr id="4" name="Slide Number Placeholder 3">
            <a:extLst>
              <a:ext uri="{FF2B5EF4-FFF2-40B4-BE49-F238E27FC236}">
                <a16:creationId xmlns:a16="http://schemas.microsoft.com/office/drawing/2014/main" id="{4FD34E57-DD6B-6AE9-C169-9C78814C4D6F}"/>
              </a:ext>
            </a:extLst>
          </p:cNvPr>
          <p:cNvSpPr>
            <a:spLocks noGrp="1"/>
          </p:cNvSpPr>
          <p:nvPr>
            <p:ph type="sldNum" sz="quarter" idx="5"/>
          </p:nvPr>
        </p:nvSpPr>
        <p:spPr/>
        <p:txBody>
          <a:bodyPr/>
          <a:lstStyle/>
          <a:p>
            <a:fld id="{B5A6BD5E-DFF2-4230-BE61-4FD87800A63F}" type="slidenum">
              <a:rPr lang="en-US" smtClean="0"/>
              <a:t>22</a:t>
            </a:fld>
            <a:endParaRPr lang="en-US"/>
          </a:p>
        </p:txBody>
      </p:sp>
    </p:spTree>
    <p:extLst>
      <p:ext uri="{BB962C8B-B14F-4D97-AF65-F5344CB8AC3E}">
        <p14:creationId xmlns:p14="http://schemas.microsoft.com/office/powerpoint/2010/main" val="2104317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6007F-5E98-B6C7-E3AC-735ABF3F1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86D09-0E89-594B-BCF1-D734A3702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2DEBF-D494-DE4E-E2CC-ED48F5F6B2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B39498-D419-0C39-941F-8280EBC0AD2E}"/>
              </a:ext>
            </a:extLst>
          </p:cNvPr>
          <p:cNvSpPr>
            <a:spLocks noGrp="1"/>
          </p:cNvSpPr>
          <p:nvPr>
            <p:ph type="sldNum" sz="quarter" idx="5"/>
          </p:nvPr>
        </p:nvSpPr>
        <p:spPr/>
        <p:txBody>
          <a:bodyPr/>
          <a:lstStyle/>
          <a:p>
            <a:fld id="{B5A6BD5E-DFF2-4230-BE61-4FD87800A63F}" type="slidenum">
              <a:rPr lang="en-US" smtClean="0"/>
              <a:t>23</a:t>
            </a:fld>
            <a:endParaRPr lang="en-US"/>
          </a:p>
        </p:txBody>
      </p:sp>
    </p:spTree>
    <p:extLst>
      <p:ext uri="{BB962C8B-B14F-4D97-AF65-F5344CB8AC3E}">
        <p14:creationId xmlns:p14="http://schemas.microsoft.com/office/powerpoint/2010/main" val="2194143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F9E06-BE84-4C59-550D-22FB862348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1F50D-76FC-58A6-F853-5EECD423B3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6FAAE0-D4B9-E6B2-362C-837B3ECA8153}"/>
              </a:ext>
            </a:extLst>
          </p:cNvPr>
          <p:cNvSpPr>
            <a:spLocks noGrp="1"/>
          </p:cNvSpPr>
          <p:nvPr>
            <p:ph type="body" idx="1"/>
          </p:nvPr>
        </p:nvSpPr>
        <p:spPr/>
        <p:txBody>
          <a:bodyPr/>
          <a:lstStyle/>
          <a:p>
            <a:r>
              <a:rPr lang="en-US" dirty="0"/>
              <a:t>Legislative, permitting, licensing, executive </a:t>
            </a:r>
            <a:r>
              <a:rPr lang="mr-IN" dirty="0"/>
              <a:t>–</a:t>
            </a:r>
            <a:r>
              <a:rPr lang="en-US" dirty="0"/>
              <a:t> Core governmental functions. Sovereign immunity required to avoid trampling on separation</a:t>
            </a:r>
            <a:r>
              <a:rPr lang="en-US" baseline="0" dirty="0"/>
              <a:t> of powers. </a:t>
            </a:r>
          </a:p>
          <a:p>
            <a:endParaRPr lang="en-US" baseline="0" dirty="0"/>
          </a:p>
          <a:p>
            <a:r>
              <a:rPr lang="en-US" baseline="0" dirty="0"/>
              <a:t>Enforcement and Protection of Public Safety </a:t>
            </a:r>
            <a:r>
              <a:rPr lang="mr-IN" baseline="0" dirty="0"/>
              <a:t>–</a:t>
            </a:r>
            <a:r>
              <a:rPr lang="en-US" baseline="0" dirty="0"/>
              <a:t> Generally no liability (think prosecutorial discretion) BUT if law enforcement voluntarily becomes intertwined in a specific situation, can create liability </a:t>
            </a:r>
            <a:r>
              <a:rPr lang="en-US" dirty="0">
                <a:solidFill>
                  <a:srgbClr val="000000"/>
                </a:solidFill>
              </a:rPr>
              <a:t>in circumstances which place people within a "zone of risk" [1] by creating or permitting dangers to exist, [2] by taking persons into police custody, [3] detaining them, or [4] otherwise subjecting them to danger. This is the Special tort duty exception, think similar to the undertaker’s doctrine. </a:t>
            </a:r>
            <a:r>
              <a:rPr lang="en-US" sz="1200" i="0" kern="1200" dirty="0">
                <a:solidFill>
                  <a:schemeClr val="tx1"/>
                </a:solidFill>
                <a:latin typeface="+mn-lt"/>
                <a:ea typeface="+mn-ea"/>
                <a:cs typeface="+mn-cs"/>
              </a:rPr>
              <a:t>”The premise is that a police officer's decision to assume control over a particular situation or individual or group of individuals is accompanied by a corresponding duty to exercise reasonable care.</a:t>
            </a:r>
          </a:p>
          <a:p>
            <a:r>
              <a:rPr lang="en-US" sz="1200" i="0" kern="1200" dirty="0">
                <a:solidFill>
                  <a:schemeClr val="tx1"/>
                </a:solidFill>
                <a:latin typeface="+mn-lt"/>
                <a:ea typeface="+mn-ea"/>
                <a:cs typeface="+mn-cs"/>
                <a:hlinkClick r:id="rId3"/>
              </a:rPr>
              <a:t>”Courts held that when determining whether a duty was created by a foreseeable zone of risk, "[t]o impose a duty, it is not enough that a risk merely exists or that a particular risk is foreseeable; rather, the defendant's conduct must </a:t>
            </a:r>
            <a:r>
              <a:rPr lang="en-US" sz="1200" i="1" kern="1200" dirty="0">
                <a:solidFill>
                  <a:schemeClr val="tx1"/>
                </a:solidFill>
                <a:latin typeface="+mn-lt"/>
                <a:ea typeface="+mn-ea"/>
                <a:cs typeface="+mn-cs"/>
                <a:hlinkClick r:id="rId3"/>
              </a:rPr>
              <a:t>create</a:t>
            </a:r>
            <a:r>
              <a:rPr lang="en-US" sz="1200" i="0" kern="1200" dirty="0">
                <a:solidFill>
                  <a:schemeClr val="tx1"/>
                </a:solidFill>
                <a:latin typeface="+mn-lt"/>
                <a:ea typeface="+mn-ea"/>
                <a:cs typeface="+mn-cs"/>
                <a:hlinkClick r:id="rId3"/>
              </a:rPr>
              <a:t> or </a:t>
            </a:r>
            <a:r>
              <a:rPr lang="en-US" sz="1200" i="1" kern="1200" dirty="0">
                <a:solidFill>
                  <a:schemeClr val="tx1"/>
                </a:solidFill>
                <a:latin typeface="+mn-lt"/>
                <a:ea typeface="+mn-ea"/>
                <a:cs typeface="+mn-cs"/>
                <a:hlinkClick r:id="rId3"/>
              </a:rPr>
              <a:t>control</a:t>
            </a:r>
            <a:r>
              <a:rPr lang="en-US" sz="1200" i="0" kern="1200" dirty="0">
                <a:solidFill>
                  <a:schemeClr val="tx1"/>
                </a:solidFill>
                <a:latin typeface="+mn-lt"/>
                <a:ea typeface="+mn-ea"/>
                <a:cs typeface="+mn-cs"/>
                <a:hlinkClick r:id="rId3"/>
              </a:rPr>
              <a:t> the risk before liability may be imposed.”</a:t>
            </a:r>
            <a:r>
              <a:rPr lang="en-US" sz="1200" i="0"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cases that have applied the special duty exception involved instances where the police officers were on the scene and took control of the situation but individuals were subsequently injured, or involved situations where the police officers created the zone of risk by their actions</a:t>
            </a:r>
            <a:endParaRPr lang="en-US" dirty="0">
              <a:solidFill>
                <a:srgbClr val="000000"/>
              </a:solidFill>
            </a:endParaRPr>
          </a:p>
          <a:p>
            <a:endParaRPr lang="en-US" dirty="0">
              <a:solidFill>
                <a:srgbClr val="000000"/>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Capital improvements and property control operations – Sometimes Liability (planning/operational distinction). No liability for where to place capital improvements, but failure to maintain those improvements and facilities can create liability.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Providing professional, educational, and general services for the health and welfare of the citizens – Sometimes liability. Whether a hospital is sufficiently</a:t>
            </a:r>
            <a:r>
              <a:rPr lang="en-US" baseline="0" dirty="0">
                <a:solidFill>
                  <a:srgbClr val="000000"/>
                </a:solidFill>
              </a:rPr>
              <a:t> staffed is a discretionary/planning opinion. Medical malpractice is operational, would subject government to liability.  </a:t>
            </a:r>
            <a:endParaRPr lang="en-US" dirty="0">
              <a:solidFill>
                <a:srgbClr val="000000"/>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endParaRPr>
          </a:p>
          <a:p>
            <a:endParaRPr lang="en-US" dirty="0">
              <a:solidFill>
                <a:srgbClr val="000000"/>
              </a:solidFill>
            </a:endParaRPr>
          </a:p>
          <a:p>
            <a:endParaRPr lang="en-US" dirty="0"/>
          </a:p>
        </p:txBody>
      </p:sp>
      <p:sp>
        <p:nvSpPr>
          <p:cNvPr id="4" name="Slide Number Placeholder 3">
            <a:extLst>
              <a:ext uri="{FF2B5EF4-FFF2-40B4-BE49-F238E27FC236}">
                <a16:creationId xmlns:a16="http://schemas.microsoft.com/office/drawing/2014/main" id="{79909825-1627-257C-E597-22B21409787C}"/>
              </a:ext>
            </a:extLst>
          </p:cNvPr>
          <p:cNvSpPr>
            <a:spLocks noGrp="1"/>
          </p:cNvSpPr>
          <p:nvPr>
            <p:ph type="sldNum" sz="quarter" idx="5"/>
          </p:nvPr>
        </p:nvSpPr>
        <p:spPr/>
        <p:txBody>
          <a:bodyPr/>
          <a:lstStyle/>
          <a:p>
            <a:fld id="{B5A6BD5E-DFF2-4230-BE61-4FD87800A63F}" type="slidenum">
              <a:rPr lang="en-US" smtClean="0"/>
              <a:t>24</a:t>
            </a:fld>
            <a:endParaRPr lang="en-US"/>
          </a:p>
        </p:txBody>
      </p:sp>
    </p:spTree>
    <p:extLst>
      <p:ext uri="{BB962C8B-B14F-4D97-AF65-F5344CB8AC3E}">
        <p14:creationId xmlns:p14="http://schemas.microsoft.com/office/powerpoint/2010/main" val="3791556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Distinction between </a:t>
            </a:r>
            <a:r>
              <a:rPr lang="en-US" sz="1200" dirty="0"/>
              <a:t>suits brought to recovery damages in tort and cases involving indemnification provisions in an express written contract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Florida Supreme Court has held that </a:t>
            </a:r>
            <a:r>
              <a:rPr lang="en-US" sz="1200" i="1" dirty="0"/>
              <a:t>cities</a:t>
            </a:r>
            <a:r>
              <a:rPr lang="en-US" sz="1200" dirty="0"/>
              <a:t> can contractually waive sovereign immunity above statutory cap. </a:t>
            </a:r>
            <a:r>
              <a:rPr lang="en-US" sz="1200" i="1" dirty="0">
                <a:effectLst/>
                <a:ea typeface="MS Mincho" panose="02020609040205080304" pitchFamily="49" charset="-128"/>
              </a:rPr>
              <a:t>Am. Home Assur. Co. v. </a:t>
            </a:r>
            <a:r>
              <a:rPr lang="en-US" sz="1200" i="1" dirty="0" err="1">
                <a:effectLst/>
                <a:ea typeface="MS Mincho" panose="02020609040205080304" pitchFamily="49" charset="-128"/>
              </a:rPr>
              <a:t>Nat'l</a:t>
            </a:r>
            <a:r>
              <a:rPr lang="en-US" sz="1200" i="1" dirty="0">
                <a:effectLst/>
                <a:ea typeface="MS Mincho" panose="02020609040205080304" pitchFamily="49" charset="-128"/>
              </a:rPr>
              <a:t> R.R. Passenger Corp</a:t>
            </a:r>
            <a:r>
              <a:rPr lang="en-US" sz="1200" dirty="0">
                <a:effectLst/>
                <a:ea typeface="MS Mincho" panose="02020609040205080304" pitchFamily="49" charset="-128"/>
              </a:rPr>
              <a:t>., 908 So. 2d 459 (Fla. 2005). Persuasive argument that Counties could also do so. Moral of the story is if waiving sovereign immunity, always include the language that you are only doing so within the limits prescribed by law and subject to the dollar value caps in 768.28,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25</a:t>
            </a:fld>
            <a:endParaRPr lang="en-US"/>
          </a:p>
        </p:txBody>
      </p:sp>
    </p:spTree>
    <p:extLst>
      <p:ext uri="{BB962C8B-B14F-4D97-AF65-F5344CB8AC3E}">
        <p14:creationId xmlns:p14="http://schemas.microsoft.com/office/powerpoint/2010/main" val="3835712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26</a:t>
            </a:fld>
            <a:endParaRPr lang="en-US"/>
          </a:p>
        </p:txBody>
      </p:sp>
    </p:spTree>
    <p:extLst>
      <p:ext uri="{BB962C8B-B14F-4D97-AF65-F5344CB8AC3E}">
        <p14:creationId xmlns:p14="http://schemas.microsoft.com/office/powerpoint/2010/main" val="1310125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Ross v. City of Jacksonville </a:t>
            </a:r>
            <a:r>
              <a:rPr lang="mr-IN" dirty="0"/>
              <a:t>–</a:t>
            </a:r>
            <a:r>
              <a:rPr lang="en-US" dirty="0"/>
              <a:t> Liability in the police chase realm, which is largely</a:t>
            </a:r>
            <a:r>
              <a:rPr lang="en-US" baseline="0" dirty="0"/>
              <a:t> dictated by 768.28(9)(d). No liability for officer or Local </a:t>
            </a:r>
            <a:r>
              <a:rPr lang="en-US" baseline="0" dirty="0" err="1"/>
              <a:t>Gov</a:t>
            </a:r>
            <a:r>
              <a:rPr lang="en-US" baseline="0" dirty="0"/>
              <a:t> if you adhere to the 3 elements. </a:t>
            </a:r>
            <a:endParaRPr lang="en-US" dirty="0"/>
          </a:p>
        </p:txBody>
      </p:sp>
      <p:sp>
        <p:nvSpPr>
          <p:cNvPr id="4" name="Slide Number Placeholder 3"/>
          <p:cNvSpPr>
            <a:spLocks noGrp="1"/>
          </p:cNvSpPr>
          <p:nvPr>
            <p:ph type="sldNum" sz="quarter" idx="10"/>
          </p:nvPr>
        </p:nvSpPr>
        <p:spPr/>
        <p:txBody>
          <a:bodyPr/>
          <a:lstStyle/>
          <a:p>
            <a:fld id="{B5A6BD5E-DFF2-4230-BE61-4FD87800A63F}" type="slidenum">
              <a:rPr lang="en-US" smtClean="0"/>
              <a:t>27</a:t>
            </a:fld>
            <a:endParaRPr lang="en-US"/>
          </a:p>
        </p:txBody>
      </p:sp>
    </p:spTree>
    <p:extLst>
      <p:ext uri="{BB962C8B-B14F-4D97-AF65-F5344CB8AC3E}">
        <p14:creationId xmlns:p14="http://schemas.microsoft.com/office/powerpoint/2010/main" val="15228318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Sanchez v. Miami Dade County </a:t>
            </a:r>
            <a:r>
              <a:rPr lang="mr-IN" dirty="0"/>
              <a:t>–</a:t>
            </a:r>
            <a:r>
              <a:rPr lang="en-US" dirty="0"/>
              <a:t> dealt</a:t>
            </a:r>
            <a:r>
              <a:rPr lang="en-US" baseline="0" dirty="0"/>
              <a:t> with the County’s discretionary power to allocate law enforcement resources to certain locations, which unsurprisingly was found to be protected by sovereign immunity as it is a planning level activity</a:t>
            </a:r>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28</a:t>
            </a:fld>
            <a:endParaRPr lang="en-US"/>
          </a:p>
        </p:txBody>
      </p:sp>
    </p:spTree>
    <p:extLst>
      <p:ext uri="{BB962C8B-B14F-4D97-AF65-F5344CB8AC3E}">
        <p14:creationId xmlns:p14="http://schemas.microsoft.com/office/powerpoint/2010/main" val="3211466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Manfre</a:t>
            </a:r>
            <a:r>
              <a:rPr lang="en-US" dirty="0"/>
              <a:t> v. </a:t>
            </a:r>
            <a:r>
              <a:rPr lang="en-US" dirty="0" err="1"/>
              <a:t>Shinkle</a:t>
            </a:r>
            <a:r>
              <a:rPr lang="en-US" dirty="0"/>
              <a:t> </a:t>
            </a:r>
            <a:r>
              <a:rPr lang="mr-IN" dirty="0"/>
              <a:t>–</a:t>
            </a:r>
            <a:r>
              <a:rPr lang="en-US" dirty="0"/>
              <a:t> Case where</a:t>
            </a:r>
            <a:r>
              <a:rPr lang="en-US" baseline="0" dirty="0"/>
              <a:t> a motorist hit a dead horse in the road and sued the sheriff. </a:t>
            </a:r>
            <a:r>
              <a:rPr lang="en-US" baseline="0"/>
              <a:t>Sheriff had </a:t>
            </a:r>
            <a:r>
              <a:rPr lang="en-US" baseline="0" dirty="0"/>
              <a:t>responded to a call involving some escaped equine, sheriff arrived and the horses scattered and the sheriff left. Later a horse got back out to the road and a car hit it and killed it. Then another car came around and hit the dead horse and flipped over, resulting in serious injuries to the driver.  </a:t>
            </a:r>
          </a:p>
          <a:p>
            <a:endParaRPr lang="en-US" baseline="0" dirty="0"/>
          </a:p>
          <a:p>
            <a:r>
              <a:rPr lang="en-US" baseline="0" dirty="0"/>
              <a:t>The court found that there was no individual duty owed to the plaintiff, the officer’s limited actions in responding and then leaving the scene did not rise to the level of creating a special tort duty or undertaker’s doctrine. </a:t>
            </a:r>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31</a:t>
            </a:fld>
            <a:endParaRPr lang="en-US"/>
          </a:p>
        </p:txBody>
      </p:sp>
    </p:spTree>
    <p:extLst>
      <p:ext uri="{BB962C8B-B14F-4D97-AF65-F5344CB8AC3E}">
        <p14:creationId xmlns:p14="http://schemas.microsoft.com/office/powerpoint/2010/main" val="126215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A6BD5E-DFF2-4230-BE61-4FD87800A63F}" type="slidenum">
              <a:rPr lang="en-US" smtClean="0"/>
              <a:t>32</a:t>
            </a:fld>
            <a:endParaRPr lang="en-US"/>
          </a:p>
        </p:txBody>
      </p:sp>
    </p:spTree>
    <p:extLst>
      <p:ext uri="{BB962C8B-B14F-4D97-AF65-F5344CB8AC3E}">
        <p14:creationId xmlns:p14="http://schemas.microsoft.com/office/powerpoint/2010/main" val="1921706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C027-8AEE-4AE3-E67B-A30FC8CF623A}"/>
              </a:ext>
            </a:extLst>
          </p:cNvPr>
          <p:cNvSpPr>
            <a:spLocks noGrp="1"/>
          </p:cNvSpPr>
          <p:nvPr>
            <p:ph type="ctrTitle"/>
          </p:nvPr>
        </p:nvSpPr>
        <p:spPr>
          <a:xfrm>
            <a:off x="1524000" y="1122363"/>
            <a:ext cx="9144000" cy="2387600"/>
          </a:xfrm>
        </p:spPr>
        <p:txBody>
          <a:bodyPr anchor="b"/>
          <a:lstStyle>
            <a:lvl1pPr algn="ctr">
              <a:defRPr sz="60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D71A019-36DF-A56D-56E7-D1C861BF458A}"/>
              </a:ext>
            </a:extLst>
          </p:cNvPr>
          <p:cNvSpPr>
            <a:spLocks noGrp="1"/>
          </p:cNvSpPr>
          <p:nvPr>
            <p:ph type="subTitle" idx="1"/>
          </p:nvPr>
        </p:nvSpPr>
        <p:spPr>
          <a:xfrm>
            <a:off x="1524000" y="3602038"/>
            <a:ext cx="9144000" cy="1655762"/>
          </a:xfrm>
          <a:solidFill>
            <a:schemeClr val="bg1">
              <a:lumMod val="60000"/>
              <a:lumOff val="40000"/>
            </a:schemeClr>
          </a:solidFill>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67189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6A199-134B-399F-DFE7-0EAC074133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57099C0-6B1B-C8D1-5C51-1437237E55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8104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654E-FEEA-0310-6EA2-B74F28E6855E}"/>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FC1EB8B-7D2C-861B-136C-9135B74CE99D}"/>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77213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E55F-6CAB-326A-CB00-85FBAD77D11C}"/>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9C44C1-05DC-D5F2-6231-4184D4BBC2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76768A7-2AD2-164E-EB96-5361FE32A6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4954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D7FA-E93C-CA0E-1382-503D31762FC3}"/>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30022A5-23A1-046F-29F9-B7BBE0A327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8B59A3-178E-B85D-CE9F-1EE8C572A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51A86CD-E17E-C4DC-F3CB-161E549C12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EB483-91D5-872F-4C2B-C9178832A0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955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07EB-1699-0142-F31B-89E1FA83378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4217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1243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A878D-601B-D622-8FFD-8CF5C7EBF16C}"/>
              </a:ext>
            </a:extLst>
          </p:cNvPr>
          <p:cNvSpPr>
            <a:spLocks noGrp="1"/>
          </p:cNvSpPr>
          <p:nvPr>
            <p:ph type="title"/>
          </p:nvPr>
        </p:nvSpPr>
        <p:spPr>
          <a:xfrm>
            <a:off x="839788" y="457200"/>
            <a:ext cx="3932237" cy="1600200"/>
          </a:xfrm>
          <a:solidFill>
            <a:schemeClr val="bg2">
              <a:lumMod val="60000"/>
              <a:lumOff val="40000"/>
            </a:schemeClr>
          </a:solidFill>
        </p:spPr>
        <p:txBody>
          <a:bodyPr anchor="b"/>
          <a:lstStyle>
            <a:lvl1pPr>
              <a:defRPr sz="32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226997C2-CC5E-5B36-1F3F-C9ED6009DF56}"/>
              </a:ext>
            </a:extLst>
          </p:cNvPr>
          <p:cNvSpPr>
            <a:spLocks noGrp="1"/>
          </p:cNvSpPr>
          <p:nvPr>
            <p:ph type="body" sz="half" idx="2"/>
          </p:nvPr>
        </p:nvSpPr>
        <p:spPr>
          <a:xfrm>
            <a:off x="839788" y="2057400"/>
            <a:ext cx="3932237" cy="3811588"/>
          </a:xfrm>
          <a:noFill/>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174F97E1-CBE3-A436-343B-AB2A06E0E60F}"/>
              </a:ext>
            </a:extLst>
          </p:cNvPr>
          <p:cNvPicPr>
            <a:picLocks noChangeAspect="1"/>
          </p:cNvPicPr>
          <p:nvPr userDrawn="1"/>
        </p:nvPicPr>
        <p:blipFill>
          <a:blip r:embed="rId2">
            <a:alphaModFix/>
          </a:blip>
          <a:stretch>
            <a:fillRect/>
          </a:stretch>
        </p:blipFill>
        <p:spPr>
          <a:xfrm>
            <a:off x="7103465" y="0"/>
            <a:ext cx="5316173" cy="4474852"/>
          </a:xfrm>
          <a:prstGeom prst="rect">
            <a:avLst/>
          </a:prstGeom>
        </p:spPr>
      </p:pic>
      <p:sp>
        <p:nvSpPr>
          <p:cNvPr id="3" name="Content Placeholder 2">
            <a:extLst>
              <a:ext uri="{FF2B5EF4-FFF2-40B4-BE49-F238E27FC236}">
                <a16:creationId xmlns:a16="http://schemas.microsoft.com/office/drawing/2014/main" id="{14EDEA03-5251-5430-8C91-03040076A39A}"/>
              </a:ext>
            </a:extLst>
          </p:cNvPr>
          <p:cNvSpPr>
            <a:spLocks noGrp="1"/>
          </p:cNvSpPr>
          <p:nvPr>
            <p:ph idx="1"/>
          </p:nvPr>
        </p:nvSpPr>
        <p:spPr>
          <a:xfrm>
            <a:off x="5183188" y="987425"/>
            <a:ext cx="6172200" cy="4873625"/>
          </a:xfrm>
          <a:solidFill>
            <a:schemeClr val="bg1">
              <a:lumMod val="60000"/>
              <a:lumOff val="40000"/>
              <a:alpha val="47000"/>
            </a:schemeClr>
          </a:solid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2274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4CF47-D55D-2FB5-DCFA-DFB7382F4944}"/>
              </a:ext>
            </a:extLst>
          </p:cNvPr>
          <p:cNvSpPr>
            <a:spLocks noGrp="1"/>
          </p:cNvSpPr>
          <p:nvPr>
            <p:ph type="title"/>
          </p:nvPr>
        </p:nvSpPr>
        <p:spPr>
          <a:xfrm>
            <a:off x="839788" y="457200"/>
            <a:ext cx="3932237" cy="1600200"/>
          </a:xfrm>
          <a:solidFill>
            <a:schemeClr val="tx1">
              <a:lumMod val="60000"/>
              <a:lumOff val="40000"/>
            </a:schemeClr>
          </a:solidFill>
        </p:spPr>
        <p:txBody>
          <a:bodyPr anchor="b"/>
          <a:lstStyle>
            <a:lvl1pPr>
              <a:defRPr sz="3200">
                <a:solidFill>
                  <a:schemeClr val="bg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25DF9CF-341C-4394-0656-7A4EAFD5A848}"/>
              </a:ext>
            </a:extLst>
          </p:cNvPr>
          <p:cNvSpPr>
            <a:spLocks noGrp="1"/>
          </p:cNvSpPr>
          <p:nvPr>
            <p:ph type="body" sz="half" idx="2"/>
          </p:nvPr>
        </p:nvSpPr>
        <p:spPr>
          <a:xfrm>
            <a:off x="839788" y="2057400"/>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9CAF1555-1F6D-CB44-D43D-BBBEAAFE0FF9}"/>
              </a:ext>
            </a:extLst>
          </p:cNvPr>
          <p:cNvPicPr>
            <a:picLocks noChangeAspect="1"/>
          </p:cNvPicPr>
          <p:nvPr userDrawn="1"/>
        </p:nvPicPr>
        <p:blipFill>
          <a:blip r:embed="rId2"/>
          <a:stretch>
            <a:fillRect/>
          </a:stretch>
        </p:blipFill>
        <p:spPr>
          <a:xfrm>
            <a:off x="7135270" y="0"/>
            <a:ext cx="5316173" cy="4474852"/>
          </a:xfrm>
          <a:prstGeom prst="rect">
            <a:avLst/>
          </a:prstGeom>
        </p:spPr>
      </p:pic>
      <p:sp>
        <p:nvSpPr>
          <p:cNvPr id="3" name="Picture Placeholder 2">
            <a:extLst>
              <a:ext uri="{FF2B5EF4-FFF2-40B4-BE49-F238E27FC236}">
                <a16:creationId xmlns:a16="http://schemas.microsoft.com/office/drawing/2014/main" id="{F267A401-4A61-EB05-3EC2-0CEFA3C550C5}"/>
              </a:ext>
            </a:extLst>
          </p:cNvPr>
          <p:cNvSpPr>
            <a:spLocks noGrp="1"/>
          </p:cNvSpPr>
          <p:nvPr>
            <p:ph type="pic" idx="1"/>
          </p:nvPr>
        </p:nvSpPr>
        <p:spPr>
          <a:xfrm>
            <a:off x="5183188" y="987425"/>
            <a:ext cx="6172200" cy="4873625"/>
          </a:xfrm>
          <a:solidFill>
            <a:schemeClr val="bg1">
              <a:lumMod val="60000"/>
              <a:lumOff val="40000"/>
              <a:alpha val="47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4124891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0467-D06F-6661-3478-1A3A24DB28A0}"/>
              </a:ext>
            </a:extLst>
          </p:cNvPr>
          <p:cNvSpPr>
            <a:spLocks noGrp="1"/>
          </p:cNvSpPr>
          <p:nvPr>
            <p:ph type="title"/>
          </p:nvPr>
        </p:nvSpPr>
        <p:spPr>
          <a:solidFill>
            <a:schemeClr val="tx1">
              <a:lumMod val="60000"/>
              <a:lumOff val="40000"/>
            </a:schemeClr>
          </a:solidFill>
        </p:spPr>
        <p:txBody>
          <a:bodyPr/>
          <a:lstStyle>
            <a:lvl1pPr>
              <a:defRPr>
                <a:solidFill>
                  <a:schemeClr val="bg2"/>
                </a:solidFill>
              </a:defRPr>
            </a:lvl1pPr>
          </a:lstStyle>
          <a:p>
            <a:r>
              <a:rPr lang="en-US"/>
              <a:t>Click to edit Master title style</a:t>
            </a:r>
            <a:endParaRPr lang="en-US" dirty="0"/>
          </a:p>
        </p:txBody>
      </p:sp>
      <p:pic>
        <p:nvPicPr>
          <p:cNvPr id="12" name="Picture 11" descr="A picture containing silhouette&#10;&#10;Description automatically generated">
            <a:extLst>
              <a:ext uri="{FF2B5EF4-FFF2-40B4-BE49-F238E27FC236}">
                <a16:creationId xmlns:a16="http://schemas.microsoft.com/office/drawing/2014/main" id="{A46C60CF-7E79-DFFF-371D-F47D776E7AB2}"/>
              </a:ext>
            </a:extLst>
          </p:cNvPr>
          <p:cNvPicPr>
            <a:picLocks noChangeAspect="1"/>
          </p:cNvPicPr>
          <p:nvPr userDrawn="1"/>
        </p:nvPicPr>
        <p:blipFill>
          <a:blip r:embed="rId2">
            <a:alphaModFix amt="92000"/>
            <a:extLst>
              <a:ext uri="{28A0092B-C50C-407E-A947-70E740481C1C}">
                <a14:useLocalDpi xmlns:a14="http://schemas.microsoft.com/office/drawing/2010/main" val="0"/>
              </a:ext>
            </a:extLst>
          </a:blip>
          <a:stretch>
            <a:fillRect/>
          </a:stretch>
        </p:blipFill>
        <p:spPr>
          <a:xfrm rot="232251">
            <a:off x="7249598" y="51398"/>
            <a:ext cx="5045821" cy="4137517"/>
          </a:xfrm>
          <a:prstGeom prst="rect">
            <a:avLst/>
          </a:prstGeom>
        </p:spPr>
      </p:pic>
      <p:sp>
        <p:nvSpPr>
          <p:cNvPr id="3" name="Vertical Text Placeholder 2">
            <a:extLst>
              <a:ext uri="{FF2B5EF4-FFF2-40B4-BE49-F238E27FC236}">
                <a16:creationId xmlns:a16="http://schemas.microsoft.com/office/drawing/2014/main" id="{1DA15E19-2275-844C-DDB0-6E7A0B4ADC3A}"/>
              </a:ext>
            </a:extLst>
          </p:cNvPr>
          <p:cNvSpPr>
            <a:spLocks noGrp="1"/>
          </p:cNvSpPr>
          <p:nvPr>
            <p:ph type="body" orient="vert" idx="1"/>
          </p:nvPr>
        </p:nvSpPr>
        <p:spPr>
          <a:xfrm rot="16200000">
            <a:off x="3801838" y="-1059088"/>
            <a:ext cx="4588326" cy="10515600"/>
          </a:xfrm>
          <a:solidFill>
            <a:schemeClr val="bg1">
              <a:lumMod val="60000"/>
              <a:lumOff val="40000"/>
              <a:alpha val="47000"/>
            </a:schemeClr>
          </a:solidFill>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0899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DAC4FA-20E6-D6B5-98B5-E60C0C8B212B}"/>
              </a:ext>
            </a:extLst>
          </p:cNvPr>
          <p:cNvSpPr>
            <a:spLocks noGrp="1"/>
          </p:cNvSpPr>
          <p:nvPr>
            <p:ph type="title" orient="vert"/>
          </p:nvPr>
        </p:nvSpPr>
        <p:spPr>
          <a:xfrm rot="16200000">
            <a:off x="7351270" y="370023"/>
            <a:ext cx="3243560" cy="5319420"/>
          </a:xfrm>
          <a:solidFill>
            <a:schemeClr val="bg1">
              <a:lumMod val="60000"/>
              <a:lumOff val="40000"/>
              <a:alpha val="47000"/>
            </a:schemeClr>
          </a:solidFill>
        </p:spPr>
        <p:txBody>
          <a:bodyPr vert="eaVert"/>
          <a:lstStyle>
            <a:lvl1pPr>
              <a:defRPr>
                <a:solidFill>
                  <a:schemeClr val="bg2"/>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BD80D36-AD3B-6A47-1723-4A43B7588067}"/>
              </a:ext>
            </a:extLst>
          </p:cNvPr>
          <p:cNvSpPr>
            <a:spLocks noGrp="1"/>
          </p:cNvSpPr>
          <p:nvPr>
            <p:ph type="body" orient="vert" idx="1"/>
          </p:nvPr>
        </p:nvSpPr>
        <p:spPr>
          <a:xfrm rot="16200000">
            <a:off x="488177" y="414744"/>
            <a:ext cx="5715000" cy="5811838"/>
          </a:xfrm>
          <a:noFill/>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2251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C88FBC-20DE-3419-5738-93A1272718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DB30A9-F878-371B-7D64-7D07EDCF86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09D45F82-E7DC-EF1E-BC2E-569EE54C8A3A}"/>
              </a:ext>
            </a:extLst>
          </p:cNvPr>
          <p:cNvPicPr>
            <a:picLocks noChangeAspect="1"/>
          </p:cNvPicPr>
          <p:nvPr userDrawn="1"/>
        </p:nvPicPr>
        <p:blipFill>
          <a:blip r:embed="rId13"/>
          <a:stretch>
            <a:fillRect/>
          </a:stretch>
        </p:blipFill>
        <p:spPr>
          <a:xfrm>
            <a:off x="54588" y="6212434"/>
            <a:ext cx="969348" cy="560881"/>
          </a:xfrm>
          <a:prstGeom prst="rect">
            <a:avLst/>
          </a:prstGeom>
        </p:spPr>
      </p:pic>
      <p:pic>
        <p:nvPicPr>
          <p:cNvPr id="9" name="Picture 8" descr="A picture containing silhouette&#10;&#10;Description automatically generated">
            <a:extLst>
              <a:ext uri="{FF2B5EF4-FFF2-40B4-BE49-F238E27FC236}">
                <a16:creationId xmlns:a16="http://schemas.microsoft.com/office/drawing/2014/main" id="{8B6A4A72-0D56-BCD9-B53B-397DFDE64DC2}"/>
              </a:ext>
            </a:extLst>
          </p:cNvPr>
          <p:cNvPicPr>
            <a:picLocks noChangeAspect="1"/>
          </p:cNvPicPr>
          <p:nvPr userDrawn="1"/>
        </p:nvPicPr>
        <p:blipFill rotWithShape="1">
          <a:blip r:embed="rId14">
            <a:alphaModFix amt="50000"/>
            <a:extLst>
              <a:ext uri="{28A0092B-C50C-407E-A947-70E740481C1C}">
                <a14:useLocalDpi xmlns:a14="http://schemas.microsoft.com/office/drawing/2010/main" val="0"/>
              </a:ext>
            </a:extLst>
          </a:blip>
          <a:srcRect l="-5" t="-5593" r="-5594" b="-1"/>
          <a:stretch/>
        </p:blipFill>
        <p:spPr>
          <a:xfrm rot="153573">
            <a:off x="6217734" y="-195081"/>
            <a:ext cx="6356702" cy="4878741"/>
          </a:xfrm>
          <a:prstGeom prst="rect">
            <a:avLst/>
          </a:prstGeom>
        </p:spPr>
      </p:pic>
    </p:spTree>
    <p:extLst>
      <p:ext uri="{BB962C8B-B14F-4D97-AF65-F5344CB8AC3E}">
        <p14:creationId xmlns:p14="http://schemas.microsoft.com/office/powerpoint/2010/main" val="2259805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800" b="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rosenthal@ngnlaw.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02909-A09D-AF5C-CE96-C7D61C5331FC}"/>
              </a:ext>
            </a:extLst>
          </p:cNvPr>
          <p:cNvSpPr>
            <a:spLocks noGrp="1"/>
          </p:cNvSpPr>
          <p:nvPr>
            <p:ph type="ctrTitle"/>
          </p:nvPr>
        </p:nvSpPr>
        <p:spPr>
          <a:xfrm>
            <a:off x="1098958" y="176170"/>
            <a:ext cx="9974510" cy="3079792"/>
          </a:xfrm>
        </p:spPr>
        <p:txBody>
          <a:bodyPr>
            <a:normAutofit/>
          </a:bodyPr>
          <a:lstStyle/>
          <a:p>
            <a:r>
              <a:rPr lang="en-US" dirty="0">
                <a:solidFill>
                  <a:srgbClr val="000000"/>
                </a:solidFill>
              </a:rPr>
              <a:t>Sovereign Immunity</a:t>
            </a:r>
          </a:p>
        </p:txBody>
      </p:sp>
      <p:sp>
        <p:nvSpPr>
          <p:cNvPr id="3" name="Subtitle 2">
            <a:extLst>
              <a:ext uri="{FF2B5EF4-FFF2-40B4-BE49-F238E27FC236}">
                <a16:creationId xmlns:a16="http://schemas.microsoft.com/office/drawing/2014/main" id="{ED40AB00-8F9E-4744-970D-87C67EF99FBC}"/>
              </a:ext>
            </a:extLst>
          </p:cNvPr>
          <p:cNvSpPr>
            <a:spLocks noGrp="1"/>
          </p:cNvSpPr>
          <p:nvPr>
            <p:ph type="subTitle" idx="1"/>
          </p:nvPr>
        </p:nvSpPr>
        <p:spPr>
          <a:xfrm>
            <a:off x="1514212" y="3440114"/>
            <a:ext cx="9217287" cy="2160586"/>
          </a:xfrm>
          <a:solidFill>
            <a:schemeClr val="accent1">
              <a:lumMod val="60000"/>
              <a:lumOff val="40000"/>
            </a:schemeClr>
          </a:solidFill>
        </p:spPr>
        <p:txBody>
          <a:bodyPr>
            <a:normAutofit lnSpcReduction="10000"/>
          </a:bodyPr>
          <a:lstStyle/>
          <a:p>
            <a:endParaRPr lang="en-US" dirty="0">
              <a:solidFill>
                <a:srgbClr val="002060"/>
              </a:solidFill>
            </a:endParaRPr>
          </a:p>
          <a:p>
            <a:r>
              <a:rPr lang="en-US" dirty="0">
                <a:solidFill>
                  <a:srgbClr val="000000"/>
                </a:solidFill>
              </a:rPr>
              <a:t>Speaker: Evan Rosenthal, Esq. </a:t>
            </a:r>
          </a:p>
          <a:p>
            <a:r>
              <a:rPr lang="en-US" dirty="0">
                <a:solidFill>
                  <a:srgbClr val="000000"/>
                </a:solidFill>
              </a:rPr>
              <a:t>Nabors, Giblin &amp; Nickerson, P.A.</a:t>
            </a:r>
          </a:p>
          <a:p>
            <a:r>
              <a:rPr lang="en-US" dirty="0">
                <a:solidFill>
                  <a:srgbClr val="002060"/>
                </a:solidFill>
                <a:hlinkClick r:id="rId3"/>
              </a:rPr>
              <a:t>erosenthal@ngnlaw.com</a:t>
            </a:r>
            <a:endParaRPr lang="en-US" dirty="0">
              <a:solidFill>
                <a:srgbClr val="002060"/>
              </a:solidFill>
            </a:endParaRPr>
          </a:p>
          <a:p>
            <a:r>
              <a:rPr lang="en-US" dirty="0">
                <a:solidFill>
                  <a:srgbClr val="000000"/>
                </a:solidFill>
              </a:rPr>
              <a:t>850-228-1890</a:t>
            </a:r>
          </a:p>
          <a:p>
            <a:endParaRPr lang="en-US" dirty="0">
              <a:solidFill>
                <a:srgbClr val="002060"/>
              </a:solidFill>
            </a:endParaRPr>
          </a:p>
        </p:txBody>
      </p:sp>
    </p:spTree>
    <p:extLst>
      <p:ext uri="{BB962C8B-B14F-4D97-AF65-F5344CB8AC3E}">
        <p14:creationId xmlns:p14="http://schemas.microsoft.com/office/powerpoint/2010/main" val="1290287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5B3225-4540-EF57-217E-4F51BF108714}"/>
              </a:ext>
            </a:extLst>
          </p:cNvPr>
          <p:cNvPicPr>
            <a:picLocks noChangeAspect="1"/>
          </p:cNvPicPr>
          <p:nvPr/>
        </p:nvPicPr>
        <p:blipFill>
          <a:blip r:embed="rId2"/>
          <a:stretch>
            <a:fillRect/>
          </a:stretch>
        </p:blipFill>
        <p:spPr>
          <a:xfrm>
            <a:off x="2924446" y="746075"/>
            <a:ext cx="6308093" cy="5278200"/>
          </a:xfrm>
          <a:prstGeom prst="rect">
            <a:avLst/>
          </a:prstGeom>
        </p:spPr>
      </p:pic>
    </p:spTree>
    <p:extLst>
      <p:ext uri="{BB962C8B-B14F-4D97-AF65-F5344CB8AC3E}">
        <p14:creationId xmlns:p14="http://schemas.microsoft.com/office/powerpoint/2010/main" val="133607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C8D9C-7152-828A-27D3-43415A27460E}"/>
              </a:ext>
            </a:extLst>
          </p:cNvPr>
          <p:cNvSpPr>
            <a:spLocks noGrp="1"/>
          </p:cNvSpPr>
          <p:nvPr>
            <p:ph type="title"/>
          </p:nvPr>
        </p:nvSpPr>
        <p:spPr/>
        <p:txBody>
          <a:bodyPr/>
          <a:lstStyle/>
          <a:p>
            <a:pPr algn="ctr"/>
            <a:r>
              <a:rPr lang="en-US" dirty="0">
                <a:solidFill>
                  <a:srgbClr val="000000"/>
                </a:solidFill>
              </a:rPr>
              <a:t>Gaius Caligula 37-41 AD </a:t>
            </a:r>
          </a:p>
        </p:txBody>
      </p:sp>
      <p:pic>
        <p:nvPicPr>
          <p:cNvPr id="4" name="Content Placeholder 3">
            <a:extLst>
              <a:ext uri="{FF2B5EF4-FFF2-40B4-BE49-F238E27FC236}">
                <a16:creationId xmlns:a16="http://schemas.microsoft.com/office/drawing/2014/main" id="{CB37FB70-EEAA-2271-F238-15A4AD746477}"/>
              </a:ext>
            </a:extLst>
          </p:cNvPr>
          <p:cNvPicPr>
            <a:picLocks noGrp="1" noChangeAspect="1"/>
          </p:cNvPicPr>
          <p:nvPr>
            <p:ph idx="1"/>
          </p:nvPr>
        </p:nvPicPr>
        <p:blipFill>
          <a:blip r:embed="rId3"/>
          <a:stretch>
            <a:fillRect/>
          </a:stretch>
        </p:blipFill>
        <p:spPr>
          <a:xfrm>
            <a:off x="866897" y="1632478"/>
            <a:ext cx="3230969" cy="4391181"/>
          </a:xfrm>
          <a:prstGeom prst="rect">
            <a:avLst/>
          </a:prstGeom>
        </p:spPr>
      </p:pic>
      <p:sp>
        <p:nvSpPr>
          <p:cNvPr id="5" name="TextBox 4">
            <a:extLst>
              <a:ext uri="{FF2B5EF4-FFF2-40B4-BE49-F238E27FC236}">
                <a16:creationId xmlns:a16="http://schemas.microsoft.com/office/drawing/2014/main" id="{06AD885A-996F-B734-F287-8AAEFC306BED}"/>
              </a:ext>
            </a:extLst>
          </p:cNvPr>
          <p:cNvSpPr txBox="1"/>
          <p:nvPr/>
        </p:nvSpPr>
        <p:spPr>
          <a:xfrm>
            <a:off x="4508401" y="1751012"/>
            <a:ext cx="4466266" cy="249299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rPr>
              <a:t>Declared war on the sea</a:t>
            </a:r>
          </a:p>
          <a:p>
            <a:pPr marL="285750" indent="-285750">
              <a:buFont typeface="Arial" panose="020B0604020202020204" pitchFamily="34" charset="0"/>
              <a:buChar char="•"/>
            </a:pPr>
            <a:r>
              <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rPr>
              <a:t>Arbitrarily arrested people for treason</a:t>
            </a:r>
          </a:p>
          <a:p>
            <a:pPr marL="285750" indent="-285750">
              <a:buFont typeface="Arial" panose="020B0604020202020204" pitchFamily="34" charset="0"/>
              <a:buChar char="•"/>
            </a:pPr>
            <a:r>
              <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rPr>
              <a:t>Made his horse a consul</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782A5681-2E25-EF23-723F-EDF549A20AFE}"/>
              </a:ext>
            </a:extLst>
          </p:cNvPr>
          <p:cNvPicPr>
            <a:picLocks noChangeAspect="1"/>
          </p:cNvPicPr>
          <p:nvPr/>
        </p:nvPicPr>
        <p:blipFill>
          <a:blip r:embed="rId4"/>
          <a:stretch>
            <a:fillRect/>
          </a:stretch>
        </p:blipFill>
        <p:spPr>
          <a:xfrm>
            <a:off x="9086111" y="1942444"/>
            <a:ext cx="2936556" cy="4533498"/>
          </a:xfrm>
          <a:prstGeom prst="rect">
            <a:avLst/>
          </a:prstGeom>
        </p:spPr>
      </p:pic>
    </p:spTree>
    <p:extLst>
      <p:ext uri="{BB962C8B-B14F-4D97-AF65-F5344CB8AC3E}">
        <p14:creationId xmlns:p14="http://schemas.microsoft.com/office/powerpoint/2010/main" val="1229689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09DBE-2C41-59E8-140E-2F23BDF8B759}"/>
              </a:ext>
            </a:extLst>
          </p:cNvPr>
          <p:cNvSpPr>
            <a:spLocks noGrp="1"/>
          </p:cNvSpPr>
          <p:nvPr>
            <p:ph type="title"/>
          </p:nvPr>
        </p:nvSpPr>
        <p:spPr/>
        <p:txBody>
          <a:bodyPr/>
          <a:lstStyle/>
          <a:p>
            <a:pPr algn="ctr"/>
            <a:r>
              <a:rPr lang="en-US" dirty="0">
                <a:solidFill>
                  <a:srgbClr val="000000"/>
                </a:solidFill>
              </a:rPr>
              <a:t>Ivan IV (the Terrible) 1530-1584</a:t>
            </a:r>
          </a:p>
        </p:txBody>
      </p:sp>
      <p:pic>
        <p:nvPicPr>
          <p:cNvPr id="4" name="Content Placeholder 3">
            <a:extLst>
              <a:ext uri="{FF2B5EF4-FFF2-40B4-BE49-F238E27FC236}">
                <a16:creationId xmlns:a16="http://schemas.microsoft.com/office/drawing/2014/main" id="{51B75C24-59F4-AD8E-C0CE-754D8CCF5A82}"/>
              </a:ext>
            </a:extLst>
          </p:cNvPr>
          <p:cNvPicPr>
            <a:picLocks noGrp="1" noChangeAspect="1"/>
          </p:cNvPicPr>
          <p:nvPr>
            <p:ph idx="1"/>
          </p:nvPr>
        </p:nvPicPr>
        <p:blipFill>
          <a:blip r:embed="rId2"/>
          <a:stretch>
            <a:fillRect/>
          </a:stretch>
        </p:blipFill>
        <p:spPr>
          <a:xfrm>
            <a:off x="1090178" y="2095500"/>
            <a:ext cx="5185781" cy="3454400"/>
          </a:xfrm>
          <a:prstGeom prst="rect">
            <a:avLst/>
          </a:prstGeom>
        </p:spPr>
      </p:pic>
      <p:sp>
        <p:nvSpPr>
          <p:cNvPr id="5" name="TextBox 4">
            <a:extLst>
              <a:ext uri="{FF2B5EF4-FFF2-40B4-BE49-F238E27FC236}">
                <a16:creationId xmlns:a16="http://schemas.microsoft.com/office/drawing/2014/main" id="{6466FC30-CA03-A5AB-EADC-84074826ACB7}"/>
              </a:ext>
            </a:extLst>
          </p:cNvPr>
          <p:cNvSpPr txBox="1"/>
          <p:nvPr/>
        </p:nvSpPr>
        <p:spPr>
          <a:xfrm>
            <a:off x="6977380" y="2133580"/>
            <a:ext cx="4457700" cy="3416320"/>
          </a:xfrm>
          <a:prstGeom prst="rect">
            <a:avLst/>
          </a:prstGeom>
          <a:noFill/>
        </p:spPr>
        <p:txBody>
          <a:bodyPr wrap="square" rtlCol="0">
            <a:spAutoFit/>
          </a:bodyPr>
          <a:lstStyle/>
          <a:p>
            <a:pPr marL="285750" indent="-285750" algn="just">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Had at least 6 wives (possibly as many as 8)</a:t>
            </a:r>
          </a:p>
          <a:p>
            <a:pPr marL="285750" indent="-285750" algn="just">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Killed his son and beat up his pregnant daughter in law in a fit of rage</a:t>
            </a:r>
          </a:p>
          <a:p>
            <a:pPr marL="285750" indent="-285750" algn="just">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Created secret police that answered only to him which seized land and possessions from peasants and brutally oppressed them</a:t>
            </a:r>
          </a:p>
          <a:p>
            <a:pPr marL="285750" indent="-285750" algn="just">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Oversaw multiple failed wars against neighboring countries and severe social and economic crises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39117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C7B7F-3C6C-9BC0-E9D4-82A475E2BE8E}"/>
              </a:ext>
            </a:extLst>
          </p:cNvPr>
          <p:cNvSpPr>
            <a:spLocks noGrp="1"/>
          </p:cNvSpPr>
          <p:nvPr>
            <p:ph type="title"/>
          </p:nvPr>
        </p:nvSpPr>
        <p:spPr/>
        <p:txBody>
          <a:bodyPr/>
          <a:lstStyle/>
          <a:p>
            <a:pPr algn="ctr"/>
            <a:r>
              <a:rPr lang="en-US" dirty="0">
                <a:solidFill>
                  <a:srgbClr val="000000"/>
                </a:solidFill>
              </a:rPr>
              <a:t>King Leopold II 1865-1909</a:t>
            </a:r>
          </a:p>
        </p:txBody>
      </p:sp>
      <p:pic>
        <p:nvPicPr>
          <p:cNvPr id="4" name="Content Placeholder 3">
            <a:extLst>
              <a:ext uri="{FF2B5EF4-FFF2-40B4-BE49-F238E27FC236}">
                <a16:creationId xmlns:a16="http://schemas.microsoft.com/office/drawing/2014/main" id="{C6C8D925-8622-BFAE-D852-F0D36E9D3729}"/>
              </a:ext>
            </a:extLst>
          </p:cNvPr>
          <p:cNvPicPr>
            <a:picLocks noGrp="1" noChangeAspect="1"/>
          </p:cNvPicPr>
          <p:nvPr>
            <p:ph idx="1"/>
          </p:nvPr>
        </p:nvPicPr>
        <p:blipFill>
          <a:blip r:embed="rId2"/>
          <a:stretch>
            <a:fillRect/>
          </a:stretch>
        </p:blipFill>
        <p:spPr>
          <a:xfrm>
            <a:off x="1130928" y="2092960"/>
            <a:ext cx="4084581" cy="2834655"/>
          </a:xfrm>
          <a:prstGeom prst="rect">
            <a:avLst/>
          </a:prstGeom>
        </p:spPr>
      </p:pic>
      <p:sp>
        <p:nvSpPr>
          <p:cNvPr id="5" name="TextBox 4">
            <a:extLst>
              <a:ext uri="{FF2B5EF4-FFF2-40B4-BE49-F238E27FC236}">
                <a16:creationId xmlns:a16="http://schemas.microsoft.com/office/drawing/2014/main" id="{35E329ED-2EC8-D1FB-4D8B-8E95FBCE75B0}"/>
              </a:ext>
            </a:extLst>
          </p:cNvPr>
          <p:cNvSpPr txBox="1"/>
          <p:nvPr/>
        </p:nvSpPr>
        <p:spPr>
          <a:xfrm>
            <a:off x="6065542" y="2413337"/>
            <a:ext cx="4995530" cy="369331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Belgian King</a:t>
            </a:r>
          </a:p>
          <a:p>
            <a:pPr marL="285750" indent="-285750">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Founded the Congo “Free State” which was anything but free</a:t>
            </a:r>
          </a:p>
          <a:p>
            <a:pPr marL="285750" indent="-285750">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Enslaved, brutalized and mutilated native Congolese, often by chopping off hands and feet when rubber quotas not met</a:t>
            </a:r>
          </a:p>
          <a:p>
            <a:pPr marL="285750" indent="-285750">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Viewed Congolese as animals to be killed for sport</a:t>
            </a:r>
          </a:p>
          <a:p>
            <a:pPr marL="285750" indent="-285750">
              <a:buFont typeface="Arial" panose="020B0604020202020204"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Congolese population declined drastically during his reign due to disease, violence, and famine</a:t>
            </a:r>
          </a:p>
          <a:p>
            <a:pPr marL="285750" indent="-285750">
              <a:buFont typeface="Arial" panose="020B0604020202020204" pitchFamily="34" charset="0"/>
              <a:buChar char="•"/>
            </a:pPr>
            <a:endParaRPr 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71443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3C381-6905-74B7-B75C-D01BC863F4A7}"/>
              </a:ext>
            </a:extLst>
          </p:cNvPr>
          <p:cNvSpPr>
            <a:spLocks noGrp="1"/>
          </p:cNvSpPr>
          <p:nvPr>
            <p:ph type="title"/>
          </p:nvPr>
        </p:nvSpPr>
        <p:spPr/>
        <p:txBody>
          <a:bodyPr/>
          <a:lstStyle/>
          <a:p>
            <a:r>
              <a:rPr lang="en-US" dirty="0">
                <a:solidFill>
                  <a:srgbClr val="000000"/>
                </a:solidFill>
              </a:rPr>
              <a:t>The History</a:t>
            </a:r>
          </a:p>
        </p:txBody>
      </p:sp>
      <p:sp>
        <p:nvSpPr>
          <p:cNvPr id="3" name="Content Placeholder 2">
            <a:extLst>
              <a:ext uri="{FF2B5EF4-FFF2-40B4-BE49-F238E27FC236}">
                <a16:creationId xmlns:a16="http://schemas.microsoft.com/office/drawing/2014/main" id="{F114F91B-584D-49BC-98F3-C26E4B6E4751}"/>
              </a:ext>
            </a:extLst>
          </p:cNvPr>
          <p:cNvSpPr>
            <a:spLocks noGrp="1"/>
          </p:cNvSpPr>
          <p:nvPr>
            <p:ph idx="1"/>
          </p:nvPr>
        </p:nvSpPr>
        <p:spPr>
          <a:xfrm>
            <a:off x="838200" y="1513840"/>
            <a:ext cx="10591800" cy="4589146"/>
          </a:xfrm>
        </p:spPr>
        <p:txBody>
          <a:bodyPr>
            <a:normAutofit fontScale="77500" lnSpcReduction="20000"/>
          </a:bodyPr>
          <a:lstStyle/>
          <a:p>
            <a:pPr marL="0" indent="0">
              <a:buNone/>
            </a:pPr>
            <a:r>
              <a:rPr lang="en-US" dirty="0">
                <a:solidFill>
                  <a:srgbClr val="000000"/>
                </a:solidFill>
                <a:latin typeface="Arial" panose="020B0604020202020204" pitchFamily="34" charset="0"/>
                <a:ea typeface="Times New Roman" panose="02020603050405020304" pitchFamily="18" charset="0"/>
              </a:rPr>
              <a:t>Ancient Principle – Based on English Common Law. </a:t>
            </a:r>
            <a:r>
              <a:rPr lang="en-US" dirty="0">
                <a:solidFill>
                  <a:srgbClr val="000000"/>
                </a:solidFill>
                <a:effectLst/>
                <a:latin typeface="Arial" panose="020B0604020202020204" pitchFamily="34" charset="0"/>
                <a:ea typeface="Times New Roman" panose="02020603050405020304" pitchFamily="18" charset="0"/>
              </a:rPr>
              <a:t>The Soverei</a:t>
            </a:r>
            <a:r>
              <a:rPr lang="en-US" dirty="0">
                <a:solidFill>
                  <a:srgbClr val="000000"/>
                </a:solidFill>
                <a:latin typeface="Arial" panose="020B0604020202020204" pitchFamily="34" charset="0"/>
                <a:ea typeface="Times New Roman" panose="02020603050405020304" pitchFamily="18" charset="0"/>
              </a:rPr>
              <a:t>gn could not be sued without his consent.</a:t>
            </a:r>
          </a:p>
          <a:p>
            <a:pPr lvl="1"/>
            <a:r>
              <a:rPr lang="en-US" dirty="0">
                <a:solidFill>
                  <a:srgbClr val="000000"/>
                </a:solidFill>
                <a:effectLst/>
                <a:latin typeface="Arial" panose="020B0604020202020204" pitchFamily="34" charset="0"/>
                <a:ea typeface="Times New Roman" panose="02020603050405020304" pitchFamily="18" charset="0"/>
              </a:rPr>
              <a:t>Preserve separation of powers </a:t>
            </a:r>
          </a:p>
          <a:p>
            <a:pPr lvl="1"/>
            <a:r>
              <a:rPr lang="en-US" dirty="0">
                <a:solidFill>
                  <a:srgbClr val="000000"/>
                </a:solidFill>
                <a:effectLst/>
                <a:latin typeface="Arial" panose="020B0604020202020204" pitchFamily="34" charset="0"/>
                <a:ea typeface="Times New Roman" panose="02020603050405020304" pitchFamily="18" charset="0"/>
              </a:rPr>
              <a:t>Prevent encroachment on government’s authority to make discretionary/policy making decisions</a:t>
            </a:r>
          </a:p>
          <a:p>
            <a:pPr lvl="1"/>
            <a:r>
              <a:rPr lang="en-US" dirty="0">
                <a:solidFill>
                  <a:srgbClr val="000000"/>
                </a:solidFill>
                <a:effectLst/>
                <a:latin typeface="Arial" panose="020B0604020202020204" pitchFamily="34" charset="0"/>
                <a:ea typeface="Times New Roman" panose="02020603050405020304" pitchFamily="18" charset="0"/>
              </a:rPr>
              <a:t>Preserve public treasury</a:t>
            </a:r>
          </a:p>
          <a:p>
            <a:r>
              <a:rPr lang="en-US" dirty="0">
                <a:solidFill>
                  <a:srgbClr val="000000"/>
                </a:solidFill>
                <a:effectLst/>
                <a:latin typeface="Arial" panose="020B0604020202020204" pitchFamily="34" charset="0"/>
                <a:ea typeface="Times New Roman" panose="02020603050405020304" pitchFamily="18" charset="0"/>
              </a:rPr>
              <a:t>In 1968, The Florida Constitution was revised.  Among the many by-products of this revision, certain articles wer</a:t>
            </a:r>
            <a:r>
              <a:rPr lang="en-US" dirty="0">
                <a:solidFill>
                  <a:srgbClr val="000000"/>
                </a:solidFill>
                <a:latin typeface="Arial" panose="020B0604020202020204" pitchFamily="34" charset="0"/>
                <a:ea typeface="Times New Roman" panose="02020603050405020304" pitchFamily="18" charset="0"/>
              </a:rPr>
              <a:t>e moved around</a:t>
            </a:r>
            <a:r>
              <a:rPr lang="en-US" dirty="0">
                <a:solidFill>
                  <a:srgbClr val="000000"/>
                </a:solidFill>
                <a:effectLst/>
                <a:latin typeface="Arial" panose="020B0604020202020204" pitchFamily="34" charset="0"/>
                <a:ea typeface="Times New Roman" panose="02020603050405020304" pitchFamily="18" charset="0"/>
              </a:rPr>
              <a:t>.</a:t>
            </a:r>
          </a:p>
          <a:p>
            <a:pPr lvl="1"/>
            <a:r>
              <a:rPr lang="en-US" dirty="0">
                <a:solidFill>
                  <a:srgbClr val="000000"/>
                </a:solidFill>
                <a:latin typeface="Arial" panose="020B0604020202020204" pitchFamily="34" charset="0"/>
                <a:ea typeface="Times New Roman" panose="02020603050405020304" pitchFamily="18" charset="0"/>
              </a:rPr>
              <a:t>Article X, section 13 – “Provision may be made by general law for bringing suit against the state as to all liabilities now existing or hereafter originating.”</a:t>
            </a:r>
          </a:p>
          <a:p>
            <a:pPr lvl="2"/>
            <a:r>
              <a:rPr lang="en-US" dirty="0">
                <a:solidFill>
                  <a:srgbClr val="000000"/>
                </a:solidFill>
                <a:effectLst/>
                <a:latin typeface="Arial" panose="020B0604020202020204" pitchFamily="34" charset="0"/>
                <a:ea typeface="Times New Roman" panose="02020603050405020304" pitchFamily="18" charset="0"/>
              </a:rPr>
              <a:t>In and of itself, this does not waive sovereign immunity. Rather, it allowed the Legislature to create a general law governing how suit would be brought against the state. </a:t>
            </a:r>
          </a:p>
          <a:p>
            <a:r>
              <a:rPr lang="en-US" dirty="0">
                <a:solidFill>
                  <a:srgbClr val="000000"/>
                </a:solidFill>
                <a:effectLst/>
                <a:latin typeface="Arial" panose="020B0604020202020204" pitchFamily="34" charset="0"/>
                <a:ea typeface="Times New Roman" panose="02020603050405020304" pitchFamily="18" charset="0"/>
              </a:rPr>
              <a:t>In Florida, sovereign immunity is the rule, rather than the exception . . . ." </a:t>
            </a:r>
            <a:r>
              <a:rPr lang="en-US" u="sng" dirty="0">
                <a:solidFill>
                  <a:srgbClr val="000000"/>
                </a:solidFill>
                <a:effectLst/>
                <a:latin typeface="Arial" panose="020B0604020202020204" pitchFamily="34" charset="0"/>
                <a:ea typeface="Times New Roman" panose="02020603050405020304" pitchFamily="18" charset="0"/>
              </a:rPr>
              <a:t>Pan-Am Tobacco Corp. v. </a:t>
            </a:r>
            <a:r>
              <a:rPr lang="en-US" u="sng" dirty="0" err="1">
                <a:solidFill>
                  <a:srgbClr val="000000"/>
                </a:solidFill>
                <a:effectLst/>
                <a:latin typeface="Arial" panose="020B0604020202020204" pitchFamily="34" charset="0"/>
                <a:ea typeface="Times New Roman" panose="02020603050405020304" pitchFamily="18" charset="0"/>
              </a:rPr>
              <a:t>Dep't</a:t>
            </a:r>
            <a:r>
              <a:rPr lang="en-US" u="sng" dirty="0">
                <a:solidFill>
                  <a:srgbClr val="000000"/>
                </a:solidFill>
                <a:effectLst/>
                <a:latin typeface="Arial" panose="020B0604020202020204" pitchFamily="34" charset="0"/>
                <a:ea typeface="Times New Roman" panose="02020603050405020304" pitchFamily="18" charset="0"/>
              </a:rPr>
              <a:t> of Corr</a:t>
            </a:r>
            <a:r>
              <a:rPr lang="en-US" dirty="0">
                <a:solidFill>
                  <a:srgbClr val="000000"/>
                </a:solidFill>
                <a:effectLst/>
                <a:latin typeface="Arial" panose="020B0604020202020204" pitchFamily="34" charset="0"/>
                <a:ea typeface="Times New Roman" panose="02020603050405020304" pitchFamily="18" charset="0"/>
              </a:rPr>
              <a:t>., 471 So. 2d 4, 5 (Fla. 1984). </a:t>
            </a:r>
          </a:p>
          <a:p>
            <a:r>
              <a:rPr lang="en-US" dirty="0">
                <a:solidFill>
                  <a:srgbClr val="000000"/>
                </a:solidFill>
                <a:effectLst/>
                <a:latin typeface="Arial" panose="020B0604020202020204" pitchFamily="34" charset="0"/>
                <a:ea typeface="Times New Roman" panose="02020603050405020304" pitchFamily="18" charset="0"/>
              </a:rPr>
              <a:t>Exemptions must be expressly granted, clear, and unequivocal</a:t>
            </a:r>
            <a:r>
              <a:rPr lang="en-US" u="sng" dirty="0">
                <a:solidFill>
                  <a:srgbClr val="000000"/>
                </a:solidFill>
                <a:effectLst/>
                <a:latin typeface="Arial" panose="020B0604020202020204" pitchFamily="34" charset="0"/>
                <a:ea typeface="Times New Roman" panose="02020603050405020304" pitchFamily="18" charset="0"/>
              </a:rPr>
              <a:t>. Am. Home Assur. Co. v. </a:t>
            </a:r>
            <a:r>
              <a:rPr lang="en-US" u="sng" dirty="0" err="1">
                <a:solidFill>
                  <a:srgbClr val="000000"/>
                </a:solidFill>
                <a:effectLst/>
                <a:latin typeface="Arial" panose="020B0604020202020204" pitchFamily="34" charset="0"/>
                <a:ea typeface="Times New Roman" panose="02020603050405020304" pitchFamily="18" charset="0"/>
              </a:rPr>
              <a:t>Nat'l</a:t>
            </a:r>
            <a:r>
              <a:rPr lang="en-US" u="sng" dirty="0">
                <a:solidFill>
                  <a:srgbClr val="000000"/>
                </a:solidFill>
                <a:effectLst/>
                <a:latin typeface="Arial" panose="020B0604020202020204" pitchFamily="34" charset="0"/>
                <a:ea typeface="Times New Roman" panose="02020603050405020304" pitchFamily="18" charset="0"/>
              </a:rPr>
              <a:t> R.R. Passenger Corp</a:t>
            </a:r>
            <a:r>
              <a:rPr lang="en-US" dirty="0">
                <a:solidFill>
                  <a:srgbClr val="000000"/>
                </a:solidFill>
                <a:effectLst/>
                <a:latin typeface="Arial" panose="020B0604020202020204" pitchFamily="34" charset="0"/>
                <a:ea typeface="Times New Roman" panose="02020603050405020304" pitchFamily="18" charset="0"/>
              </a:rPr>
              <a:t>., 908 So. 2d 459 (Fla. 2005)</a:t>
            </a:r>
          </a:p>
          <a:p>
            <a:endParaRPr lang="en-US" dirty="0">
              <a:solidFill>
                <a:srgbClr val="000000"/>
              </a:solidFill>
              <a:effectLst/>
              <a:latin typeface="Arial" panose="020B0604020202020204" pitchFamily="34" charset="0"/>
              <a:ea typeface="Times New Roman" panose="02020603050405020304" pitchFamily="18" charset="0"/>
            </a:endParaRPr>
          </a:p>
          <a:p>
            <a:endParaRPr lang="en-US" dirty="0">
              <a:effectLst/>
              <a:latin typeface="Arial" panose="020B0604020202020204" pitchFamily="34" charset="0"/>
              <a:ea typeface="Times New Roman" panose="02020603050405020304" pitchFamily="18" charset="0"/>
            </a:endParaRPr>
          </a:p>
          <a:p>
            <a:endParaRPr lang="en-US"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62868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29CB-5D6C-19C1-D17D-3682243F5805}"/>
              </a:ext>
            </a:extLst>
          </p:cNvPr>
          <p:cNvSpPr>
            <a:spLocks noGrp="1"/>
          </p:cNvSpPr>
          <p:nvPr>
            <p:ph type="title"/>
          </p:nvPr>
        </p:nvSpPr>
        <p:spPr/>
        <p:txBody>
          <a:bodyPr/>
          <a:lstStyle/>
          <a:p>
            <a:r>
              <a:rPr lang="en-US" dirty="0">
                <a:solidFill>
                  <a:srgbClr val="000000"/>
                </a:solidFill>
              </a:rPr>
              <a:t>The Statute – Section 768.28</a:t>
            </a:r>
          </a:p>
        </p:txBody>
      </p:sp>
      <p:sp>
        <p:nvSpPr>
          <p:cNvPr id="3" name="Content Placeholder 2">
            <a:extLst>
              <a:ext uri="{FF2B5EF4-FFF2-40B4-BE49-F238E27FC236}">
                <a16:creationId xmlns:a16="http://schemas.microsoft.com/office/drawing/2014/main" id="{5C2D2323-BDD1-7FED-AB61-81D3D085A13B}"/>
              </a:ext>
            </a:extLst>
          </p:cNvPr>
          <p:cNvSpPr>
            <a:spLocks noGrp="1"/>
          </p:cNvSpPr>
          <p:nvPr>
            <p:ph idx="1"/>
          </p:nvPr>
        </p:nvSpPr>
        <p:spPr>
          <a:xfrm>
            <a:off x="838200" y="1690688"/>
            <a:ext cx="10515600" cy="1738312"/>
          </a:xfrm>
        </p:spPr>
        <p:txBody>
          <a:bodyPr>
            <a:normAutofit/>
          </a:bodyPr>
          <a:lstStyle/>
          <a:p>
            <a:r>
              <a:rPr lang="en-US" dirty="0">
                <a:solidFill>
                  <a:srgbClr val="000000"/>
                </a:solidFill>
                <a:effectLst/>
                <a:latin typeface="Arial" panose="020B0604020202020204" pitchFamily="34" charset="0"/>
                <a:ea typeface="Times New Roman" panose="02020603050405020304" pitchFamily="18" charset="0"/>
              </a:rPr>
              <a:t>Section 768.28 – The Legislature </a:t>
            </a:r>
            <a:r>
              <a:rPr lang="en-US" dirty="0">
                <a:solidFill>
                  <a:srgbClr val="000000"/>
                </a:solidFill>
                <a:latin typeface="Arial" panose="020B0604020202020204" pitchFamily="34" charset="0"/>
                <a:ea typeface="Times New Roman" panose="02020603050405020304" pitchFamily="18" charset="0"/>
              </a:rPr>
              <a:t>(in 1973) enacted section 768.28.  Pursuant to Article X, section 13 of the Florida Constitution, this statute waived sovereign immunity:</a:t>
            </a:r>
          </a:p>
          <a:p>
            <a:endParaRPr lang="en-US" dirty="0">
              <a:solidFill>
                <a:srgbClr val="000000"/>
              </a:solidFill>
              <a:latin typeface="Arial" panose="020B0604020202020204" pitchFamily="34" charset="0"/>
              <a:ea typeface="Times New Roman" panose="02020603050405020304" pitchFamily="18" charset="0"/>
            </a:endParaRPr>
          </a:p>
          <a:p>
            <a:endParaRPr lang="en-US" dirty="0">
              <a:solidFill>
                <a:srgbClr val="000000"/>
              </a:solidFill>
              <a:latin typeface="Arial" panose="020B0604020202020204" pitchFamily="34" charset="0"/>
              <a:ea typeface="Times New Roman" panose="02020603050405020304" pitchFamily="18" charset="0"/>
            </a:endParaRPr>
          </a:p>
          <a:p>
            <a:pPr marL="0" indent="0">
              <a:buNone/>
            </a:pPr>
            <a:endParaRPr lang="en-US" dirty="0">
              <a:solidFill>
                <a:srgbClr val="002060"/>
              </a:solidFill>
              <a:latin typeface="Arial" panose="020B0604020202020204" pitchFamily="34" charset="0"/>
            </a:endParaRPr>
          </a:p>
          <a:p>
            <a:pPr lvl="1">
              <a:buFont typeface="Courier New" panose="02070309020205020404" pitchFamily="49" charset="0"/>
              <a:buChar char="o"/>
            </a:pPr>
            <a:endParaRPr lang="en-US" dirty="0">
              <a:latin typeface="Arial" panose="020B0604020202020204" pitchFamily="34" charset="0"/>
            </a:endParaRPr>
          </a:p>
          <a:p>
            <a:pPr lvl="1">
              <a:buFont typeface="Courier New" panose="02070309020205020404" pitchFamily="49" charset="0"/>
              <a:buChar char="o"/>
            </a:pPr>
            <a:endParaRPr lang="en-US" dirty="0"/>
          </a:p>
        </p:txBody>
      </p:sp>
      <p:sp>
        <p:nvSpPr>
          <p:cNvPr id="5" name="Content Placeholder 8">
            <a:extLst>
              <a:ext uri="{FF2B5EF4-FFF2-40B4-BE49-F238E27FC236}">
                <a16:creationId xmlns:a16="http://schemas.microsoft.com/office/drawing/2014/main" id="{ACFC2787-4D7B-C9DA-9422-2EDACA5993D6}"/>
              </a:ext>
            </a:extLst>
          </p:cNvPr>
          <p:cNvSpPr txBox="1">
            <a:spLocks/>
          </p:cNvSpPr>
          <p:nvPr/>
        </p:nvSpPr>
        <p:spPr>
          <a:xfrm>
            <a:off x="1650999" y="3200399"/>
            <a:ext cx="8826501" cy="271780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dirty="0">
                <a:solidFill>
                  <a:srgbClr val="000000"/>
                </a:solidFill>
              </a:rPr>
              <a:t>“The state, for itself and for its agencies or subdivisions, hereby waives sovereign immunity for liability for torts, but only to the extent specified in this act. Actions at law against the state or any of its agencies or subdivisions to recover damages in tort for money damages against the state or its agencies or subdivisions for injury or loss of property, personal injury, or death caused by the negligent or wrongful act or omission of any employee of the agency or subdivision while acting within the scope of the employee’s office or employment under circumstances in which the state or such agency or subdivision, if a private person, would be liable to the claimant, in accordance with the general laws of this state, may be prosecuted subject to the limitations specified in this act.”</a:t>
            </a:r>
          </a:p>
          <a:p>
            <a:pPr marL="0" indent="0" algn="just">
              <a:buFont typeface="Arial" panose="020B0604020202020204" pitchFamily="34" charset="0"/>
              <a:buNone/>
            </a:pPr>
            <a:endParaRPr lang="en-US" dirty="0">
              <a:solidFill>
                <a:srgbClr val="000000"/>
              </a:solidFill>
            </a:endParaRPr>
          </a:p>
          <a:p>
            <a:pPr marL="0" indent="0" algn="just">
              <a:buFont typeface="Arial" panose="020B0604020202020204" pitchFamily="34" charset="0"/>
              <a:buNone/>
            </a:pPr>
            <a:endParaRPr lang="en-US" dirty="0">
              <a:solidFill>
                <a:srgbClr val="000000"/>
              </a:solidFill>
            </a:endParaRPr>
          </a:p>
        </p:txBody>
      </p:sp>
    </p:spTree>
    <p:extLst>
      <p:ext uri="{BB962C8B-B14F-4D97-AF65-F5344CB8AC3E}">
        <p14:creationId xmlns:p14="http://schemas.microsoft.com/office/powerpoint/2010/main" val="2513391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1CCB-41F9-1812-A1C8-F0BC0439534E}"/>
              </a:ext>
            </a:extLst>
          </p:cNvPr>
          <p:cNvSpPr>
            <a:spLocks noGrp="1"/>
          </p:cNvSpPr>
          <p:nvPr>
            <p:ph type="title"/>
          </p:nvPr>
        </p:nvSpPr>
        <p:spPr/>
        <p:txBody>
          <a:bodyPr>
            <a:normAutofit/>
          </a:bodyPr>
          <a:lstStyle/>
          <a:p>
            <a:r>
              <a:rPr lang="en-US" dirty="0">
                <a:solidFill>
                  <a:srgbClr val="000000"/>
                </a:solidFill>
              </a:rPr>
              <a:t>The Basics</a:t>
            </a:r>
          </a:p>
        </p:txBody>
      </p:sp>
      <p:sp>
        <p:nvSpPr>
          <p:cNvPr id="3" name="Content Placeholder 2">
            <a:extLst>
              <a:ext uri="{FF2B5EF4-FFF2-40B4-BE49-F238E27FC236}">
                <a16:creationId xmlns:a16="http://schemas.microsoft.com/office/drawing/2014/main" id="{115C0D8C-2769-6F01-A8F5-D921581D30D4}"/>
              </a:ext>
            </a:extLst>
          </p:cNvPr>
          <p:cNvSpPr>
            <a:spLocks noGrp="1"/>
          </p:cNvSpPr>
          <p:nvPr>
            <p:ph idx="1"/>
          </p:nvPr>
        </p:nvSpPr>
        <p:spPr>
          <a:xfrm>
            <a:off x="838200" y="1605492"/>
            <a:ext cx="10515600" cy="4351338"/>
          </a:xfrm>
        </p:spPr>
        <p:txBody>
          <a:bodyPr>
            <a:normAutofit fontScale="92500" lnSpcReduction="10000"/>
          </a:bodyPr>
          <a:lstStyle/>
          <a:p>
            <a:pPr marL="0" indent="0" algn="just">
              <a:buNone/>
            </a:pPr>
            <a:r>
              <a:rPr lang="en-US" sz="1800" dirty="0">
                <a:solidFill>
                  <a:srgbClr val="000000"/>
                </a:solidFill>
                <a:effectLst/>
                <a:latin typeface="Arial" panose="020B0604020202020204" pitchFamily="34" charset="0"/>
                <a:ea typeface="Times New Roman" panose="02020603050405020304" pitchFamily="18" charset="0"/>
              </a:rPr>
              <a:t>Who does it apply to?</a:t>
            </a:r>
          </a:p>
          <a:p>
            <a:pPr algn="just"/>
            <a:r>
              <a:rPr lang="en-US" sz="1800" dirty="0">
                <a:solidFill>
                  <a:srgbClr val="000000"/>
                </a:solidFill>
                <a:effectLst/>
                <a:latin typeface="Arial" panose="020B0604020202020204" pitchFamily="34" charset="0"/>
                <a:ea typeface="Times New Roman" panose="02020603050405020304" pitchFamily="18" charset="0"/>
              </a:rPr>
              <a:t>The State of Florida (all three branches: Executive, Legislative and Judicial)</a:t>
            </a:r>
            <a:endParaRPr lang="en-US" sz="1800" dirty="0">
              <a:solidFill>
                <a:srgbClr val="000000"/>
              </a:solidFill>
              <a:latin typeface="Arial" panose="020B0604020202020204" pitchFamily="34" charset="0"/>
              <a:ea typeface="Times New Roman" panose="02020603050405020304" pitchFamily="18" charset="0"/>
            </a:endParaRPr>
          </a:p>
          <a:p>
            <a:pPr algn="just"/>
            <a:r>
              <a:rPr lang="en-US" sz="1800" dirty="0">
                <a:solidFill>
                  <a:srgbClr val="000000"/>
                </a:solidFill>
                <a:effectLst/>
                <a:latin typeface="Arial" panose="020B0604020202020204" pitchFamily="34" charset="0"/>
                <a:ea typeface="Times New Roman" panose="02020603050405020304" pitchFamily="18" charset="0"/>
              </a:rPr>
              <a:t>Agencies of the State of Florida, including more than 35 agencies (such as):</a:t>
            </a:r>
          </a:p>
          <a:p>
            <a:pPr lvl="1" algn="just"/>
            <a:r>
              <a:rPr lang="en-US" sz="1400" dirty="0">
                <a:solidFill>
                  <a:srgbClr val="000000"/>
                </a:solidFill>
                <a:latin typeface="Arial" panose="020B0604020202020204" pitchFamily="34" charset="0"/>
                <a:ea typeface="Times New Roman" panose="02020603050405020304" pitchFamily="18" charset="0"/>
              </a:rPr>
              <a:t>Department of Education</a:t>
            </a:r>
          </a:p>
          <a:p>
            <a:pPr lvl="1" algn="just"/>
            <a:r>
              <a:rPr lang="en-US" sz="1400" dirty="0">
                <a:solidFill>
                  <a:srgbClr val="000000"/>
                </a:solidFill>
                <a:effectLst/>
                <a:latin typeface="Arial" panose="020B0604020202020204" pitchFamily="34" charset="0"/>
                <a:ea typeface="Times New Roman" panose="02020603050405020304" pitchFamily="18" charset="0"/>
              </a:rPr>
              <a:t>Department of Health</a:t>
            </a:r>
          </a:p>
          <a:p>
            <a:pPr lvl="1" algn="just"/>
            <a:r>
              <a:rPr lang="en-US" sz="1400" dirty="0">
                <a:solidFill>
                  <a:srgbClr val="000000"/>
                </a:solidFill>
                <a:latin typeface="Arial" panose="020B0604020202020204" pitchFamily="34" charset="0"/>
              </a:rPr>
              <a:t>Department of Law Enforcement</a:t>
            </a:r>
          </a:p>
          <a:p>
            <a:pPr lvl="1" algn="just"/>
            <a:r>
              <a:rPr lang="en-US" sz="1400" dirty="0">
                <a:solidFill>
                  <a:srgbClr val="000000"/>
                </a:solidFill>
                <a:latin typeface="Arial" panose="020B0604020202020204" pitchFamily="34" charset="0"/>
              </a:rPr>
              <a:t>Department of Fish and Wildlife Conservation</a:t>
            </a:r>
          </a:p>
          <a:p>
            <a:pPr lvl="1" algn="just"/>
            <a:r>
              <a:rPr lang="en-US" sz="1400" dirty="0">
                <a:solidFill>
                  <a:srgbClr val="000000"/>
                </a:solidFill>
                <a:latin typeface="Arial" panose="020B0604020202020204" pitchFamily="34" charset="0"/>
              </a:rPr>
              <a:t>Department of Emergency Management</a:t>
            </a:r>
          </a:p>
          <a:p>
            <a:pPr algn="just"/>
            <a:r>
              <a:rPr lang="en-US" sz="1800" dirty="0">
                <a:solidFill>
                  <a:srgbClr val="000000"/>
                </a:solidFill>
                <a:latin typeface="Arial" panose="020B0604020202020204" pitchFamily="34" charset="0"/>
              </a:rPr>
              <a:t>Political Subdivisions of the State (Counties)</a:t>
            </a:r>
          </a:p>
          <a:p>
            <a:pPr algn="just"/>
            <a:r>
              <a:rPr lang="en-US" sz="1800" dirty="0">
                <a:solidFill>
                  <a:srgbClr val="000000"/>
                </a:solidFill>
                <a:latin typeface="Arial" panose="020B0604020202020204" pitchFamily="34" charset="0"/>
              </a:rPr>
              <a:t>Municipal Corporations</a:t>
            </a:r>
          </a:p>
          <a:p>
            <a:pPr algn="just"/>
            <a:r>
              <a:rPr lang="en-US" sz="1800" dirty="0">
                <a:solidFill>
                  <a:srgbClr val="000000"/>
                </a:solidFill>
                <a:latin typeface="Arial" panose="020B0604020202020204" pitchFamily="34" charset="0"/>
              </a:rPr>
              <a:t>Constitutional Officers (Governor, Attorney General, Sheriffs, Property Appraisers, etc.)</a:t>
            </a:r>
          </a:p>
          <a:p>
            <a:pPr algn="just"/>
            <a:r>
              <a:rPr lang="en-US" sz="1800" dirty="0">
                <a:solidFill>
                  <a:srgbClr val="000000"/>
                </a:solidFill>
                <a:latin typeface="Arial" panose="020B0604020202020204" pitchFamily="34" charset="0"/>
              </a:rPr>
              <a:t>Independent establishments of the State (Independent Special Districts, State University Boards of Trustees, etc.)</a:t>
            </a:r>
          </a:p>
          <a:p>
            <a:pPr algn="just"/>
            <a:r>
              <a:rPr lang="en-US" sz="1800" dirty="0">
                <a:solidFill>
                  <a:srgbClr val="000000"/>
                </a:solidFill>
                <a:latin typeface="Arial" panose="020B0604020202020204" pitchFamily="34" charset="0"/>
              </a:rPr>
              <a:t>Public Agencies within Public Private Partnerships</a:t>
            </a:r>
          </a:p>
          <a:p>
            <a:pPr algn="just"/>
            <a:r>
              <a:rPr lang="en-US" sz="1800" dirty="0">
                <a:solidFill>
                  <a:srgbClr val="000000"/>
                </a:solidFill>
                <a:latin typeface="Arial" panose="020B0604020202020204" pitchFamily="34" charset="0"/>
              </a:rPr>
              <a:t>Corporations acting as instrumentalities or agencies of the State (such Enterprise Florida)</a:t>
            </a:r>
            <a:endParaRPr lang="en-US" sz="1800" dirty="0">
              <a:solidFill>
                <a:srgbClr val="000000"/>
              </a:solidFill>
            </a:endParaRPr>
          </a:p>
        </p:txBody>
      </p:sp>
    </p:spTree>
    <p:extLst>
      <p:ext uri="{BB962C8B-B14F-4D97-AF65-F5344CB8AC3E}">
        <p14:creationId xmlns:p14="http://schemas.microsoft.com/office/powerpoint/2010/main" val="2767016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C3EA3-6B04-3BBB-219C-8445899D73BE}"/>
              </a:ext>
            </a:extLst>
          </p:cNvPr>
          <p:cNvSpPr>
            <a:spLocks noGrp="1"/>
          </p:cNvSpPr>
          <p:nvPr>
            <p:ph type="title"/>
          </p:nvPr>
        </p:nvSpPr>
        <p:spPr/>
        <p:txBody>
          <a:bodyPr/>
          <a:lstStyle/>
          <a:p>
            <a:r>
              <a:rPr lang="en-US" dirty="0">
                <a:solidFill>
                  <a:srgbClr val="000000"/>
                </a:solidFill>
              </a:rPr>
              <a:t>What does it apply to? </a:t>
            </a:r>
          </a:p>
        </p:txBody>
      </p:sp>
      <p:sp>
        <p:nvSpPr>
          <p:cNvPr id="3" name="Content Placeholder 2">
            <a:extLst>
              <a:ext uri="{FF2B5EF4-FFF2-40B4-BE49-F238E27FC236}">
                <a16:creationId xmlns:a16="http://schemas.microsoft.com/office/drawing/2014/main" id="{C8556772-AD1A-B8A5-FBC3-A25BB2F60C84}"/>
              </a:ext>
            </a:extLst>
          </p:cNvPr>
          <p:cNvSpPr>
            <a:spLocks noGrp="1"/>
          </p:cNvSpPr>
          <p:nvPr>
            <p:ph idx="1"/>
          </p:nvPr>
        </p:nvSpPr>
        <p:spPr>
          <a:xfrm>
            <a:off x="838200" y="1690688"/>
            <a:ext cx="10515600" cy="4351338"/>
          </a:xfrm>
        </p:spPr>
        <p:txBody>
          <a:bodyPr>
            <a:normAutofit/>
          </a:bodyPr>
          <a:lstStyle/>
          <a:p>
            <a:pPr marL="0" indent="0" algn="just">
              <a:buNone/>
            </a:pPr>
            <a:r>
              <a:rPr lang="en-US" sz="2400" dirty="0">
                <a:solidFill>
                  <a:srgbClr val="000000"/>
                </a:solidFill>
              </a:rPr>
              <a:t>It applies to torts</a:t>
            </a:r>
          </a:p>
          <a:p>
            <a:pPr algn="just"/>
            <a:r>
              <a:rPr lang="en-US" sz="2400" dirty="0">
                <a:solidFill>
                  <a:srgbClr val="000000"/>
                </a:solidFill>
              </a:rPr>
              <a:t>What is a tort?</a:t>
            </a:r>
          </a:p>
          <a:p>
            <a:pPr algn="just"/>
            <a:r>
              <a:rPr lang="en-US" sz="2400" dirty="0">
                <a:solidFill>
                  <a:srgbClr val="000000"/>
                </a:solidFill>
              </a:rPr>
              <a:t>A tort is “[a] civil wrong, other than breach of contract, for which a remedy may be obtained, usually in the form of damages; a breach of a duty that the law imposes on persons who stand in a particular relation to one another. Tortious conduct is typically one of four types: (1) a culpable or intentional act resulting in harm; (2) an act involving culpable and unlawful conduct causing unintentional harm; (3) a culpable act of inadvertence involving an unreasonable risk of harm; and (4) a nonculpable act resulting in accidental harm for which, because of the hazards involved, the law imposes strict or absolute liability despite the absence of fault.” Black’s Law Dictionary, 10</a:t>
            </a:r>
            <a:r>
              <a:rPr lang="en-US" sz="2400" baseline="30000" dirty="0">
                <a:solidFill>
                  <a:srgbClr val="000000"/>
                </a:solidFill>
              </a:rPr>
              <a:t>th</a:t>
            </a:r>
            <a:r>
              <a:rPr lang="en-US" sz="2400" dirty="0">
                <a:solidFill>
                  <a:srgbClr val="000000"/>
                </a:solidFill>
              </a:rPr>
              <a:t> Edition (2014).</a:t>
            </a:r>
          </a:p>
        </p:txBody>
      </p:sp>
    </p:spTree>
    <p:extLst>
      <p:ext uri="{BB962C8B-B14F-4D97-AF65-F5344CB8AC3E}">
        <p14:creationId xmlns:p14="http://schemas.microsoft.com/office/powerpoint/2010/main" val="3375929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F6024-4B59-165A-94D1-C8271D51257E}"/>
              </a:ext>
            </a:extLst>
          </p:cNvPr>
          <p:cNvSpPr>
            <a:spLocks noGrp="1"/>
          </p:cNvSpPr>
          <p:nvPr>
            <p:ph type="title"/>
          </p:nvPr>
        </p:nvSpPr>
        <p:spPr>
          <a:xfrm>
            <a:off x="600548" y="298956"/>
            <a:ext cx="10515600" cy="1325563"/>
          </a:xfrm>
        </p:spPr>
        <p:txBody>
          <a:bodyPr>
            <a:normAutofit/>
          </a:bodyPr>
          <a:lstStyle/>
          <a:p>
            <a:r>
              <a:rPr lang="en-US" dirty="0">
                <a:solidFill>
                  <a:srgbClr val="000000"/>
                </a:solidFill>
              </a:rPr>
              <a:t>What does it apply to (continued)</a:t>
            </a:r>
          </a:p>
        </p:txBody>
      </p:sp>
      <p:sp>
        <p:nvSpPr>
          <p:cNvPr id="3" name="Content Placeholder 2">
            <a:extLst>
              <a:ext uri="{FF2B5EF4-FFF2-40B4-BE49-F238E27FC236}">
                <a16:creationId xmlns:a16="http://schemas.microsoft.com/office/drawing/2014/main" id="{AAEC3675-7747-7123-E26E-01E7664CD78E}"/>
              </a:ext>
            </a:extLst>
          </p:cNvPr>
          <p:cNvSpPr>
            <a:spLocks noGrp="1"/>
          </p:cNvSpPr>
          <p:nvPr>
            <p:ph idx="1"/>
          </p:nvPr>
        </p:nvSpPr>
        <p:spPr>
          <a:xfrm>
            <a:off x="748870" y="1931252"/>
            <a:ext cx="9608127" cy="3321685"/>
          </a:xfrm>
        </p:spPr>
        <p:txBody>
          <a:bodyPr>
            <a:normAutofit/>
          </a:bodyPr>
          <a:lstStyle/>
          <a:p>
            <a:pPr algn="just"/>
            <a:r>
              <a:rPr lang="en-US" sz="2400" dirty="0">
                <a:solidFill>
                  <a:srgbClr val="000000"/>
                </a:solidFill>
              </a:rPr>
              <a:t>Torts include both negligent </a:t>
            </a:r>
            <a:r>
              <a:rPr lang="en-US" sz="2400" u="sng" dirty="0">
                <a:solidFill>
                  <a:srgbClr val="000000"/>
                </a:solidFill>
              </a:rPr>
              <a:t>and</a:t>
            </a:r>
            <a:r>
              <a:rPr lang="en-US" sz="2400" dirty="0">
                <a:solidFill>
                  <a:srgbClr val="000000"/>
                </a:solidFill>
              </a:rPr>
              <a:t> intentional acts.</a:t>
            </a:r>
          </a:p>
          <a:p>
            <a:pPr lvl="1" algn="just"/>
            <a:r>
              <a:rPr lang="en-US" dirty="0">
                <a:solidFill>
                  <a:srgbClr val="000000"/>
                </a:solidFill>
              </a:rPr>
              <a:t>However, intentional acts have a further qualifier to be actionable as a claim. It must be shown that they are committed (1) within the course and scope of agent’s employment and (2) the agent was acting without bad faith, without malicious purpose, and not in a manner exhibiting willful disregard of human rights, safety, or property.  Sec. 768.28(9)(a), F.S.;  </a:t>
            </a:r>
            <a:r>
              <a:rPr lang="en-US" u="sng" dirty="0">
                <a:solidFill>
                  <a:srgbClr val="000000"/>
                </a:solidFill>
              </a:rPr>
              <a:t>City of Fort Lauderdale v. Todaro</a:t>
            </a:r>
            <a:r>
              <a:rPr lang="en-US" dirty="0">
                <a:solidFill>
                  <a:srgbClr val="000000"/>
                </a:solidFill>
              </a:rPr>
              <a:t>, 632 So. </a:t>
            </a:r>
            <a:r>
              <a:rPr lang="en-US" dirty="0" err="1">
                <a:solidFill>
                  <a:srgbClr val="000000"/>
                </a:solidFill>
              </a:rPr>
              <a:t>2d</a:t>
            </a:r>
            <a:r>
              <a:rPr lang="en-US" dirty="0">
                <a:solidFill>
                  <a:srgbClr val="000000"/>
                </a:solidFill>
              </a:rPr>
              <a:t> 655 (Fla. 4</a:t>
            </a:r>
            <a:r>
              <a:rPr lang="en-US" baseline="30000" dirty="0">
                <a:solidFill>
                  <a:srgbClr val="000000"/>
                </a:solidFill>
              </a:rPr>
              <a:t>th</a:t>
            </a:r>
            <a:r>
              <a:rPr lang="en-US" dirty="0">
                <a:solidFill>
                  <a:srgbClr val="000000"/>
                </a:solidFill>
              </a:rPr>
              <a:t> DCA 1994).</a:t>
            </a:r>
          </a:p>
          <a:p>
            <a:endParaRPr lang="en-US" dirty="0"/>
          </a:p>
          <a:p>
            <a:pPr marL="0" indent="0">
              <a:buNone/>
            </a:pPr>
            <a:endParaRPr lang="en-US" dirty="0"/>
          </a:p>
        </p:txBody>
      </p:sp>
    </p:spTree>
    <p:extLst>
      <p:ext uri="{BB962C8B-B14F-4D97-AF65-F5344CB8AC3E}">
        <p14:creationId xmlns:p14="http://schemas.microsoft.com/office/powerpoint/2010/main" val="1940989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A87F7-0EFB-5004-48B6-B3773A24C78A}"/>
              </a:ext>
            </a:extLst>
          </p:cNvPr>
          <p:cNvSpPr>
            <a:spLocks noGrp="1"/>
          </p:cNvSpPr>
          <p:nvPr>
            <p:ph type="title"/>
          </p:nvPr>
        </p:nvSpPr>
        <p:spPr>
          <a:xfrm>
            <a:off x="838200" y="358623"/>
            <a:ext cx="10515600" cy="1325563"/>
          </a:xfrm>
        </p:spPr>
        <p:txBody>
          <a:bodyPr>
            <a:normAutofit/>
          </a:bodyPr>
          <a:lstStyle/>
          <a:p>
            <a:r>
              <a:rPr lang="en-US" dirty="0">
                <a:solidFill>
                  <a:srgbClr val="000000"/>
                </a:solidFill>
              </a:rPr>
              <a:t>What does it apply to (continued)</a:t>
            </a:r>
          </a:p>
        </p:txBody>
      </p:sp>
      <p:sp>
        <p:nvSpPr>
          <p:cNvPr id="3" name="Content Placeholder 2">
            <a:extLst>
              <a:ext uri="{FF2B5EF4-FFF2-40B4-BE49-F238E27FC236}">
                <a16:creationId xmlns:a16="http://schemas.microsoft.com/office/drawing/2014/main" id="{EEA1E875-B7D4-0C29-3975-D467BEB73593}"/>
              </a:ext>
            </a:extLst>
          </p:cNvPr>
          <p:cNvSpPr>
            <a:spLocks noGrp="1"/>
          </p:cNvSpPr>
          <p:nvPr>
            <p:ph idx="1"/>
          </p:nvPr>
        </p:nvSpPr>
        <p:spPr>
          <a:xfrm>
            <a:off x="838200" y="1872584"/>
            <a:ext cx="10770031" cy="3964011"/>
          </a:xfrm>
        </p:spPr>
        <p:txBody>
          <a:bodyPr>
            <a:normAutofit/>
          </a:bodyPr>
          <a:lstStyle/>
          <a:p>
            <a:pPr algn="just"/>
            <a:r>
              <a:rPr lang="en-US" dirty="0">
                <a:solidFill>
                  <a:srgbClr val="000000"/>
                </a:solidFill>
              </a:rPr>
              <a:t>Note of caution – The Catch-22 with the “Intentional Act” affirmative defense.</a:t>
            </a:r>
          </a:p>
          <a:p>
            <a:pPr lvl="1" algn="just"/>
            <a:r>
              <a:rPr lang="en-US" dirty="0">
                <a:solidFill>
                  <a:srgbClr val="000000"/>
                </a:solidFill>
              </a:rPr>
              <a:t>Example – Law enforcement sued for battery. If you plead that the officer was so outside the course and scope of his job, you may get the agency removed, but you may have hung your employee out in the wind.</a:t>
            </a:r>
          </a:p>
          <a:p>
            <a:pPr algn="just"/>
            <a:r>
              <a:rPr lang="en-US" dirty="0">
                <a:solidFill>
                  <a:srgbClr val="000000"/>
                </a:solidFill>
              </a:rPr>
              <a:t>Recent case with excellent detailed analysis of this issue – </a:t>
            </a:r>
            <a:r>
              <a:rPr lang="en-US" u="sng" dirty="0">
                <a:solidFill>
                  <a:srgbClr val="000000"/>
                </a:solidFill>
              </a:rPr>
              <a:t>Davis v. Baez</a:t>
            </a:r>
            <a:r>
              <a:rPr lang="en-US" dirty="0">
                <a:solidFill>
                  <a:srgbClr val="000000"/>
                </a:solidFill>
              </a:rPr>
              <a:t>, 208 So. </a:t>
            </a:r>
            <a:r>
              <a:rPr lang="en-US" dirty="0" err="1">
                <a:solidFill>
                  <a:srgbClr val="000000"/>
                </a:solidFill>
              </a:rPr>
              <a:t>3d</a:t>
            </a:r>
            <a:r>
              <a:rPr lang="en-US" dirty="0">
                <a:solidFill>
                  <a:srgbClr val="000000"/>
                </a:solidFill>
              </a:rPr>
              <a:t> 747 (Fla. </a:t>
            </a:r>
            <a:r>
              <a:rPr lang="en-US" dirty="0" err="1">
                <a:solidFill>
                  <a:srgbClr val="000000"/>
                </a:solidFill>
              </a:rPr>
              <a:t>3d</a:t>
            </a:r>
            <a:r>
              <a:rPr lang="en-US" dirty="0">
                <a:solidFill>
                  <a:srgbClr val="000000"/>
                </a:solidFill>
              </a:rPr>
              <a:t> DCA 2016)</a:t>
            </a:r>
          </a:p>
          <a:p>
            <a:endParaRPr lang="en-US" dirty="0"/>
          </a:p>
        </p:txBody>
      </p:sp>
    </p:spTree>
    <p:extLst>
      <p:ext uri="{BB962C8B-B14F-4D97-AF65-F5344CB8AC3E}">
        <p14:creationId xmlns:p14="http://schemas.microsoft.com/office/powerpoint/2010/main" val="762524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757F7-6E12-CFFD-4C67-80EC3BAB35C2}"/>
              </a:ext>
            </a:extLst>
          </p:cNvPr>
          <p:cNvSpPr>
            <a:spLocks noGrp="1"/>
          </p:cNvSpPr>
          <p:nvPr>
            <p:ph type="title"/>
          </p:nvPr>
        </p:nvSpPr>
        <p:spPr>
          <a:xfrm>
            <a:off x="819246" y="0"/>
            <a:ext cx="10515600" cy="1325563"/>
          </a:xfrm>
        </p:spPr>
        <p:txBody>
          <a:bodyPr>
            <a:normAutofit/>
          </a:bodyPr>
          <a:lstStyle/>
          <a:p>
            <a:r>
              <a:rPr lang="en-US" dirty="0">
                <a:solidFill>
                  <a:srgbClr val="000000"/>
                </a:solidFill>
              </a:rPr>
              <a:t>Examples of Claims</a:t>
            </a:r>
          </a:p>
        </p:txBody>
      </p:sp>
      <p:sp>
        <p:nvSpPr>
          <p:cNvPr id="3" name="Content Placeholder 2">
            <a:extLst>
              <a:ext uri="{FF2B5EF4-FFF2-40B4-BE49-F238E27FC236}">
                <a16:creationId xmlns:a16="http://schemas.microsoft.com/office/drawing/2014/main" id="{066D8102-EBC1-DBF0-7451-6222F9E137D5}"/>
              </a:ext>
            </a:extLst>
          </p:cNvPr>
          <p:cNvSpPr>
            <a:spLocks noGrp="1"/>
          </p:cNvSpPr>
          <p:nvPr>
            <p:ph idx="1"/>
          </p:nvPr>
        </p:nvSpPr>
        <p:spPr>
          <a:xfrm>
            <a:off x="411578" y="1139250"/>
            <a:ext cx="11406752" cy="4627133"/>
          </a:xfrm>
        </p:spPr>
        <p:txBody>
          <a:bodyPr>
            <a:normAutofit/>
          </a:bodyPr>
          <a:lstStyle/>
          <a:p>
            <a:pPr algn="just"/>
            <a:r>
              <a:rPr lang="en-US" sz="3200" dirty="0">
                <a:solidFill>
                  <a:srgbClr val="000000"/>
                </a:solidFill>
              </a:rPr>
              <a:t>The most common claims are the same that you see between private party litigants, including:</a:t>
            </a:r>
          </a:p>
          <a:p>
            <a:pPr lvl="1" algn="just"/>
            <a:r>
              <a:rPr lang="en-US" sz="2800" dirty="0">
                <a:solidFill>
                  <a:srgbClr val="000000"/>
                </a:solidFill>
              </a:rPr>
              <a:t>Automobile negligence</a:t>
            </a:r>
          </a:p>
          <a:p>
            <a:pPr lvl="1" algn="just"/>
            <a:r>
              <a:rPr lang="en-US" sz="2800" dirty="0">
                <a:solidFill>
                  <a:srgbClr val="000000"/>
                </a:solidFill>
              </a:rPr>
              <a:t>Slip and Fall/Trip and Fall (also known as premises liability claims)</a:t>
            </a:r>
          </a:p>
          <a:p>
            <a:pPr lvl="1" algn="just"/>
            <a:r>
              <a:rPr lang="en-US" sz="2800" dirty="0">
                <a:solidFill>
                  <a:srgbClr val="000000"/>
                </a:solidFill>
              </a:rPr>
              <a:t>Negligent Hiring</a:t>
            </a:r>
          </a:p>
          <a:p>
            <a:pPr lvl="1" algn="just"/>
            <a:r>
              <a:rPr lang="en-US" sz="2800" dirty="0">
                <a:solidFill>
                  <a:srgbClr val="000000"/>
                </a:solidFill>
              </a:rPr>
              <a:t>Negligent Retention</a:t>
            </a:r>
          </a:p>
          <a:p>
            <a:pPr lvl="1" algn="just"/>
            <a:r>
              <a:rPr lang="en-US" sz="2800" dirty="0">
                <a:solidFill>
                  <a:srgbClr val="000000"/>
                </a:solidFill>
              </a:rPr>
              <a:t>Undertaker’s Doctrine</a:t>
            </a:r>
            <a:endParaRPr lang="en-US" sz="2800" dirty="0"/>
          </a:p>
        </p:txBody>
      </p:sp>
      <p:pic>
        <p:nvPicPr>
          <p:cNvPr id="4" name="Picture 3"/>
          <p:cNvPicPr>
            <a:picLocks noChangeAspect="1"/>
          </p:cNvPicPr>
          <p:nvPr/>
        </p:nvPicPr>
        <p:blipFill>
          <a:blip r:embed="rId3"/>
          <a:stretch>
            <a:fillRect/>
          </a:stretch>
        </p:blipFill>
        <p:spPr>
          <a:xfrm>
            <a:off x="1800605" y="4514580"/>
            <a:ext cx="2040095" cy="2040095"/>
          </a:xfrm>
          <a:prstGeom prst="rect">
            <a:avLst/>
          </a:prstGeom>
        </p:spPr>
      </p:pic>
    </p:spTree>
    <p:extLst>
      <p:ext uri="{BB962C8B-B14F-4D97-AF65-F5344CB8AC3E}">
        <p14:creationId xmlns:p14="http://schemas.microsoft.com/office/powerpoint/2010/main" val="3020258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6B0D-A606-0736-5A3E-5E0AC539EB8D}"/>
              </a:ext>
            </a:extLst>
          </p:cNvPr>
          <p:cNvSpPr>
            <a:spLocks noGrp="1"/>
          </p:cNvSpPr>
          <p:nvPr>
            <p:ph type="title"/>
          </p:nvPr>
        </p:nvSpPr>
        <p:spPr>
          <a:xfrm>
            <a:off x="838200" y="272135"/>
            <a:ext cx="10515600" cy="1325563"/>
          </a:xfrm>
        </p:spPr>
        <p:txBody>
          <a:bodyPr>
            <a:normAutofit/>
          </a:bodyPr>
          <a:lstStyle/>
          <a:p>
            <a:r>
              <a:rPr lang="en-US" dirty="0">
                <a:solidFill>
                  <a:srgbClr val="000000"/>
                </a:solidFill>
              </a:rPr>
              <a:t>What else?</a:t>
            </a:r>
          </a:p>
        </p:txBody>
      </p:sp>
      <p:sp>
        <p:nvSpPr>
          <p:cNvPr id="3" name="Content Placeholder 2">
            <a:extLst>
              <a:ext uri="{FF2B5EF4-FFF2-40B4-BE49-F238E27FC236}">
                <a16:creationId xmlns:a16="http://schemas.microsoft.com/office/drawing/2014/main" id="{542646F2-111D-03FA-E6FB-80932E4189ED}"/>
              </a:ext>
            </a:extLst>
          </p:cNvPr>
          <p:cNvSpPr>
            <a:spLocks noGrp="1"/>
          </p:cNvSpPr>
          <p:nvPr>
            <p:ph idx="1"/>
          </p:nvPr>
        </p:nvSpPr>
        <p:spPr>
          <a:xfrm>
            <a:off x="804334" y="1377565"/>
            <a:ext cx="10515600" cy="4351338"/>
          </a:xfrm>
        </p:spPr>
        <p:txBody>
          <a:bodyPr>
            <a:normAutofit/>
          </a:bodyPr>
          <a:lstStyle/>
          <a:p>
            <a:pPr marL="0" indent="0">
              <a:buNone/>
            </a:pPr>
            <a:endParaRPr lang="en-US" dirty="0">
              <a:solidFill>
                <a:srgbClr val="000000"/>
              </a:solidFill>
            </a:endParaRPr>
          </a:p>
          <a:p>
            <a:r>
              <a:rPr lang="en-US" dirty="0">
                <a:solidFill>
                  <a:srgbClr val="000000"/>
                </a:solidFill>
              </a:rPr>
              <a:t>State has only partially waived sovereign immunity. Claims are limited to $200,000 per claimant/$300,000 per incident. </a:t>
            </a:r>
            <a:r>
              <a:rPr lang="en-US" u="sng" dirty="0">
                <a:solidFill>
                  <a:srgbClr val="000000"/>
                </a:solidFill>
              </a:rPr>
              <a:t>See</a:t>
            </a:r>
            <a:r>
              <a:rPr lang="en-US" dirty="0">
                <a:solidFill>
                  <a:srgbClr val="000000"/>
                </a:solidFill>
              </a:rPr>
              <a:t> §768.28(5).</a:t>
            </a:r>
          </a:p>
          <a:p>
            <a:pPr lvl="1"/>
            <a:r>
              <a:rPr lang="en-US" dirty="0">
                <a:solidFill>
                  <a:srgbClr val="000000"/>
                </a:solidFill>
              </a:rPr>
              <a:t>Bills have been filed for the 2024 Legislative Session to raise caps to $400,000/$600,000. </a:t>
            </a:r>
          </a:p>
          <a:p>
            <a:r>
              <a:rPr lang="en-US" dirty="0">
                <a:solidFill>
                  <a:srgbClr val="000000"/>
                </a:solidFill>
              </a:rPr>
              <a:t>Attorney’s Fees – Limited to 25% of the recovery. </a:t>
            </a:r>
            <a:r>
              <a:rPr lang="en-US" u="sng" dirty="0">
                <a:solidFill>
                  <a:srgbClr val="000000"/>
                </a:solidFill>
              </a:rPr>
              <a:t>See</a:t>
            </a:r>
            <a:r>
              <a:rPr lang="en-US" dirty="0">
                <a:solidFill>
                  <a:srgbClr val="000000"/>
                </a:solidFill>
              </a:rPr>
              <a:t> §768.28(8).</a:t>
            </a:r>
          </a:p>
        </p:txBody>
      </p:sp>
    </p:spTree>
    <p:extLst>
      <p:ext uri="{BB962C8B-B14F-4D97-AF65-F5344CB8AC3E}">
        <p14:creationId xmlns:p14="http://schemas.microsoft.com/office/powerpoint/2010/main" val="2429230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8867-CBB8-EB0E-0329-E45172E6A9D5}"/>
              </a:ext>
            </a:extLst>
          </p:cNvPr>
          <p:cNvSpPr>
            <a:spLocks noGrp="1"/>
          </p:cNvSpPr>
          <p:nvPr>
            <p:ph type="title"/>
          </p:nvPr>
        </p:nvSpPr>
        <p:spPr>
          <a:xfrm>
            <a:off x="838200" y="289006"/>
            <a:ext cx="10515600" cy="1325563"/>
          </a:xfrm>
        </p:spPr>
        <p:txBody>
          <a:bodyPr>
            <a:normAutofit/>
          </a:bodyPr>
          <a:lstStyle/>
          <a:p>
            <a:r>
              <a:rPr lang="en-US" dirty="0">
                <a:solidFill>
                  <a:srgbClr val="000000"/>
                </a:solidFill>
              </a:rPr>
              <a:t>The Process</a:t>
            </a:r>
          </a:p>
        </p:txBody>
      </p:sp>
      <p:sp>
        <p:nvSpPr>
          <p:cNvPr id="3" name="Content Placeholder 2">
            <a:extLst>
              <a:ext uri="{FF2B5EF4-FFF2-40B4-BE49-F238E27FC236}">
                <a16:creationId xmlns:a16="http://schemas.microsoft.com/office/drawing/2014/main" id="{2BA4973B-B536-C2FD-6D3A-551D76DD3338}"/>
              </a:ext>
            </a:extLst>
          </p:cNvPr>
          <p:cNvSpPr>
            <a:spLocks noGrp="1"/>
          </p:cNvSpPr>
          <p:nvPr>
            <p:ph idx="1"/>
          </p:nvPr>
        </p:nvSpPr>
        <p:spPr>
          <a:xfrm>
            <a:off x="652221" y="1614569"/>
            <a:ext cx="10515600" cy="4351338"/>
          </a:xfrm>
        </p:spPr>
        <p:txBody>
          <a:bodyPr>
            <a:normAutofit lnSpcReduction="10000"/>
          </a:bodyPr>
          <a:lstStyle/>
          <a:p>
            <a:pPr algn="just"/>
            <a:r>
              <a:rPr lang="en-US" sz="2800" dirty="0">
                <a:solidFill>
                  <a:srgbClr val="000000"/>
                </a:solidFill>
              </a:rPr>
              <a:t>The Notice of Claim – Florida Statutes §768.28(6)</a:t>
            </a:r>
          </a:p>
          <a:p>
            <a:pPr lvl="1" algn="just"/>
            <a:r>
              <a:rPr lang="en-US" dirty="0">
                <a:solidFill>
                  <a:srgbClr val="000000"/>
                </a:solidFill>
              </a:rPr>
              <a:t>Who gets the notice?</a:t>
            </a:r>
          </a:p>
          <a:p>
            <a:pPr lvl="2" algn="just"/>
            <a:r>
              <a:rPr lang="en-US" dirty="0">
                <a:solidFill>
                  <a:srgbClr val="000000"/>
                </a:solidFill>
              </a:rPr>
              <a:t>The entity (municipality, county, school board, etc.) and</a:t>
            </a:r>
          </a:p>
          <a:p>
            <a:pPr lvl="2" algn="just"/>
            <a:r>
              <a:rPr lang="en-US" dirty="0">
                <a:solidFill>
                  <a:srgbClr val="000000"/>
                </a:solidFill>
              </a:rPr>
              <a:t>The Department of Financial Services (unless the entity is a municipality, county or the Florida Space Agency). </a:t>
            </a:r>
            <a:r>
              <a:rPr lang="en-US" u="sng" dirty="0">
                <a:solidFill>
                  <a:srgbClr val="000000"/>
                </a:solidFill>
              </a:rPr>
              <a:t>See</a:t>
            </a:r>
            <a:r>
              <a:rPr lang="en-US" dirty="0">
                <a:solidFill>
                  <a:srgbClr val="000000"/>
                </a:solidFill>
              </a:rPr>
              <a:t> §768.28(6)(a).</a:t>
            </a:r>
          </a:p>
          <a:p>
            <a:pPr lvl="3" algn="just"/>
            <a:r>
              <a:rPr lang="en-US" dirty="0">
                <a:solidFill>
                  <a:srgbClr val="000000"/>
                </a:solidFill>
              </a:rPr>
              <a:t>Must be presented in writing. </a:t>
            </a:r>
            <a:r>
              <a:rPr lang="en-US" u="sng" dirty="0">
                <a:solidFill>
                  <a:srgbClr val="000000"/>
                </a:solidFill>
              </a:rPr>
              <a:t>Id</a:t>
            </a:r>
            <a:r>
              <a:rPr lang="en-US" dirty="0">
                <a:solidFill>
                  <a:srgbClr val="000000"/>
                </a:solidFill>
              </a:rPr>
              <a:t>.</a:t>
            </a:r>
          </a:p>
          <a:p>
            <a:pPr algn="just"/>
            <a:r>
              <a:rPr lang="en-US" dirty="0">
                <a:solidFill>
                  <a:srgbClr val="000000"/>
                </a:solidFill>
              </a:rPr>
              <a:t>Timeframe</a:t>
            </a:r>
          </a:p>
          <a:p>
            <a:pPr lvl="1" algn="just"/>
            <a:r>
              <a:rPr lang="en-US" dirty="0">
                <a:solidFill>
                  <a:srgbClr val="000000"/>
                </a:solidFill>
              </a:rPr>
              <a:t>Must be submitted to the entity within three (3) years of the incident. </a:t>
            </a:r>
            <a:r>
              <a:rPr lang="en-US" u="sng" dirty="0">
                <a:solidFill>
                  <a:srgbClr val="000000"/>
                </a:solidFill>
              </a:rPr>
              <a:t>Id</a:t>
            </a:r>
            <a:r>
              <a:rPr lang="en-US" dirty="0">
                <a:solidFill>
                  <a:srgbClr val="000000"/>
                </a:solidFill>
              </a:rPr>
              <a:t>.</a:t>
            </a:r>
          </a:p>
          <a:p>
            <a:pPr lvl="1" algn="just"/>
            <a:r>
              <a:rPr lang="en-US" b="1" u="sng" dirty="0">
                <a:solidFill>
                  <a:srgbClr val="000000"/>
                </a:solidFill>
              </a:rPr>
              <a:t>UNLESS</a:t>
            </a:r>
            <a:r>
              <a:rPr lang="en-US" dirty="0">
                <a:solidFill>
                  <a:srgbClr val="000000"/>
                </a:solidFill>
              </a:rPr>
              <a:t> it is for a wrongful death claim, it must be submitted within two (2) years of the incident. </a:t>
            </a:r>
            <a:r>
              <a:rPr lang="en-US" u="sng" dirty="0">
                <a:solidFill>
                  <a:srgbClr val="000000"/>
                </a:solidFill>
              </a:rPr>
              <a:t>See</a:t>
            </a:r>
            <a:r>
              <a:rPr lang="en-US" dirty="0">
                <a:solidFill>
                  <a:srgbClr val="000000"/>
                </a:solidFill>
              </a:rPr>
              <a:t> §768.28(6)a)(2). Or it is for contribution pursuant to §768.31, which must be presented within six (6) months after the judgment.</a:t>
            </a:r>
            <a:endParaRPr lang="en-US" b="1" u="sng" dirty="0">
              <a:solidFill>
                <a:srgbClr val="000000"/>
              </a:solidFill>
            </a:endParaRPr>
          </a:p>
          <a:p>
            <a:pPr algn="just"/>
            <a:endParaRPr lang="en-US" dirty="0">
              <a:solidFill>
                <a:srgbClr val="000000"/>
              </a:solidFill>
            </a:endParaRPr>
          </a:p>
        </p:txBody>
      </p:sp>
    </p:spTree>
    <p:extLst>
      <p:ext uri="{BB962C8B-B14F-4D97-AF65-F5344CB8AC3E}">
        <p14:creationId xmlns:p14="http://schemas.microsoft.com/office/powerpoint/2010/main" val="3464034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45A3E-2E0F-60AB-670F-1D8A3A7BA46A}"/>
              </a:ext>
            </a:extLst>
          </p:cNvPr>
          <p:cNvSpPr>
            <a:spLocks noGrp="1"/>
          </p:cNvSpPr>
          <p:nvPr>
            <p:ph type="title"/>
          </p:nvPr>
        </p:nvSpPr>
        <p:spPr/>
        <p:txBody>
          <a:bodyPr>
            <a:normAutofit/>
          </a:bodyPr>
          <a:lstStyle/>
          <a:p>
            <a:r>
              <a:rPr lang="en-US" dirty="0">
                <a:solidFill>
                  <a:srgbClr val="000000"/>
                </a:solidFill>
              </a:rPr>
              <a:t>The Process (continued)</a:t>
            </a:r>
          </a:p>
        </p:txBody>
      </p:sp>
      <p:sp>
        <p:nvSpPr>
          <p:cNvPr id="3" name="Content Placeholder 2">
            <a:extLst>
              <a:ext uri="{FF2B5EF4-FFF2-40B4-BE49-F238E27FC236}">
                <a16:creationId xmlns:a16="http://schemas.microsoft.com/office/drawing/2014/main" id="{990BBBD5-E52C-4286-6F0E-EF17BB5B9B37}"/>
              </a:ext>
            </a:extLst>
          </p:cNvPr>
          <p:cNvSpPr>
            <a:spLocks noGrp="1"/>
          </p:cNvSpPr>
          <p:nvPr>
            <p:ph idx="1"/>
          </p:nvPr>
        </p:nvSpPr>
        <p:spPr>
          <a:xfrm>
            <a:off x="838200" y="1551305"/>
            <a:ext cx="10515600" cy="4351338"/>
          </a:xfrm>
        </p:spPr>
        <p:txBody>
          <a:bodyPr>
            <a:normAutofit/>
          </a:bodyPr>
          <a:lstStyle/>
          <a:p>
            <a:r>
              <a:rPr lang="en-US" dirty="0">
                <a:solidFill>
                  <a:srgbClr val="000000"/>
                </a:solidFill>
              </a:rPr>
              <a:t>Contents</a:t>
            </a:r>
          </a:p>
          <a:p>
            <a:pPr lvl="1"/>
            <a:r>
              <a:rPr lang="en-US" dirty="0">
                <a:solidFill>
                  <a:srgbClr val="000000"/>
                </a:solidFill>
              </a:rPr>
              <a:t>Must include:</a:t>
            </a:r>
          </a:p>
          <a:p>
            <a:pPr lvl="2"/>
            <a:r>
              <a:rPr lang="en-US" dirty="0">
                <a:solidFill>
                  <a:srgbClr val="000000"/>
                </a:solidFill>
              </a:rPr>
              <a:t>Name of Claimant;</a:t>
            </a:r>
          </a:p>
          <a:p>
            <a:pPr lvl="2"/>
            <a:r>
              <a:rPr lang="en-US" dirty="0">
                <a:solidFill>
                  <a:srgbClr val="000000"/>
                </a:solidFill>
              </a:rPr>
              <a:t>Date of Birth of Claimant;</a:t>
            </a:r>
          </a:p>
          <a:p>
            <a:pPr lvl="2"/>
            <a:r>
              <a:rPr lang="en-US" dirty="0">
                <a:solidFill>
                  <a:srgbClr val="000000"/>
                </a:solidFill>
              </a:rPr>
              <a:t>Social Security or Federal Identification Number of Claimant (as appropriate);</a:t>
            </a:r>
          </a:p>
          <a:p>
            <a:pPr lvl="2"/>
            <a:r>
              <a:rPr lang="en-US" dirty="0">
                <a:solidFill>
                  <a:srgbClr val="000000"/>
                </a:solidFill>
              </a:rPr>
              <a:t>Whether more than $200 is owed to the state or any subdivision?</a:t>
            </a:r>
          </a:p>
          <a:p>
            <a:pPr lvl="3"/>
            <a:r>
              <a:rPr lang="en-US" dirty="0">
                <a:solidFill>
                  <a:srgbClr val="000000"/>
                </a:solidFill>
              </a:rPr>
              <a:t>If not, must state nothing is owed;</a:t>
            </a:r>
          </a:p>
          <a:p>
            <a:pPr lvl="3"/>
            <a:r>
              <a:rPr lang="en-US" dirty="0">
                <a:solidFill>
                  <a:srgbClr val="000000"/>
                </a:solidFill>
              </a:rPr>
              <a:t>If so, must state the case style, tribunal, the nature and amount of all adjudicated penalties, fines, fees, victim restitution fund, and other judgments in excess of $200, whether imposed by a civil, criminal, or administrative tribunal. </a:t>
            </a:r>
            <a:r>
              <a:rPr lang="en-US" u="sng" dirty="0">
                <a:solidFill>
                  <a:srgbClr val="000000"/>
                </a:solidFill>
              </a:rPr>
              <a:t>Id</a:t>
            </a:r>
            <a:r>
              <a:rPr lang="en-US" dirty="0">
                <a:solidFill>
                  <a:srgbClr val="000000"/>
                </a:solidFill>
              </a:rPr>
              <a:t>. at (6)(c).</a:t>
            </a:r>
          </a:p>
          <a:p>
            <a:r>
              <a:rPr lang="en-US" dirty="0">
                <a:solidFill>
                  <a:srgbClr val="000000"/>
                </a:solidFill>
              </a:rPr>
              <a:t>What is not required to be included? A detailed description of what happened.</a:t>
            </a:r>
          </a:p>
        </p:txBody>
      </p:sp>
    </p:spTree>
    <p:extLst>
      <p:ext uri="{BB962C8B-B14F-4D97-AF65-F5344CB8AC3E}">
        <p14:creationId xmlns:p14="http://schemas.microsoft.com/office/powerpoint/2010/main" val="4219659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8E0D6-661D-70AE-F98A-ED480F7EF456}"/>
              </a:ext>
            </a:extLst>
          </p:cNvPr>
          <p:cNvSpPr>
            <a:spLocks noGrp="1"/>
          </p:cNvSpPr>
          <p:nvPr>
            <p:ph type="title"/>
          </p:nvPr>
        </p:nvSpPr>
        <p:spPr>
          <a:xfrm>
            <a:off x="838200" y="768484"/>
            <a:ext cx="10515600" cy="1325563"/>
          </a:xfrm>
        </p:spPr>
        <p:txBody>
          <a:bodyPr/>
          <a:lstStyle/>
          <a:p>
            <a:r>
              <a:rPr lang="en-US" dirty="0">
                <a:solidFill>
                  <a:srgbClr val="000000"/>
                </a:solidFill>
              </a:rPr>
              <a:t>The Process (continued)</a:t>
            </a:r>
          </a:p>
        </p:txBody>
      </p:sp>
      <p:sp>
        <p:nvSpPr>
          <p:cNvPr id="3" name="Content Placeholder 2">
            <a:extLst>
              <a:ext uri="{FF2B5EF4-FFF2-40B4-BE49-F238E27FC236}">
                <a16:creationId xmlns:a16="http://schemas.microsoft.com/office/drawing/2014/main" id="{0A33735A-C1F4-4E52-3E53-741582C17D4D}"/>
              </a:ext>
            </a:extLst>
          </p:cNvPr>
          <p:cNvSpPr>
            <a:spLocks noGrp="1"/>
          </p:cNvSpPr>
          <p:nvPr>
            <p:ph idx="1"/>
          </p:nvPr>
        </p:nvSpPr>
        <p:spPr>
          <a:xfrm>
            <a:off x="838200" y="2094047"/>
            <a:ext cx="10515600" cy="3795712"/>
          </a:xfrm>
        </p:spPr>
        <p:txBody>
          <a:bodyPr>
            <a:normAutofit/>
          </a:bodyPr>
          <a:lstStyle/>
          <a:p>
            <a:r>
              <a:rPr lang="en-US" dirty="0">
                <a:solidFill>
                  <a:srgbClr val="000000"/>
                </a:solidFill>
              </a:rPr>
              <a:t>Mandatory Condition Precedent to filing lawsuit</a:t>
            </a:r>
          </a:p>
          <a:p>
            <a:r>
              <a:rPr lang="en-US" dirty="0">
                <a:solidFill>
                  <a:srgbClr val="000000"/>
                </a:solidFill>
              </a:rPr>
              <a:t>Evaluation and stay of lawsuit</a:t>
            </a:r>
          </a:p>
          <a:p>
            <a:pPr lvl="1"/>
            <a:r>
              <a:rPr lang="en-US" dirty="0">
                <a:solidFill>
                  <a:srgbClr val="000000"/>
                </a:solidFill>
              </a:rPr>
              <a:t>Pursuant to §768.28(6)(d), the Agency has six (6) months to investigate and make a final disposition of the claim, UNLESS:</a:t>
            </a:r>
          </a:p>
          <a:p>
            <a:pPr lvl="2"/>
            <a:r>
              <a:rPr lang="en-US" dirty="0">
                <a:solidFill>
                  <a:srgbClr val="000000"/>
                </a:solidFill>
              </a:rPr>
              <a:t>The claim is for medical malpractice or wrongful death, which allows for only ninety (90) days for final disposition.</a:t>
            </a:r>
          </a:p>
        </p:txBody>
      </p:sp>
    </p:spTree>
    <p:extLst>
      <p:ext uri="{BB962C8B-B14F-4D97-AF65-F5344CB8AC3E}">
        <p14:creationId xmlns:p14="http://schemas.microsoft.com/office/powerpoint/2010/main" val="1726885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64A2D-13D4-B4B2-1D13-6922A72E892C}"/>
              </a:ext>
            </a:extLst>
          </p:cNvPr>
          <p:cNvSpPr>
            <a:spLocks noGrp="1"/>
          </p:cNvSpPr>
          <p:nvPr>
            <p:ph type="title"/>
          </p:nvPr>
        </p:nvSpPr>
        <p:spPr/>
        <p:txBody>
          <a:bodyPr/>
          <a:lstStyle/>
          <a:p>
            <a:r>
              <a:rPr lang="en-US" dirty="0">
                <a:solidFill>
                  <a:srgbClr val="000000"/>
                </a:solidFill>
              </a:rPr>
              <a:t>The Process (continued)</a:t>
            </a:r>
          </a:p>
        </p:txBody>
      </p:sp>
      <p:sp>
        <p:nvSpPr>
          <p:cNvPr id="3" name="Content Placeholder 2">
            <a:extLst>
              <a:ext uri="{FF2B5EF4-FFF2-40B4-BE49-F238E27FC236}">
                <a16:creationId xmlns:a16="http://schemas.microsoft.com/office/drawing/2014/main" id="{91942288-CE44-704A-4489-9A4DABC56CB2}"/>
              </a:ext>
            </a:extLst>
          </p:cNvPr>
          <p:cNvSpPr>
            <a:spLocks noGrp="1"/>
          </p:cNvSpPr>
          <p:nvPr>
            <p:ph idx="1"/>
          </p:nvPr>
        </p:nvSpPr>
        <p:spPr>
          <a:xfrm>
            <a:off x="838200" y="1629849"/>
            <a:ext cx="10515600" cy="4351338"/>
          </a:xfrm>
        </p:spPr>
        <p:txBody>
          <a:bodyPr>
            <a:normAutofit/>
          </a:bodyPr>
          <a:lstStyle/>
          <a:p>
            <a:pPr algn="just"/>
            <a:r>
              <a:rPr lang="en-US" dirty="0">
                <a:solidFill>
                  <a:srgbClr val="000000"/>
                </a:solidFill>
              </a:rPr>
              <a:t>The lawsuit has been filed</a:t>
            </a:r>
          </a:p>
          <a:p>
            <a:pPr lvl="1" algn="just"/>
            <a:r>
              <a:rPr lang="en-US" dirty="0">
                <a:solidFill>
                  <a:srgbClr val="000000"/>
                </a:solidFill>
              </a:rPr>
              <a:t>What is the applicable Statute of Limitations – general statute of limitations is two (2) years for all negligence claims. §95.11(4)(a), Florida Statutes (Ch. 2023-15, LOF). BUT for local governments, see §768.28(14), which states that claims against government entities must be brought within 4 years. Wrongful death – 2 years. </a:t>
            </a:r>
          </a:p>
          <a:p>
            <a:pPr lvl="1" algn="just"/>
            <a:r>
              <a:rPr lang="en-US" dirty="0">
                <a:solidFill>
                  <a:srgbClr val="000000"/>
                </a:solidFill>
              </a:rPr>
              <a:t>Initial Service – must be made on the “head of the agency concerned and also, except as to a defendant municipality, county or the Florida Space Agency, upon the Department of Financial Services….”</a:t>
            </a:r>
          </a:p>
          <a:p>
            <a:pPr lvl="1" algn="just"/>
            <a:r>
              <a:rPr lang="en-US" dirty="0">
                <a:solidFill>
                  <a:srgbClr val="000000"/>
                </a:solidFill>
              </a:rPr>
              <a:t>Time for response – Thirty (30) days.  </a:t>
            </a:r>
            <a:r>
              <a:rPr lang="en-US" u="sng" dirty="0">
                <a:solidFill>
                  <a:srgbClr val="000000"/>
                </a:solidFill>
              </a:rPr>
              <a:t>See</a:t>
            </a:r>
            <a:r>
              <a:rPr lang="en-US" dirty="0">
                <a:solidFill>
                  <a:srgbClr val="000000"/>
                </a:solidFill>
              </a:rPr>
              <a:t> §768.28(7). This is ten more than the normal response time you see in a standard civil summons.</a:t>
            </a:r>
          </a:p>
        </p:txBody>
      </p:sp>
    </p:spTree>
    <p:extLst>
      <p:ext uri="{BB962C8B-B14F-4D97-AF65-F5344CB8AC3E}">
        <p14:creationId xmlns:p14="http://schemas.microsoft.com/office/powerpoint/2010/main" val="3563423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080D-CCAF-8764-FB08-F2A4134ED053}"/>
              </a:ext>
            </a:extLst>
          </p:cNvPr>
          <p:cNvSpPr>
            <a:spLocks noGrp="1"/>
          </p:cNvSpPr>
          <p:nvPr>
            <p:ph type="title"/>
          </p:nvPr>
        </p:nvSpPr>
        <p:spPr/>
        <p:txBody>
          <a:bodyPr/>
          <a:lstStyle/>
          <a:p>
            <a:r>
              <a:rPr lang="en-US" dirty="0">
                <a:solidFill>
                  <a:srgbClr val="000000"/>
                </a:solidFill>
              </a:rPr>
              <a:t>The Process (continued)</a:t>
            </a:r>
          </a:p>
        </p:txBody>
      </p:sp>
      <p:sp>
        <p:nvSpPr>
          <p:cNvPr id="3" name="Content Placeholder 2">
            <a:extLst>
              <a:ext uri="{FF2B5EF4-FFF2-40B4-BE49-F238E27FC236}">
                <a16:creationId xmlns:a16="http://schemas.microsoft.com/office/drawing/2014/main" id="{646E472A-47A5-69B6-2BAA-897733EA291A}"/>
              </a:ext>
            </a:extLst>
          </p:cNvPr>
          <p:cNvSpPr>
            <a:spLocks noGrp="1"/>
          </p:cNvSpPr>
          <p:nvPr>
            <p:ph idx="1"/>
          </p:nvPr>
        </p:nvSpPr>
        <p:spPr/>
        <p:txBody>
          <a:bodyPr>
            <a:normAutofit/>
          </a:bodyPr>
          <a:lstStyle/>
          <a:p>
            <a:r>
              <a:rPr lang="en-US" dirty="0">
                <a:solidFill>
                  <a:srgbClr val="000000"/>
                </a:solidFill>
              </a:rPr>
              <a:t>Trial – Local Gov loses and receive an adverse jury verdict</a:t>
            </a:r>
          </a:p>
          <a:p>
            <a:pPr lvl="1"/>
            <a:r>
              <a:rPr lang="en-US" dirty="0">
                <a:solidFill>
                  <a:srgbClr val="000000"/>
                </a:solidFill>
              </a:rPr>
              <a:t>If the verdict is for more than $200,000 (individual claimant) or $300,000 (for all claimants/plaintiffs for one incident), options for collecting the additional award are limited:</a:t>
            </a:r>
          </a:p>
          <a:p>
            <a:pPr lvl="2"/>
            <a:r>
              <a:rPr lang="en-US" dirty="0">
                <a:solidFill>
                  <a:srgbClr val="000000"/>
                </a:solidFill>
              </a:rPr>
              <a:t>Pursue insurance funds, if the entity has excessive coverage.  However, there is no guaranteed way to force the payment of insurance proceeds if the carrier will not pay.  For more, see the discussion of </a:t>
            </a:r>
            <a:r>
              <a:rPr lang="en-US" u="sng" dirty="0" err="1">
                <a:solidFill>
                  <a:srgbClr val="000000"/>
                </a:solidFill>
              </a:rPr>
              <a:t>Plancher</a:t>
            </a:r>
            <a:r>
              <a:rPr lang="en-US" u="sng" dirty="0">
                <a:solidFill>
                  <a:srgbClr val="000000"/>
                </a:solidFill>
              </a:rPr>
              <a:t> v. UCF Athletic Association, Inc.</a:t>
            </a:r>
            <a:r>
              <a:rPr lang="en-US" dirty="0">
                <a:solidFill>
                  <a:srgbClr val="000000"/>
                </a:solidFill>
              </a:rPr>
              <a:t>, 175 So. 3d 724 (Fla. 2015).</a:t>
            </a:r>
          </a:p>
          <a:p>
            <a:pPr lvl="2"/>
            <a:r>
              <a:rPr lang="en-US" dirty="0">
                <a:solidFill>
                  <a:srgbClr val="000000"/>
                </a:solidFill>
              </a:rPr>
              <a:t>Pursue a claims bill. </a:t>
            </a:r>
            <a:r>
              <a:rPr lang="en-US" u="sng" dirty="0">
                <a:solidFill>
                  <a:srgbClr val="000000"/>
                </a:solidFill>
              </a:rPr>
              <a:t>See</a:t>
            </a:r>
            <a:r>
              <a:rPr lang="en-US" dirty="0">
                <a:solidFill>
                  <a:srgbClr val="000000"/>
                </a:solidFill>
              </a:rPr>
              <a:t> §768.28(5).</a:t>
            </a:r>
          </a:p>
          <a:p>
            <a:r>
              <a:rPr lang="en-US" dirty="0">
                <a:solidFill>
                  <a:srgbClr val="000000"/>
                </a:solidFill>
              </a:rPr>
              <a:t>Generally, anything above the threshold would have to move to a claims bill.</a:t>
            </a:r>
          </a:p>
        </p:txBody>
      </p:sp>
    </p:spTree>
    <p:extLst>
      <p:ext uri="{BB962C8B-B14F-4D97-AF65-F5344CB8AC3E}">
        <p14:creationId xmlns:p14="http://schemas.microsoft.com/office/powerpoint/2010/main" val="135353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87F3E-396E-4DE9-4FAB-9A10E49DDBC0}"/>
              </a:ext>
            </a:extLst>
          </p:cNvPr>
          <p:cNvSpPr>
            <a:spLocks noGrp="1"/>
          </p:cNvSpPr>
          <p:nvPr>
            <p:ph type="title"/>
          </p:nvPr>
        </p:nvSpPr>
        <p:spPr/>
        <p:txBody>
          <a:bodyPr>
            <a:normAutofit/>
          </a:bodyPr>
          <a:lstStyle/>
          <a:p>
            <a:r>
              <a:rPr lang="en-US" dirty="0">
                <a:solidFill>
                  <a:srgbClr val="000000"/>
                </a:solidFill>
              </a:rPr>
              <a:t>The Process (continued)</a:t>
            </a:r>
          </a:p>
        </p:txBody>
      </p:sp>
      <p:sp>
        <p:nvSpPr>
          <p:cNvPr id="3" name="Content Placeholder 2">
            <a:extLst>
              <a:ext uri="{FF2B5EF4-FFF2-40B4-BE49-F238E27FC236}">
                <a16:creationId xmlns:a16="http://schemas.microsoft.com/office/drawing/2014/main" id="{D6041DE3-2731-DFF8-BD88-99833D982ABB}"/>
              </a:ext>
            </a:extLst>
          </p:cNvPr>
          <p:cNvSpPr>
            <a:spLocks noGrp="1"/>
          </p:cNvSpPr>
          <p:nvPr>
            <p:ph idx="1"/>
          </p:nvPr>
        </p:nvSpPr>
        <p:spPr>
          <a:xfrm>
            <a:off x="716280" y="1690688"/>
            <a:ext cx="10612120" cy="4659312"/>
          </a:xfrm>
        </p:spPr>
        <p:txBody>
          <a:bodyPr>
            <a:normAutofit fontScale="92500"/>
          </a:bodyPr>
          <a:lstStyle/>
          <a:p>
            <a:r>
              <a:rPr lang="en-US" dirty="0">
                <a:solidFill>
                  <a:srgbClr val="000000"/>
                </a:solidFill>
              </a:rPr>
              <a:t>Basic Questions (for tort cases):</a:t>
            </a:r>
          </a:p>
          <a:p>
            <a:pPr lvl="1"/>
            <a:r>
              <a:rPr lang="en-US" sz="2800" dirty="0">
                <a:solidFill>
                  <a:srgbClr val="000000"/>
                </a:solidFill>
              </a:rPr>
              <a:t>Is a duty of care owned? The waiver of sovereign immunity did not create any new duties of care. </a:t>
            </a:r>
            <a:r>
              <a:rPr lang="en-US" sz="2800" u="sng" dirty="0" err="1">
                <a:solidFill>
                  <a:srgbClr val="000000"/>
                </a:solidFill>
              </a:rPr>
              <a:t>Triannon</a:t>
            </a:r>
            <a:r>
              <a:rPr lang="en-US" sz="2800" u="sng" dirty="0">
                <a:solidFill>
                  <a:srgbClr val="000000"/>
                </a:solidFill>
              </a:rPr>
              <a:t> Park Condo. </a:t>
            </a:r>
            <a:r>
              <a:rPr lang="en-US" sz="2800" u="sng" dirty="0" err="1">
                <a:solidFill>
                  <a:srgbClr val="000000"/>
                </a:solidFill>
              </a:rPr>
              <a:t>Ass’n</a:t>
            </a:r>
            <a:r>
              <a:rPr lang="en-US" sz="2800" u="sng" dirty="0">
                <a:solidFill>
                  <a:srgbClr val="000000"/>
                </a:solidFill>
              </a:rPr>
              <a:t> Inc. v. </a:t>
            </a:r>
            <a:r>
              <a:rPr lang="en-US" sz="2800" u="sng" dirty="0" err="1">
                <a:solidFill>
                  <a:srgbClr val="000000"/>
                </a:solidFill>
              </a:rPr>
              <a:t>Ctiy</a:t>
            </a:r>
            <a:r>
              <a:rPr lang="en-US" sz="2800" u="sng" dirty="0">
                <a:solidFill>
                  <a:srgbClr val="000000"/>
                </a:solidFill>
              </a:rPr>
              <a:t> of Hialeah</a:t>
            </a:r>
            <a:r>
              <a:rPr lang="en-US" sz="2800" dirty="0">
                <a:solidFill>
                  <a:srgbClr val="000000"/>
                </a:solidFill>
              </a:rPr>
              <a:t>, 468 So. 2d 912, 917 (Fla. 1985). </a:t>
            </a:r>
          </a:p>
          <a:p>
            <a:pPr lvl="1"/>
            <a:r>
              <a:rPr lang="en-US" sz="2800" dirty="0">
                <a:solidFill>
                  <a:srgbClr val="000000"/>
                </a:solidFill>
              </a:rPr>
              <a:t>Public Duty Doctrine: Is it a duty to the general public or duty to the individual plaintiff? “A governmental duty to protect its citizens is a general duty to the public as a whole, and where there is only a general duty to protect the public, there is no duty of care to an individual citizen which may result in liability.” </a:t>
            </a:r>
            <a:r>
              <a:rPr lang="en-US" sz="2800" u="sng" dirty="0">
                <a:solidFill>
                  <a:srgbClr val="000000"/>
                </a:solidFill>
              </a:rPr>
              <a:t>Austin v. </a:t>
            </a:r>
            <a:r>
              <a:rPr lang="en-US" sz="2800" u="sng" dirty="0" err="1">
                <a:solidFill>
                  <a:srgbClr val="000000"/>
                </a:solidFill>
              </a:rPr>
              <a:t>Mylander</a:t>
            </a:r>
            <a:r>
              <a:rPr lang="en-US" sz="2800" dirty="0">
                <a:solidFill>
                  <a:srgbClr val="000000"/>
                </a:solidFill>
              </a:rPr>
              <a:t>, 717 So. 2d 1073, 1075 (Fla. 5th DCA 1998)</a:t>
            </a:r>
          </a:p>
          <a:p>
            <a:pPr lvl="1"/>
            <a:r>
              <a:rPr lang="en-US" sz="2800" dirty="0">
                <a:solidFill>
                  <a:srgbClr val="000000"/>
                </a:solidFill>
              </a:rPr>
              <a:t>Nature of Governmental Action? Planning </a:t>
            </a:r>
            <a:r>
              <a:rPr lang="en-US" sz="2800" dirty="0" err="1">
                <a:solidFill>
                  <a:srgbClr val="000000"/>
                </a:solidFill>
              </a:rPr>
              <a:t>vs</a:t>
            </a:r>
            <a:r>
              <a:rPr lang="en-US" sz="2800" dirty="0">
                <a:solidFill>
                  <a:srgbClr val="000000"/>
                </a:solidFill>
              </a:rPr>
              <a:t> Operational. Look at 4 categories of government actions from </a:t>
            </a:r>
            <a:r>
              <a:rPr lang="en-US" sz="2800" u="sng" dirty="0" err="1">
                <a:solidFill>
                  <a:srgbClr val="000000"/>
                </a:solidFill>
              </a:rPr>
              <a:t>Triannon</a:t>
            </a:r>
            <a:r>
              <a:rPr lang="en-US" sz="2800" u="sng" dirty="0">
                <a:solidFill>
                  <a:srgbClr val="000000"/>
                </a:solidFill>
              </a:rPr>
              <a:t> Park.</a:t>
            </a:r>
            <a:endParaRPr lang="en-US" sz="2800" dirty="0">
              <a:solidFill>
                <a:srgbClr val="000000"/>
              </a:solidFill>
            </a:endParaRPr>
          </a:p>
          <a:p>
            <a:pPr lvl="1"/>
            <a:endParaRPr lang="en-US" dirty="0">
              <a:solidFill>
                <a:srgbClr val="000000"/>
              </a:solidFill>
            </a:endParaRPr>
          </a:p>
          <a:p>
            <a:pPr marL="914400" lvl="2" indent="0">
              <a:buNone/>
            </a:pPr>
            <a:endParaRPr lang="en-US" dirty="0">
              <a:solidFill>
                <a:srgbClr val="000000"/>
              </a:solidFill>
            </a:endParaRPr>
          </a:p>
          <a:p>
            <a:pPr marL="914400" lvl="2" indent="0">
              <a:buNone/>
            </a:pPr>
            <a:endParaRPr lang="en-US" dirty="0">
              <a:solidFill>
                <a:srgbClr val="000000"/>
              </a:solidFill>
            </a:endParaRPr>
          </a:p>
        </p:txBody>
      </p:sp>
    </p:spTree>
    <p:extLst>
      <p:ext uri="{BB962C8B-B14F-4D97-AF65-F5344CB8AC3E}">
        <p14:creationId xmlns:p14="http://schemas.microsoft.com/office/powerpoint/2010/main" val="3465947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713A-2E6B-1DC8-0C97-E788240CDA46}"/>
              </a:ext>
            </a:extLst>
          </p:cNvPr>
          <p:cNvSpPr>
            <a:spLocks noGrp="1"/>
          </p:cNvSpPr>
          <p:nvPr>
            <p:ph type="title"/>
          </p:nvPr>
        </p:nvSpPr>
        <p:spPr/>
        <p:txBody>
          <a:bodyPr>
            <a:normAutofit fontScale="90000"/>
          </a:bodyPr>
          <a:lstStyle/>
          <a:p>
            <a:r>
              <a:rPr lang="en-US" dirty="0">
                <a:solidFill>
                  <a:srgbClr val="000000"/>
                </a:solidFill>
              </a:rPr>
              <a:t>Holy Trinity of Sovereign Immunity Cases</a:t>
            </a:r>
          </a:p>
        </p:txBody>
      </p:sp>
      <p:sp>
        <p:nvSpPr>
          <p:cNvPr id="3" name="Content Placeholder 2">
            <a:extLst>
              <a:ext uri="{FF2B5EF4-FFF2-40B4-BE49-F238E27FC236}">
                <a16:creationId xmlns:a16="http://schemas.microsoft.com/office/drawing/2014/main" id="{67A2D68B-DB5A-2FAE-D975-7302C9B400D6}"/>
              </a:ext>
            </a:extLst>
          </p:cNvPr>
          <p:cNvSpPr>
            <a:spLocks noGrp="1"/>
          </p:cNvSpPr>
          <p:nvPr>
            <p:ph idx="1"/>
          </p:nvPr>
        </p:nvSpPr>
        <p:spPr>
          <a:xfrm>
            <a:off x="838200" y="1825625"/>
            <a:ext cx="10515600" cy="3466222"/>
          </a:xfrm>
        </p:spPr>
        <p:txBody>
          <a:bodyPr>
            <a:normAutofit/>
          </a:bodyPr>
          <a:lstStyle/>
          <a:p>
            <a:pPr marL="0" indent="0">
              <a:buNone/>
            </a:pPr>
            <a:r>
              <a:rPr lang="en-US" dirty="0">
                <a:solidFill>
                  <a:srgbClr val="000000"/>
                </a:solidFill>
              </a:rPr>
              <a:t>1. </a:t>
            </a:r>
            <a:r>
              <a:rPr lang="en-US" u="sng" dirty="0">
                <a:solidFill>
                  <a:srgbClr val="000000"/>
                </a:solidFill>
              </a:rPr>
              <a:t>Commercial Carrier Corp. v. Indian River County</a:t>
            </a:r>
            <a:r>
              <a:rPr lang="en-US" dirty="0">
                <a:solidFill>
                  <a:srgbClr val="000000"/>
                </a:solidFill>
              </a:rPr>
              <a:t>, 371 So. 2d 1010 (Fla. 1979).</a:t>
            </a:r>
          </a:p>
          <a:p>
            <a:pPr marL="0" indent="0">
              <a:buNone/>
            </a:pPr>
            <a:r>
              <a:rPr lang="en-US" dirty="0">
                <a:solidFill>
                  <a:srgbClr val="000000"/>
                </a:solidFill>
              </a:rPr>
              <a:t>2.  </a:t>
            </a:r>
            <a:r>
              <a:rPr lang="en-US" u="sng" dirty="0" err="1">
                <a:solidFill>
                  <a:srgbClr val="000000"/>
                </a:solidFill>
              </a:rPr>
              <a:t>Triannon</a:t>
            </a:r>
            <a:r>
              <a:rPr lang="en-US" u="sng" dirty="0">
                <a:solidFill>
                  <a:srgbClr val="000000"/>
                </a:solidFill>
              </a:rPr>
              <a:t> Park Condo. </a:t>
            </a:r>
            <a:r>
              <a:rPr lang="en-US" u="sng" dirty="0" err="1">
                <a:solidFill>
                  <a:srgbClr val="000000"/>
                </a:solidFill>
              </a:rPr>
              <a:t>Ass’n</a:t>
            </a:r>
            <a:r>
              <a:rPr lang="en-US" u="sng" dirty="0">
                <a:solidFill>
                  <a:srgbClr val="000000"/>
                </a:solidFill>
              </a:rPr>
              <a:t> Inc. v. City of Hialeah</a:t>
            </a:r>
            <a:r>
              <a:rPr lang="en-US" dirty="0">
                <a:solidFill>
                  <a:srgbClr val="000000"/>
                </a:solidFill>
              </a:rPr>
              <a:t>, 468 So. 2d 912, 917 (Fla. 1985).</a:t>
            </a:r>
          </a:p>
          <a:p>
            <a:pPr marL="0" indent="0">
              <a:buNone/>
            </a:pPr>
            <a:r>
              <a:rPr lang="en-US" dirty="0">
                <a:solidFill>
                  <a:srgbClr val="000000"/>
                </a:solidFill>
              </a:rPr>
              <a:t>3.  </a:t>
            </a:r>
            <a:r>
              <a:rPr lang="en-US" u="sng" dirty="0">
                <a:solidFill>
                  <a:srgbClr val="000000"/>
                </a:solidFill>
              </a:rPr>
              <a:t>Pan-Am Tobacco Corp. v. Department of Corrections</a:t>
            </a:r>
            <a:r>
              <a:rPr lang="en-US" dirty="0">
                <a:solidFill>
                  <a:srgbClr val="000000"/>
                </a:solidFill>
              </a:rPr>
              <a:t>, 471 So. 2d 4 (Fla. 1984).</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p:txBody>
      </p:sp>
    </p:spTree>
    <p:extLst>
      <p:ext uri="{BB962C8B-B14F-4D97-AF65-F5344CB8AC3E}">
        <p14:creationId xmlns:p14="http://schemas.microsoft.com/office/powerpoint/2010/main" val="2786545876"/>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E46A4B78-71CE-DBB5-000A-0EB6E922F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D1F03-8F0B-E1BF-71C0-F4E7C12268E9}"/>
              </a:ext>
            </a:extLst>
          </p:cNvPr>
          <p:cNvSpPr>
            <a:spLocks noGrp="1"/>
          </p:cNvSpPr>
          <p:nvPr>
            <p:ph type="title"/>
          </p:nvPr>
        </p:nvSpPr>
        <p:spPr/>
        <p:txBody>
          <a:bodyPr>
            <a:normAutofit fontScale="90000"/>
          </a:bodyPr>
          <a:lstStyle/>
          <a:p>
            <a:pPr marL="0" indent="0">
              <a:buNone/>
            </a:pPr>
            <a:r>
              <a:rPr lang="en-US" u="sng" dirty="0">
                <a:solidFill>
                  <a:srgbClr val="000000"/>
                </a:solidFill>
              </a:rPr>
              <a:t>Commercial Carrier Corp. v. Indian River County</a:t>
            </a:r>
            <a:r>
              <a:rPr lang="en-US" dirty="0">
                <a:solidFill>
                  <a:srgbClr val="000000"/>
                </a:solidFill>
              </a:rPr>
              <a:t>, 371 So. 2d 1010 (Fla. 1979).</a:t>
            </a:r>
          </a:p>
        </p:txBody>
      </p:sp>
      <p:sp>
        <p:nvSpPr>
          <p:cNvPr id="3" name="Content Placeholder 2">
            <a:extLst>
              <a:ext uri="{FF2B5EF4-FFF2-40B4-BE49-F238E27FC236}">
                <a16:creationId xmlns:a16="http://schemas.microsoft.com/office/drawing/2014/main" id="{4F672303-52BA-39AA-DBF2-7CF3BA95562F}"/>
              </a:ext>
            </a:extLst>
          </p:cNvPr>
          <p:cNvSpPr>
            <a:spLocks noGrp="1"/>
          </p:cNvSpPr>
          <p:nvPr>
            <p:ph idx="1"/>
          </p:nvPr>
        </p:nvSpPr>
        <p:spPr>
          <a:xfrm>
            <a:off x="838200" y="1825624"/>
            <a:ext cx="10703560" cy="3894455"/>
          </a:xfrm>
        </p:spPr>
        <p:txBody>
          <a:bodyPr>
            <a:normAutofit/>
          </a:bodyPr>
          <a:lstStyle/>
          <a:p>
            <a:r>
              <a:rPr lang="en-US" dirty="0">
                <a:solidFill>
                  <a:srgbClr val="000000"/>
                </a:solidFill>
              </a:rPr>
              <a:t>Auto accident. Lawsuit alleged County/FDOT failed to maintain existing traffic control devices (stop sign, street markings). </a:t>
            </a:r>
          </a:p>
          <a:p>
            <a:r>
              <a:rPr lang="en-US" dirty="0">
                <a:solidFill>
                  <a:srgbClr val="000000"/>
                </a:solidFill>
              </a:rPr>
              <a:t>Creates Planning/Operational Level Distinction. </a:t>
            </a:r>
          </a:p>
          <a:p>
            <a:r>
              <a:rPr lang="en-US" dirty="0">
                <a:solidFill>
                  <a:srgbClr val="000000"/>
                </a:solidFill>
              </a:rPr>
              <a:t>Planning = No liability. </a:t>
            </a:r>
          </a:p>
          <a:p>
            <a:r>
              <a:rPr lang="en-US" dirty="0">
                <a:solidFill>
                  <a:srgbClr val="000000"/>
                </a:solidFill>
              </a:rPr>
              <a:t>Operational = Potential liability</a:t>
            </a:r>
          </a:p>
          <a:p>
            <a:r>
              <a:rPr lang="en-US" dirty="0">
                <a:solidFill>
                  <a:srgbClr val="000000"/>
                </a:solidFill>
              </a:rPr>
              <a:t>Planning level functions are generally interpreted to be those requiring basic policy decisions, while operational level functions are those that implement policy.</a:t>
            </a:r>
          </a:p>
          <a:p>
            <a:pPr marL="0" indent="0">
              <a:buNone/>
            </a:pPr>
            <a:endParaRPr lang="en-US" dirty="0">
              <a:solidFill>
                <a:srgbClr val="000000"/>
              </a:solidFill>
            </a:endParaRPr>
          </a:p>
          <a:p>
            <a:pPr marL="0" indent="0">
              <a:buNone/>
            </a:pPr>
            <a:endParaRPr lang="en-US" dirty="0">
              <a:solidFill>
                <a:srgbClr val="000000"/>
              </a:solidFill>
            </a:endParaRPr>
          </a:p>
        </p:txBody>
      </p:sp>
    </p:spTree>
    <p:extLst>
      <p:ext uri="{BB962C8B-B14F-4D97-AF65-F5344CB8AC3E}">
        <p14:creationId xmlns:p14="http://schemas.microsoft.com/office/powerpoint/2010/main" val="3563485570"/>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2FBF6C2F-2E71-6A41-C805-DBE9B3463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F00DFB-EE55-8858-CD47-F0A9F61C3700}"/>
              </a:ext>
            </a:extLst>
          </p:cNvPr>
          <p:cNvSpPr>
            <a:spLocks noGrp="1"/>
          </p:cNvSpPr>
          <p:nvPr>
            <p:ph type="title"/>
          </p:nvPr>
        </p:nvSpPr>
        <p:spPr/>
        <p:txBody>
          <a:bodyPr>
            <a:normAutofit fontScale="90000"/>
          </a:bodyPr>
          <a:lstStyle/>
          <a:p>
            <a:pPr marL="0" indent="0">
              <a:buNone/>
            </a:pPr>
            <a:r>
              <a:rPr lang="en-US" u="sng" dirty="0">
                <a:solidFill>
                  <a:srgbClr val="000000"/>
                </a:solidFill>
              </a:rPr>
              <a:t>Commercial Carrier Corp. v. Indian River County</a:t>
            </a:r>
            <a:r>
              <a:rPr lang="en-US" dirty="0">
                <a:solidFill>
                  <a:srgbClr val="000000"/>
                </a:solidFill>
              </a:rPr>
              <a:t>, 371 So. 2d 1010 (Fla. 1979).</a:t>
            </a:r>
          </a:p>
        </p:txBody>
      </p:sp>
      <p:sp>
        <p:nvSpPr>
          <p:cNvPr id="3" name="Content Placeholder 2">
            <a:extLst>
              <a:ext uri="{FF2B5EF4-FFF2-40B4-BE49-F238E27FC236}">
                <a16:creationId xmlns:a16="http://schemas.microsoft.com/office/drawing/2014/main" id="{CF5E3074-E2D9-B2C8-6BE5-E33A8EAE2530}"/>
              </a:ext>
            </a:extLst>
          </p:cNvPr>
          <p:cNvSpPr>
            <a:spLocks noGrp="1"/>
          </p:cNvSpPr>
          <p:nvPr>
            <p:ph idx="1"/>
          </p:nvPr>
        </p:nvSpPr>
        <p:spPr>
          <a:xfrm>
            <a:off x="1041400" y="1873248"/>
            <a:ext cx="4414520" cy="3894455"/>
          </a:xfrm>
        </p:spPr>
        <p:txBody>
          <a:bodyPr>
            <a:normAutofit lnSpcReduction="10000"/>
          </a:bodyPr>
          <a:lstStyle/>
          <a:p>
            <a:r>
              <a:rPr lang="en-US" u="sng" dirty="0">
                <a:solidFill>
                  <a:srgbClr val="000000"/>
                </a:solidFill>
              </a:rPr>
              <a:t>Planning Activity</a:t>
            </a:r>
          </a:p>
          <a:p>
            <a:r>
              <a:rPr lang="en-US" dirty="0">
                <a:solidFill>
                  <a:srgbClr val="000000"/>
                </a:solidFill>
              </a:rPr>
              <a:t>Designing Landscape Area</a:t>
            </a:r>
          </a:p>
          <a:p>
            <a:r>
              <a:rPr lang="en-US" dirty="0">
                <a:solidFill>
                  <a:srgbClr val="000000"/>
                </a:solidFill>
              </a:rPr>
              <a:t>Traffic Management</a:t>
            </a:r>
          </a:p>
          <a:p>
            <a:r>
              <a:rPr lang="en-US" dirty="0">
                <a:solidFill>
                  <a:srgbClr val="000000"/>
                </a:solidFill>
              </a:rPr>
              <a:t>Expansion of infrastructure</a:t>
            </a:r>
          </a:p>
          <a:p>
            <a:r>
              <a:rPr lang="en-US" dirty="0">
                <a:solidFill>
                  <a:srgbClr val="000000"/>
                </a:solidFill>
              </a:rPr>
              <a:t>Staffing level decisions </a:t>
            </a:r>
          </a:p>
          <a:p>
            <a:r>
              <a:rPr lang="en-US" dirty="0">
                <a:solidFill>
                  <a:srgbClr val="000000"/>
                </a:solidFill>
              </a:rPr>
              <a:t>Establishment of Neighborhood Park</a:t>
            </a:r>
          </a:p>
          <a:p>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p:txBody>
      </p:sp>
      <p:sp>
        <p:nvSpPr>
          <p:cNvPr id="5" name="Content Placeholder 2">
            <a:extLst>
              <a:ext uri="{FF2B5EF4-FFF2-40B4-BE49-F238E27FC236}">
                <a16:creationId xmlns:a16="http://schemas.microsoft.com/office/drawing/2014/main" id="{D5AD4732-FB94-4A6E-F36E-3CA475A3CCA2}"/>
              </a:ext>
            </a:extLst>
          </p:cNvPr>
          <p:cNvSpPr txBox="1">
            <a:spLocks/>
          </p:cNvSpPr>
          <p:nvPr/>
        </p:nvSpPr>
        <p:spPr>
          <a:xfrm>
            <a:off x="6273800" y="1873247"/>
            <a:ext cx="4414520" cy="38944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solidFill>
                  <a:srgbClr val="000000"/>
                </a:solidFill>
              </a:rPr>
              <a:t>Operational</a:t>
            </a:r>
          </a:p>
          <a:p>
            <a:r>
              <a:rPr lang="en-US" dirty="0">
                <a:solidFill>
                  <a:srgbClr val="000000"/>
                </a:solidFill>
              </a:rPr>
              <a:t>Maintaining Established Landscape Area</a:t>
            </a:r>
          </a:p>
          <a:p>
            <a:r>
              <a:rPr lang="en-US" dirty="0">
                <a:solidFill>
                  <a:srgbClr val="000000"/>
                </a:solidFill>
              </a:rPr>
              <a:t>Maintaining Established Traffic Control Devices</a:t>
            </a:r>
          </a:p>
          <a:p>
            <a:r>
              <a:rPr lang="en-US" dirty="0">
                <a:solidFill>
                  <a:srgbClr val="000000"/>
                </a:solidFill>
              </a:rPr>
              <a:t>Maintaining Established Park or other Local </a:t>
            </a:r>
            <a:r>
              <a:rPr lang="en-US" dirty="0" err="1">
                <a:solidFill>
                  <a:srgbClr val="000000"/>
                </a:solidFill>
              </a:rPr>
              <a:t>Gov</a:t>
            </a:r>
            <a:r>
              <a:rPr lang="en-US" dirty="0">
                <a:solidFill>
                  <a:srgbClr val="000000"/>
                </a:solidFill>
              </a:rPr>
              <a:t> facilities </a:t>
            </a:r>
          </a:p>
          <a:p>
            <a:endParaRPr lang="en-US" dirty="0">
              <a:solidFill>
                <a:srgbClr val="000000"/>
              </a:solidFill>
            </a:endParaRPr>
          </a:p>
          <a:p>
            <a:pPr marL="0" indent="0">
              <a:buFont typeface="Arial" panose="020B0604020202020204" pitchFamily="34" charset="0"/>
              <a:buNone/>
            </a:pPr>
            <a:endParaRPr lang="en-US" dirty="0">
              <a:solidFill>
                <a:srgbClr val="000000"/>
              </a:solidFill>
            </a:endParaRPr>
          </a:p>
          <a:p>
            <a:pPr marL="0" indent="0">
              <a:buFont typeface="Arial" panose="020B0604020202020204" pitchFamily="34" charset="0"/>
              <a:buNone/>
            </a:pPr>
            <a:endParaRPr lang="en-US" dirty="0">
              <a:solidFill>
                <a:srgbClr val="000000"/>
              </a:solidFill>
            </a:endParaRPr>
          </a:p>
        </p:txBody>
      </p:sp>
    </p:spTree>
    <p:extLst>
      <p:ext uri="{BB962C8B-B14F-4D97-AF65-F5344CB8AC3E}">
        <p14:creationId xmlns:p14="http://schemas.microsoft.com/office/powerpoint/2010/main" val="51811701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CF0BBABB-868E-A850-A8D3-81A6ADF8B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A0670-E05F-E7CB-61EE-9B9C0CE52C37}"/>
              </a:ext>
            </a:extLst>
          </p:cNvPr>
          <p:cNvSpPr>
            <a:spLocks noGrp="1"/>
          </p:cNvSpPr>
          <p:nvPr>
            <p:ph type="title"/>
          </p:nvPr>
        </p:nvSpPr>
        <p:spPr/>
        <p:txBody>
          <a:bodyPr>
            <a:normAutofit fontScale="90000"/>
          </a:bodyPr>
          <a:lstStyle/>
          <a:p>
            <a:pPr marL="0" indent="0">
              <a:buNone/>
            </a:pPr>
            <a:r>
              <a:rPr lang="en-US" u="sng" dirty="0" err="1">
                <a:solidFill>
                  <a:srgbClr val="000000"/>
                </a:solidFill>
              </a:rPr>
              <a:t>Triannon</a:t>
            </a:r>
            <a:r>
              <a:rPr lang="en-US" u="sng" dirty="0">
                <a:solidFill>
                  <a:srgbClr val="000000"/>
                </a:solidFill>
              </a:rPr>
              <a:t> Park Condo. </a:t>
            </a:r>
            <a:r>
              <a:rPr lang="en-US" u="sng" dirty="0" err="1">
                <a:solidFill>
                  <a:srgbClr val="000000"/>
                </a:solidFill>
              </a:rPr>
              <a:t>Ass’n</a:t>
            </a:r>
            <a:r>
              <a:rPr lang="en-US" u="sng" dirty="0">
                <a:solidFill>
                  <a:srgbClr val="000000"/>
                </a:solidFill>
              </a:rPr>
              <a:t> Inc. v. City of Hialeah</a:t>
            </a:r>
            <a:r>
              <a:rPr lang="en-US" dirty="0">
                <a:solidFill>
                  <a:srgbClr val="000000"/>
                </a:solidFill>
              </a:rPr>
              <a:t>, 468 So. 2d 912, 917 (Fla. 1985).</a:t>
            </a:r>
          </a:p>
        </p:txBody>
      </p:sp>
      <p:sp>
        <p:nvSpPr>
          <p:cNvPr id="3" name="Content Placeholder 2">
            <a:extLst>
              <a:ext uri="{FF2B5EF4-FFF2-40B4-BE49-F238E27FC236}">
                <a16:creationId xmlns:a16="http://schemas.microsoft.com/office/drawing/2014/main" id="{0E7ACADE-15D9-0B4F-7E89-2C9160344AA1}"/>
              </a:ext>
            </a:extLst>
          </p:cNvPr>
          <p:cNvSpPr>
            <a:spLocks noGrp="1"/>
          </p:cNvSpPr>
          <p:nvPr>
            <p:ph idx="1"/>
          </p:nvPr>
        </p:nvSpPr>
        <p:spPr>
          <a:xfrm>
            <a:off x="1041400" y="1873248"/>
            <a:ext cx="9626600" cy="3894455"/>
          </a:xfrm>
        </p:spPr>
        <p:txBody>
          <a:bodyPr>
            <a:normAutofit fontScale="92500" lnSpcReduction="10000"/>
          </a:bodyPr>
          <a:lstStyle/>
          <a:p>
            <a:r>
              <a:rPr lang="en-US" dirty="0">
                <a:solidFill>
                  <a:srgbClr val="000000"/>
                </a:solidFill>
              </a:rPr>
              <a:t>Issue - Can a governmental entity be liable in tort to individual property owners for the negligent actions of its building inspectors in enforcing provisions of a building code enacted pursuant to the police powers vested in that governmental entity? </a:t>
            </a:r>
          </a:p>
          <a:p>
            <a:r>
              <a:rPr lang="en-US" dirty="0">
                <a:solidFill>
                  <a:srgbClr val="000000"/>
                </a:solidFill>
              </a:rPr>
              <a:t>Condo owners sued City alleging building never should’ve received CO. </a:t>
            </a:r>
          </a:p>
          <a:p>
            <a:r>
              <a:rPr lang="en-US" dirty="0">
                <a:solidFill>
                  <a:srgbClr val="000000"/>
                </a:solidFill>
              </a:rPr>
              <a:t>Seems operational in nature, but Court says no liability. Identifies additional classes of governmental action for which there is no liability, including discretionary power to enforce compliance with laws (prosecutorial discretion).</a:t>
            </a:r>
          </a:p>
          <a:p>
            <a:pPr marL="0" indent="0">
              <a:buNone/>
            </a:pPr>
            <a:endParaRPr lang="en-US" dirty="0">
              <a:solidFill>
                <a:srgbClr val="000000"/>
              </a:solidFill>
            </a:endParaRPr>
          </a:p>
          <a:p>
            <a:pPr marL="0" indent="0">
              <a:buNone/>
            </a:pPr>
            <a:endParaRPr lang="en-US" dirty="0">
              <a:solidFill>
                <a:srgbClr val="000000"/>
              </a:solidFill>
            </a:endParaRPr>
          </a:p>
        </p:txBody>
      </p:sp>
    </p:spTree>
    <p:extLst>
      <p:ext uri="{BB962C8B-B14F-4D97-AF65-F5344CB8AC3E}">
        <p14:creationId xmlns:p14="http://schemas.microsoft.com/office/powerpoint/2010/main" val="3657152517"/>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65E4B11E-1675-4808-FE80-5064015E8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EACB0-D57A-167B-7D9F-F8CF66A6C8D8}"/>
              </a:ext>
            </a:extLst>
          </p:cNvPr>
          <p:cNvSpPr>
            <a:spLocks noGrp="1"/>
          </p:cNvSpPr>
          <p:nvPr>
            <p:ph type="title"/>
          </p:nvPr>
        </p:nvSpPr>
        <p:spPr/>
        <p:txBody>
          <a:bodyPr>
            <a:normAutofit fontScale="90000"/>
          </a:bodyPr>
          <a:lstStyle/>
          <a:p>
            <a:pPr marL="0" indent="0">
              <a:buNone/>
            </a:pPr>
            <a:r>
              <a:rPr lang="en-US" u="sng" dirty="0" err="1">
                <a:solidFill>
                  <a:srgbClr val="000000"/>
                </a:solidFill>
              </a:rPr>
              <a:t>Triannon</a:t>
            </a:r>
            <a:r>
              <a:rPr lang="en-US" u="sng" dirty="0">
                <a:solidFill>
                  <a:srgbClr val="000000"/>
                </a:solidFill>
              </a:rPr>
              <a:t> Park Condo. </a:t>
            </a:r>
            <a:r>
              <a:rPr lang="en-US" u="sng" dirty="0" err="1">
                <a:solidFill>
                  <a:srgbClr val="000000"/>
                </a:solidFill>
              </a:rPr>
              <a:t>Ass’n</a:t>
            </a:r>
            <a:r>
              <a:rPr lang="en-US" u="sng" dirty="0">
                <a:solidFill>
                  <a:srgbClr val="000000"/>
                </a:solidFill>
              </a:rPr>
              <a:t> Inc. v. City of Hialeah</a:t>
            </a:r>
            <a:r>
              <a:rPr lang="en-US" dirty="0">
                <a:solidFill>
                  <a:srgbClr val="000000"/>
                </a:solidFill>
              </a:rPr>
              <a:t>, 468 So. 2d 912, 917 (Fla. 1985).</a:t>
            </a:r>
          </a:p>
        </p:txBody>
      </p:sp>
      <p:sp>
        <p:nvSpPr>
          <p:cNvPr id="3" name="Content Placeholder 2">
            <a:extLst>
              <a:ext uri="{FF2B5EF4-FFF2-40B4-BE49-F238E27FC236}">
                <a16:creationId xmlns:a16="http://schemas.microsoft.com/office/drawing/2014/main" id="{18954D2F-DFC1-269A-9689-4681631EE800}"/>
              </a:ext>
            </a:extLst>
          </p:cNvPr>
          <p:cNvSpPr>
            <a:spLocks noGrp="1"/>
          </p:cNvSpPr>
          <p:nvPr>
            <p:ph idx="1"/>
          </p:nvPr>
        </p:nvSpPr>
        <p:spPr>
          <a:xfrm>
            <a:off x="1041400" y="1873248"/>
            <a:ext cx="9799320" cy="4385312"/>
          </a:xfrm>
        </p:spPr>
        <p:txBody>
          <a:bodyPr>
            <a:normAutofit fontScale="70000" lnSpcReduction="20000"/>
          </a:bodyPr>
          <a:lstStyle/>
          <a:p>
            <a:pPr>
              <a:lnSpc>
                <a:spcPct val="120000"/>
              </a:lnSpc>
            </a:pPr>
            <a:r>
              <a:rPr lang="en-US" dirty="0">
                <a:solidFill>
                  <a:srgbClr val="000000"/>
                </a:solidFill>
              </a:rPr>
              <a:t>To better clarify the concept of governmental tort liability, it is appropriate to place governmental functions and activities into the following four categories: </a:t>
            </a:r>
          </a:p>
          <a:p>
            <a:pPr lvl="1">
              <a:lnSpc>
                <a:spcPct val="120000"/>
              </a:lnSpc>
            </a:pPr>
            <a:r>
              <a:rPr lang="en-US" dirty="0">
                <a:solidFill>
                  <a:srgbClr val="000000"/>
                </a:solidFill>
              </a:rPr>
              <a:t>(I) Legislative, permitting, licensing, and executive officer functions; - Never liability</a:t>
            </a:r>
          </a:p>
          <a:p>
            <a:pPr lvl="1">
              <a:lnSpc>
                <a:spcPct val="120000"/>
              </a:lnSpc>
            </a:pPr>
            <a:r>
              <a:rPr lang="en-US" dirty="0">
                <a:solidFill>
                  <a:srgbClr val="000000"/>
                </a:solidFill>
              </a:rPr>
              <a:t>(II) Enforcement of laws and the protection of the public safety; - No Liability </a:t>
            </a:r>
            <a:r>
              <a:rPr lang="en-US" i="1" dirty="0">
                <a:solidFill>
                  <a:srgbClr val="000000"/>
                </a:solidFill>
              </a:rPr>
              <a:t>unless</a:t>
            </a:r>
            <a:r>
              <a:rPr lang="en-US" dirty="0">
                <a:solidFill>
                  <a:srgbClr val="000000"/>
                </a:solidFill>
              </a:rPr>
              <a:t> “special tort duty” created such as when law enforcement officers become directly involved in circumstances which place people within a "zone of risk" [1] by creating or permitting dangers to exist, [2] by taking persons into police custody, [3] detaining them, or [4] otherwise subjecting them to danger. </a:t>
            </a:r>
            <a:r>
              <a:rPr lang="en-US" u="sng" dirty="0">
                <a:solidFill>
                  <a:srgbClr val="000000"/>
                </a:solidFill>
              </a:rPr>
              <a:t>Pollock v. Fla. </a:t>
            </a:r>
            <a:r>
              <a:rPr lang="en-US" u="sng" dirty="0" err="1">
                <a:solidFill>
                  <a:srgbClr val="000000"/>
                </a:solidFill>
              </a:rPr>
              <a:t>Dep't</a:t>
            </a:r>
            <a:r>
              <a:rPr lang="en-US" u="sng" dirty="0">
                <a:solidFill>
                  <a:srgbClr val="000000"/>
                </a:solidFill>
              </a:rPr>
              <a:t> of Highway Patrol</a:t>
            </a:r>
            <a:r>
              <a:rPr lang="en-US" dirty="0">
                <a:solidFill>
                  <a:srgbClr val="000000"/>
                </a:solidFill>
              </a:rPr>
              <a:t>, 882 So. 2d 928 (Fla. 2004)</a:t>
            </a:r>
            <a:endParaRPr lang="en-US" u="sng" dirty="0">
              <a:solidFill>
                <a:srgbClr val="000000"/>
              </a:solidFill>
            </a:endParaRPr>
          </a:p>
          <a:p>
            <a:pPr lvl="1">
              <a:lnSpc>
                <a:spcPct val="120000"/>
              </a:lnSpc>
            </a:pPr>
            <a:r>
              <a:rPr lang="en-US" dirty="0">
                <a:solidFill>
                  <a:srgbClr val="000000"/>
                </a:solidFill>
              </a:rPr>
              <a:t>(III) Capital improvements and property control operations – Sometimes Liability (planning/operational distinction)</a:t>
            </a:r>
          </a:p>
          <a:p>
            <a:pPr lvl="1">
              <a:lnSpc>
                <a:spcPct val="120000"/>
              </a:lnSpc>
            </a:pPr>
            <a:r>
              <a:rPr lang="en-US" dirty="0">
                <a:solidFill>
                  <a:srgbClr val="000000"/>
                </a:solidFill>
              </a:rPr>
              <a:t>(IV) Providing professional, educational, and general services for the health and welfare of the citizens – Sometimes liability (planning/operational distinction)</a:t>
            </a:r>
          </a:p>
          <a:p>
            <a:pPr lvl="1"/>
            <a:endParaRPr lang="en-US" dirty="0">
              <a:solidFill>
                <a:srgbClr val="000000"/>
              </a:solidFill>
            </a:endParaRPr>
          </a:p>
        </p:txBody>
      </p:sp>
    </p:spTree>
    <p:extLst>
      <p:ext uri="{BB962C8B-B14F-4D97-AF65-F5344CB8AC3E}">
        <p14:creationId xmlns:p14="http://schemas.microsoft.com/office/powerpoint/2010/main" val="3541407791"/>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494CE-568F-B3F9-215C-C1A62B0E10D2}"/>
              </a:ext>
            </a:extLst>
          </p:cNvPr>
          <p:cNvSpPr>
            <a:spLocks noGrp="1"/>
          </p:cNvSpPr>
          <p:nvPr>
            <p:ph type="title"/>
          </p:nvPr>
        </p:nvSpPr>
        <p:spPr>
          <a:xfrm>
            <a:off x="838200" y="681037"/>
            <a:ext cx="10515600" cy="1325563"/>
          </a:xfrm>
        </p:spPr>
        <p:txBody>
          <a:bodyPr>
            <a:normAutofit fontScale="90000"/>
          </a:bodyPr>
          <a:lstStyle/>
          <a:p>
            <a:pPr algn="ctr"/>
            <a:r>
              <a:rPr lang="en-US" u="sng" dirty="0">
                <a:solidFill>
                  <a:srgbClr val="000000"/>
                </a:solidFill>
              </a:rPr>
              <a:t>Pan-Am Tobacco Corp. v. Department of Corrections</a:t>
            </a:r>
            <a:r>
              <a:rPr lang="en-US" dirty="0">
                <a:solidFill>
                  <a:srgbClr val="000000"/>
                </a:solidFill>
              </a:rPr>
              <a:t>, 471 So. 2d 4 (Fla. 1984).</a:t>
            </a:r>
            <a:br>
              <a:rPr lang="en-US" dirty="0">
                <a:solidFill>
                  <a:srgbClr val="000000"/>
                </a:solidFill>
              </a:rPr>
            </a:br>
            <a:br>
              <a:rPr lang="en-US" dirty="0">
                <a:solidFill>
                  <a:srgbClr val="000000"/>
                </a:solidFill>
              </a:rPr>
            </a:br>
            <a:endParaRPr lang="en-US" dirty="0"/>
          </a:p>
        </p:txBody>
      </p:sp>
      <p:sp>
        <p:nvSpPr>
          <p:cNvPr id="3" name="Content Placeholder 2">
            <a:extLst>
              <a:ext uri="{FF2B5EF4-FFF2-40B4-BE49-F238E27FC236}">
                <a16:creationId xmlns:a16="http://schemas.microsoft.com/office/drawing/2014/main" id="{C2AABE6B-A35B-7AE0-BCB4-62F07728DC33}"/>
              </a:ext>
            </a:extLst>
          </p:cNvPr>
          <p:cNvSpPr>
            <a:spLocks noGrp="1"/>
          </p:cNvSpPr>
          <p:nvPr>
            <p:ph idx="1"/>
          </p:nvPr>
        </p:nvSpPr>
        <p:spPr>
          <a:xfrm>
            <a:off x="838200" y="1541145"/>
            <a:ext cx="10515600" cy="4351338"/>
          </a:xfrm>
        </p:spPr>
        <p:txBody>
          <a:bodyPr>
            <a:normAutofit fontScale="92500" lnSpcReduction="10000"/>
          </a:bodyPr>
          <a:lstStyle/>
          <a:p>
            <a:r>
              <a:rPr lang="en-US" dirty="0">
                <a:solidFill>
                  <a:srgbClr val="000000"/>
                </a:solidFill>
              </a:rPr>
              <a:t>Introduces concept of the implied waiver of sovereign immunity for express contracts</a:t>
            </a:r>
          </a:p>
          <a:p>
            <a:r>
              <a:rPr lang="en-US" dirty="0">
                <a:solidFill>
                  <a:srgbClr val="000000"/>
                </a:solidFill>
              </a:rPr>
              <a:t>Dept of Corrections breached contract with cigarette vending machine company.  </a:t>
            </a:r>
          </a:p>
          <a:p>
            <a:r>
              <a:rPr lang="en-US" dirty="0">
                <a:solidFill>
                  <a:srgbClr val="000000"/>
                </a:solidFill>
              </a:rPr>
              <a:t>Judicially created concept. Otherwise government contracts are effectively meaningless. </a:t>
            </a:r>
          </a:p>
          <a:p>
            <a:r>
              <a:rPr lang="en-US" dirty="0">
                <a:solidFill>
                  <a:srgbClr val="000000"/>
                </a:solidFill>
              </a:rPr>
              <a:t>Must be an express written contract.  </a:t>
            </a:r>
            <a:r>
              <a:rPr lang="en-US" u="sng" dirty="0">
                <a:solidFill>
                  <a:srgbClr val="000000"/>
                </a:solidFill>
              </a:rPr>
              <a:t>See City of Ft. Lauderdale v. Israel</a:t>
            </a:r>
            <a:r>
              <a:rPr lang="en-US" dirty="0">
                <a:solidFill>
                  <a:srgbClr val="000000"/>
                </a:solidFill>
              </a:rPr>
              <a:t>, 178 So. 3d 444 Fla. 4</a:t>
            </a:r>
            <a:r>
              <a:rPr lang="en-US" baseline="30000" dirty="0">
                <a:solidFill>
                  <a:srgbClr val="000000"/>
                </a:solidFill>
              </a:rPr>
              <a:t>th</a:t>
            </a:r>
            <a:r>
              <a:rPr lang="en-US" dirty="0">
                <a:solidFill>
                  <a:srgbClr val="000000"/>
                </a:solidFill>
              </a:rPr>
              <a:t> DCA 2015).</a:t>
            </a:r>
          </a:p>
          <a:p>
            <a:r>
              <a:rPr lang="en-US" dirty="0">
                <a:solidFill>
                  <a:srgbClr val="000000"/>
                </a:solidFill>
              </a:rPr>
              <a:t>What about Local Gov agreement to indemnify? See </a:t>
            </a:r>
            <a:r>
              <a:rPr lang="en-US" u="sng" dirty="0">
                <a:solidFill>
                  <a:srgbClr val="000000"/>
                </a:solidFill>
              </a:rPr>
              <a:t>Am. Home Assur. Co. v. </a:t>
            </a:r>
            <a:r>
              <a:rPr lang="en-US" u="sng" dirty="0" err="1">
                <a:solidFill>
                  <a:srgbClr val="000000"/>
                </a:solidFill>
              </a:rPr>
              <a:t>Nat'l</a:t>
            </a:r>
            <a:r>
              <a:rPr lang="en-US" u="sng" dirty="0">
                <a:solidFill>
                  <a:srgbClr val="000000"/>
                </a:solidFill>
              </a:rPr>
              <a:t> R.R. Passenger Corp.</a:t>
            </a:r>
            <a:r>
              <a:rPr lang="en-US" dirty="0">
                <a:solidFill>
                  <a:srgbClr val="000000"/>
                </a:solidFill>
              </a:rPr>
              <a:t>, 908 So. 2d 459 (Fla. 2005) and </a:t>
            </a:r>
            <a:r>
              <a:rPr lang="de-DE" u="sng" dirty="0">
                <a:solidFill>
                  <a:srgbClr val="000000"/>
                </a:solidFill>
              </a:rPr>
              <a:t>Fla. DOT v. Schwefringhaus</a:t>
            </a:r>
            <a:r>
              <a:rPr lang="de-DE" dirty="0">
                <a:solidFill>
                  <a:srgbClr val="000000"/>
                </a:solidFill>
              </a:rPr>
              <a:t>, 188 So. 3d 840 (Fla. 2016) </a:t>
            </a:r>
            <a:endParaRPr lang="en-US" dirty="0">
              <a:solidFill>
                <a:srgbClr val="000000"/>
              </a:solidFill>
            </a:endParaRPr>
          </a:p>
          <a:p>
            <a:endParaRPr lang="en-US" dirty="0">
              <a:solidFill>
                <a:srgbClr val="000000"/>
              </a:solidFill>
            </a:endParaRPr>
          </a:p>
          <a:p>
            <a:pPr lvl="1"/>
            <a:endParaRPr lang="en-US" dirty="0"/>
          </a:p>
        </p:txBody>
      </p:sp>
    </p:spTree>
    <p:extLst>
      <p:ext uri="{BB962C8B-B14F-4D97-AF65-F5344CB8AC3E}">
        <p14:creationId xmlns:p14="http://schemas.microsoft.com/office/powerpoint/2010/main" val="4039600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1D5AB-857B-ABDE-1667-D63C72BF5999}"/>
              </a:ext>
            </a:extLst>
          </p:cNvPr>
          <p:cNvSpPr>
            <a:spLocks noGrp="1"/>
          </p:cNvSpPr>
          <p:nvPr>
            <p:ph type="title"/>
          </p:nvPr>
        </p:nvSpPr>
        <p:spPr>
          <a:xfrm>
            <a:off x="838200" y="0"/>
            <a:ext cx="10515600" cy="1325563"/>
          </a:xfrm>
        </p:spPr>
        <p:txBody>
          <a:bodyPr/>
          <a:lstStyle/>
          <a:p>
            <a:r>
              <a:rPr lang="en-US" dirty="0">
                <a:solidFill>
                  <a:srgbClr val="000000"/>
                </a:solidFill>
              </a:rPr>
              <a:t>Recent updates from cases</a:t>
            </a:r>
          </a:p>
        </p:txBody>
      </p:sp>
      <p:sp>
        <p:nvSpPr>
          <p:cNvPr id="3" name="Content Placeholder 2">
            <a:extLst>
              <a:ext uri="{FF2B5EF4-FFF2-40B4-BE49-F238E27FC236}">
                <a16:creationId xmlns:a16="http://schemas.microsoft.com/office/drawing/2014/main" id="{3BE7FFB7-4ED3-FF68-CD39-8FC34AB63453}"/>
              </a:ext>
            </a:extLst>
          </p:cNvPr>
          <p:cNvSpPr>
            <a:spLocks noGrp="1"/>
          </p:cNvSpPr>
          <p:nvPr>
            <p:ph idx="1"/>
          </p:nvPr>
        </p:nvSpPr>
        <p:spPr>
          <a:xfrm>
            <a:off x="838200" y="1209505"/>
            <a:ext cx="10515600" cy="5191295"/>
          </a:xfrm>
        </p:spPr>
        <p:txBody>
          <a:bodyPr>
            <a:normAutofit fontScale="62500" lnSpcReduction="20000"/>
          </a:bodyPr>
          <a:lstStyle/>
          <a:p>
            <a:r>
              <a:rPr lang="en-US" u="sng" dirty="0" err="1">
                <a:solidFill>
                  <a:srgbClr val="000000"/>
                </a:solidFill>
              </a:rPr>
              <a:t>Lazzari</a:t>
            </a:r>
            <a:r>
              <a:rPr lang="en-US" u="sng" dirty="0">
                <a:solidFill>
                  <a:srgbClr val="000000"/>
                </a:solidFill>
              </a:rPr>
              <a:t> v. Guzman</a:t>
            </a:r>
            <a:r>
              <a:rPr lang="en-US" dirty="0">
                <a:solidFill>
                  <a:srgbClr val="000000"/>
                </a:solidFill>
              </a:rPr>
              <a:t>, 2020 WL 3602405 (Fla. </a:t>
            </a:r>
            <a:r>
              <a:rPr lang="en-US" dirty="0" err="1">
                <a:solidFill>
                  <a:srgbClr val="000000"/>
                </a:solidFill>
              </a:rPr>
              <a:t>3d</a:t>
            </a:r>
            <a:r>
              <a:rPr lang="en-US" dirty="0">
                <a:solidFill>
                  <a:srgbClr val="000000"/>
                </a:solidFill>
              </a:rPr>
              <a:t> DCA October 28, 2020) – Plaintiff sues doctor, who is an employee of Jackson Memorial Hospital, as well as Jackson Memorial Hospital and the University of Miami. The Hospital is affiliated with the University of Miami medical school by written agreement and therefore the University claims entitlement to sovereign immunity because the Hospital (and the doctor as employee) are agents of the University at the time of the claim. The Third District agreed and affirmed summary judgment in favor of the University.</a:t>
            </a:r>
          </a:p>
          <a:p>
            <a:r>
              <a:rPr lang="en-US" u="sng" dirty="0">
                <a:solidFill>
                  <a:srgbClr val="000000"/>
                </a:solidFill>
              </a:rPr>
              <a:t>Medina v. Pollack</a:t>
            </a:r>
            <a:r>
              <a:rPr lang="en-US" dirty="0">
                <a:solidFill>
                  <a:srgbClr val="000000"/>
                </a:solidFill>
              </a:rPr>
              <a:t>, 300 </a:t>
            </a:r>
            <a:r>
              <a:rPr lang="en-US" dirty="0" err="1">
                <a:solidFill>
                  <a:srgbClr val="000000"/>
                </a:solidFill>
              </a:rPr>
              <a:t>3d</a:t>
            </a:r>
            <a:r>
              <a:rPr lang="en-US" dirty="0">
                <a:solidFill>
                  <a:srgbClr val="000000"/>
                </a:solidFill>
              </a:rPr>
              <a:t> 173 (Fla. 4</a:t>
            </a:r>
            <a:r>
              <a:rPr lang="en-US" baseline="30000" dirty="0">
                <a:solidFill>
                  <a:srgbClr val="000000"/>
                </a:solidFill>
              </a:rPr>
              <a:t>th</a:t>
            </a:r>
            <a:r>
              <a:rPr lang="en-US" dirty="0">
                <a:solidFill>
                  <a:srgbClr val="000000"/>
                </a:solidFill>
              </a:rPr>
              <a:t> DCA 2020) – School security guard at Parkland high school is sued for failing to (1) call for Code Red, (2) advise the shooter was a threat, (3) exercise reasonable care of the protection of teachers and students and (4) follow policies and procedures to mitigate/reduce risk of harm or injuries, all directly related to the mass shooting at the school. The security guard moved for summary judgment based on sovereign immunity and claimed that his action/inaction did not rise to the level of willful and wanton disregard of safety, but the trial court denied the motion and the security guard appealed. The Fourth DCA agreed that there were factual issues as to whether the action/inaction constituted willful and wanton disregard of safety and returned the case for further proceedings and/or trial.</a:t>
            </a:r>
          </a:p>
          <a:p>
            <a:r>
              <a:rPr lang="en-US" u="sng" dirty="0">
                <a:solidFill>
                  <a:srgbClr val="000000"/>
                </a:solidFill>
              </a:rPr>
              <a:t>Department of Financial Services v. Barnett</a:t>
            </a:r>
            <a:r>
              <a:rPr lang="en-US" dirty="0">
                <a:solidFill>
                  <a:srgbClr val="000000"/>
                </a:solidFill>
              </a:rPr>
              <a:t>, 303 So. </a:t>
            </a:r>
            <a:r>
              <a:rPr lang="en-US" dirty="0" err="1">
                <a:solidFill>
                  <a:srgbClr val="000000"/>
                </a:solidFill>
              </a:rPr>
              <a:t>3d</a:t>
            </a:r>
            <a:r>
              <a:rPr lang="en-US" dirty="0">
                <a:solidFill>
                  <a:srgbClr val="000000"/>
                </a:solidFill>
              </a:rPr>
              <a:t> 508 (Fla. 2020) – Answered the rephrased certified question of whether a mass casualty event (such as school shooting) is “arising out of the same incident or occurrence” thus limiting all claimants to the $200,000/$300,000 statutory cap on damages. This specific cased involved the murder of four children by their stepfather, and DCF’s alleged negligence in failure to properly monitor the situation. The Supreme Court said yes, the statutory cap applies to all injuries sustained in the same incident or occurrence and came to the conclusion based on strict statutory interpretation of §768.28(5).</a:t>
            </a:r>
            <a:endParaRPr lang="en-US" u="sng" dirty="0">
              <a:solidFill>
                <a:srgbClr val="000000"/>
              </a:solidFill>
            </a:endParaRPr>
          </a:p>
        </p:txBody>
      </p:sp>
    </p:spTree>
    <p:extLst>
      <p:ext uri="{BB962C8B-B14F-4D97-AF65-F5344CB8AC3E}">
        <p14:creationId xmlns:p14="http://schemas.microsoft.com/office/powerpoint/2010/main" val="654339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F3DE-D6BE-6524-9F17-6BDA04104F7B}"/>
              </a:ext>
            </a:extLst>
          </p:cNvPr>
          <p:cNvSpPr>
            <a:spLocks noGrp="1"/>
          </p:cNvSpPr>
          <p:nvPr>
            <p:ph type="title"/>
          </p:nvPr>
        </p:nvSpPr>
        <p:spPr/>
        <p:txBody>
          <a:bodyPr>
            <a:normAutofit fontScale="90000"/>
          </a:bodyPr>
          <a:lstStyle/>
          <a:p>
            <a:r>
              <a:rPr lang="en-US" dirty="0">
                <a:solidFill>
                  <a:srgbClr val="000000"/>
                </a:solidFill>
              </a:rPr>
              <a:t>Recent updates from cases (continued)</a:t>
            </a:r>
          </a:p>
        </p:txBody>
      </p:sp>
      <p:sp>
        <p:nvSpPr>
          <p:cNvPr id="3" name="Content Placeholder 2">
            <a:extLst>
              <a:ext uri="{FF2B5EF4-FFF2-40B4-BE49-F238E27FC236}">
                <a16:creationId xmlns:a16="http://schemas.microsoft.com/office/drawing/2014/main" id="{3A90C723-27CF-991B-C1F9-35B14A0913E4}"/>
              </a:ext>
            </a:extLst>
          </p:cNvPr>
          <p:cNvSpPr>
            <a:spLocks noGrp="1"/>
          </p:cNvSpPr>
          <p:nvPr>
            <p:ph idx="1"/>
          </p:nvPr>
        </p:nvSpPr>
        <p:spPr>
          <a:xfrm>
            <a:off x="838200" y="1825625"/>
            <a:ext cx="10515600" cy="4667250"/>
          </a:xfrm>
        </p:spPr>
        <p:txBody>
          <a:bodyPr>
            <a:normAutofit fontScale="77500" lnSpcReduction="20000"/>
          </a:bodyPr>
          <a:lstStyle/>
          <a:p>
            <a:r>
              <a:rPr lang="en-US" u="sng" dirty="0">
                <a:solidFill>
                  <a:srgbClr val="000000"/>
                </a:solidFill>
              </a:rPr>
              <a:t>Fla. Highway Patrol v. Jackson</a:t>
            </a:r>
            <a:r>
              <a:rPr lang="en-US" dirty="0">
                <a:solidFill>
                  <a:srgbClr val="000000"/>
                </a:solidFill>
              </a:rPr>
              <a:t>, 288 So. </a:t>
            </a:r>
            <a:r>
              <a:rPr lang="en-US" dirty="0" err="1">
                <a:solidFill>
                  <a:srgbClr val="000000"/>
                </a:solidFill>
              </a:rPr>
              <a:t>3d</a:t>
            </a:r>
            <a:r>
              <a:rPr lang="en-US" dirty="0">
                <a:solidFill>
                  <a:srgbClr val="000000"/>
                </a:solidFill>
              </a:rPr>
              <a:t> 1179 (Fla. 2020) – The Florida Supreme Court answered the certified question in the negative and said the appellate rules do not allow appeal of nonfinal orders denying sovereign immunity when the finding was one explicitly made by the trial court.  The Court </a:t>
            </a:r>
            <a:r>
              <a:rPr lang="en-US" u="sng" dirty="0">
                <a:solidFill>
                  <a:srgbClr val="000000"/>
                </a:solidFill>
              </a:rPr>
              <a:t>then the same day</a:t>
            </a:r>
            <a:r>
              <a:rPr lang="en-US" dirty="0">
                <a:solidFill>
                  <a:srgbClr val="000000"/>
                </a:solidFill>
              </a:rPr>
              <a:t> changed Florida Rule of Appellate Procedure Rule 9.130 to remedy the underlying problem (</a:t>
            </a:r>
            <a:r>
              <a:rPr lang="en-US" u="sng" dirty="0">
                <a:solidFill>
                  <a:srgbClr val="000000"/>
                </a:solidFill>
              </a:rPr>
              <a:t>see</a:t>
            </a:r>
            <a:r>
              <a:rPr lang="en-US" dirty="0">
                <a:solidFill>
                  <a:srgbClr val="000000"/>
                </a:solidFill>
              </a:rPr>
              <a:t> 289 So. </a:t>
            </a:r>
            <a:r>
              <a:rPr lang="en-US" dirty="0" err="1">
                <a:solidFill>
                  <a:srgbClr val="000000"/>
                </a:solidFill>
              </a:rPr>
              <a:t>3d</a:t>
            </a:r>
            <a:r>
              <a:rPr lang="en-US" dirty="0">
                <a:solidFill>
                  <a:srgbClr val="000000"/>
                </a:solidFill>
              </a:rPr>
              <a:t> 866 (Fla. 2020)). Overall, the case and opinion updating the rule present an excellent discussion and analysis of the current law for appeals of trial court orders denying pre-trial sovereign immunity claims.</a:t>
            </a:r>
          </a:p>
          <a:p>
            <a:r>
              <a:rPr lang="en-US" u="sng" dirty="0">
                <a:solidFill>
                  <a:srgbClr val="000000"/>
                </a:solidFill>
              </a:rPr>
              <a:t>Ross v. City of Jacksonville</a:t>
            </a:r>
            <a:r>
              <a:rPr lang="en-US" dirty="0">
                <a:solidFill>
                  <a:srgbClr val="000000"/>
                </a:solidFill>
              </a:rPr>
              <a:t>, 274 So. </a:t>
            </a:r>
            <a:r>
              <a:rPr lang="en-US" dirty="0" err="1">
                <a:solidFill>
                  <a:srgbClr val="000000"/>
                </a:solidFill>
              </a:rPr>
              <a:t>3d</a:t>
            </a:r>
            <a:r>
              <a:rPr lang="en-US" dirty="0">
                <a:solidFill>
                  <a:srgbClr val="000000"/>
                </a:solidFill>
              </a:rPr>
              <a:t> 1180 (Fla. 1</a:t>
            </a:r>
            <a:r>
              <a:rPr lang="en-US" baseline="30000" dirty="0">
                <a:solidFill>
                  <a:srgbClr val="000000"/>
                </a:solidFill>
              </a:rPr>
              <a:t>st</a:t>
            </a:r>
            <a:r>
              <a:rPr lang="en-US" dirty="0">
                <a:solidFill>
                  <a:srgbClr val="000000"/>
                </a:solidFill>
              </a:rPr>
              <a:t> DCA 2019) – Affirmed summary judgment in favor of the City of Jacksonville. A sheriff’s vehicle was involved in a traffic pursuit and struck another vehicle, causing personal injuries. The City moved for summary judgment based on (1) the officer’s actions were not so reckless as to constitute disregard for human life, rights, safety, or property, as well as (2) he was acting in accordance with the written police vehicle pursuit policy. Finally, the officer (3) had reason to believe the fleeing vehicle committed a forcible felony and for all of these reasons, the City was entitled to sovereign immunity.</a:t>
            </a:r>
            <a:endParaRPr lang="en-US" u="sng" dirty="0">
              <a:solidFill>
                <a:srgbClr val="000000"/>
              </a:solidFill>
            </a:endParaRPr>
          </a:p>
        </p:txBody>
      </p:sp>
    </p:spTree>
    <p:extLst>
      <p:ext uri="{BB962C8B-B14F-4D97-AF65-F5344CB8AC3E}">
        <p14:creationId xmlns:p14="http://schemas.microsoft.com/office/powerpoint/2010/main" val="3724441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72632-6BCB-E127-9140-F762872CB16D}"/>
              </a:ext>
            </a:extLst>
          </p:cNvPr>
          <p:cNvSpPr>
            <a:spLocks noGrp="1"/>
          </p:cNvSpPr>
          <p:nvPr>
            <p:ph type="title"/>
          </p:nvPr>
        </p:nvSpPr>
        <p:spPr/>
        <p:txBody>
          <a:bodyPr>
            <a:normAutofit fontScale="90000"/>
          </a:bodyPr>
          <a:lstStyle/>
          <a:p>
            <a:r>
              <a:rPr lang="en-US" dirty="0">
                <a:solidFill>
                  <a:srgbClr val="000000"/>
                </a:solidFill>
              </a:rPr>
              <a:t>Recent updates from cases (continued)</a:t>
            </a:r>
          </a:p>
        </p:txBody>
      </p:sp>
      <p:sp>
        <p:nvSpPr>
          <p:cNvPr id="3" name="Content Placeholder 2">
            <a:extLst>
              <a:ext uri="{FF2B5EF4-FFF2-40B4-BE49-F238E27FC236}">
                <a16:creationId xmlns:a16="http://schemas.microsoft.com/office/drawing/2014/main" id="{15D794E7-9725-A41D-5C4A-4E15358CE13F}"/>
              </a:ext>
            </a:extLst>
          </p:cNvPr>
          <p:cNvSpPr>
            <a:spLocks noGrp="1"/>
          </p:cNvSpPr>
          <p:nvPr>
            <p:ph idx="1"/>
          </p:nvPr>
        </p:nvSpPr>
        <p:spPr/>
        <p:txBody>
          <a:bodyPr/>
          <a:lstStyle/>
          <a:p>
            <a:r>
              <a:rPr lang="en-US" u="sng" dirty="0">
                <a:solidFill>
                  <a:srgbClr val="000000"/>
                </a:solidFill>
              </a:rPr>
              <a:t>Fla. Fish &amp; Wildlife Conservation Comm’n v. Davis</a:t>
            </a:r>
            <a:r>
              <a:rPr lang="en-US" dirty="0">
                <a:solidFill>
                  <a:srgbClr val="000000"/>
                </a:solidFill>
              </a:rPr>
              <a:t>, 256 So. </a:t>
            </a:r>
            <a:r>
              <a:rPr lang="en-US" dirty="0" err="1">
                <a:solidFill>
                  <a:srgbClr val="000000"/>
                </a:solidFill>
              </a:rPr>
              <a:t>3d</a:t>
            </a:r>
            <a:r>
              <a:rPr lang="en-US" dirty="0">
                <a:solidFill>
                  <a:srgbClr val="000000"/>
                </a:solidFill>
              </a:rPr>
              <a:t> 907 (Fla. 1</a:t>
            </a:r>
            <a:r>
              <a:rPr lang="en-US" baseline="30000" dirty="0">
                <a:solidFill>
                  <a:srgbClr val="000000"/>
                </a:solidFill>
              </a:rPr>
              <a:t>st</a:t>
            </a:r>
            <a:r>
              <a:rPr lang="en-US" dirty="0">
                <a:solidFill>
                  <a:srgbClr val="000000"/>
                </a:solidFill>
              </a:rPr>
              <a:t> DCA 2018) – Sovereign Immunity not waived for nuisance claims because FWC owes no duty to prevent trespass on private land and issuing license was discretionary decision.</a:t>
            </a:r>
          </a:p>
          <a:p>
            <a:r>
              <a:rPr lang="en-US" u="sng" dirty="0">
                <a:solidFill>
                  <a:srgbClr val="000000"/>
                </a:solidFill>
              </a:rPr>
              <a:t>Sanchez v. Miami-Dade County</a:t>
            </a:r>
            <a:r>
              <a:rPr lang="en-US" dirty="0">
                <a:solidFill>
                  <a:srgbClr val="000000"/>
                </a:solidFill>
              </a:rPr>
              <a:t>, 245 So. </a:t>
            </a:r>
            <a:r>
              <a:rPr lang="en-US" dirty="0" err="1">
                <a:solidFill>
                  <a:srgbClr val="000000"/>
                </a:solidFill>
              </a:rPr>
              <a:t>3d</a:t>
            </a:r>
            <a:r>
              <a:rPr lang="en-US" dirty="0">
                <a:solidFill>
                  <a:srgbClr val="000000"/>
                </a:solidFill>
              </a:rPr>
              <a:t> 933 (Fla. 3d DCA 2018) – County’s decision to allocate off-duty police officers in certain locations was a discretionary decision protected by sovereign immunity.</a:t>
            </a:r>
            <a:endParaRPr lang="en-US" u="sng" dirty="0">
              <a:solidFill>
                <a:srgbClr val="000000"/>
              </a:solidFill>
            </a:endParaRPr>
          </a:p>
        </p:txBody>
      </p:sp>
    </p:spTree>
    <p:extLst>
      <p:ext uri="{BB962C8B-B14F-4D97-AF65-F5344CB8AC3E}">
        <p14:creationId xmlns:p14="http://schemas.microsoft.com/office/powerpoint/2010/main" val="1248020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C778B-C646-0178-78CE-060B0BD7CABB}"/>
              </a:ext>
            </a:extLst>
          </p:cNvPr>
          <p:cNvSpPr>
            <a:spLocks noGrp="1"/>
          </p:cNvSpPr>
          <p:nvPr>
            <p:ph type="title"/>
          </p:nvPr>
        </p:nvSpPr>
        <p:spPr/>
        <p:txBody>
          <a:bodyPr>
            <a:normAutofit fontScale="90000"/>
          </a:bodyPr>
          <a:lstStyle/>
          <a:p>
            <a:r>
              <a:rPr lang="en-US" dirty="0">
                <a:solidFill>
                  <a:srgbClr val="000000"/>
                </a:solidFill>
              </a:rPr>
              <a:t>Recent updates from cases (continued)</a:t>
            </a:r>
          </a:p>
        </p:txBody>
      </p:sp>
      <p:sp>
        <p:nvSpPr>
          <p:cNvPr id="3" name="Content Placeholder 2">
            <a:extLst>
              <a:ext uri="{FF2B5EF4-FFF2-40B4-BE49-F238E27FC236}">
                <a16:creationId xmlns:a16="http://schemas.microsoft.com/office/drawing/2014/main" id="{2B28C7AD-CB73-CA74-EC6B-763293B9EB99}"/>
              </a:ext>
            </a:extLst>
          </p:cNvPr>
          <p:cNvSpPr>
            <a:spLocks noGrp="1"/>
          </p:cNvSpPr>
          <p:nvPr>
            <p:ph idx="1"/>
          </p:nvPr>
        </p:nvSpPr>
        <p:spPr/>
        <p:txBody>
          <a:bodyPr>
            <a:normAutofit fontScale="92500" lnSpcReduction="10000"/>
          </a:bodyPr>
          <a:lstStyle/>
          <a:p>
            <a:r>
              <a:rPr lang="en-US" u="sng" dirty="0">
                <a:solidFill>
                  <a:srgbClr val="000000"/>
                </a:solidFill>
              </a:rPr>
              <a:t>Sun ‘N Lake of Sebring Improvement District v. Ayala</a:t>
            </a:r>
            <a:r>
              <a:rPr lang="en-US" dirty="0">
                <a:solidFill>
                  <a:srgbClr val="000000"/>
                </a:solidFill>
              </a:rPr>
              <a:t>, 2018 WL 300891 (Fla. </a:t>
            </a:r>
            <a:r>
              <a:rPr lang="en-US" dirty="0" err="1">
                <a:solidFill>
                  <a:srgbClr val="000000"/>
                </a:solidFill>
              </a:rPr>
              <a:t>2d</a:t>
            </a:r>
            <a:r>
              <a:rPr lang="en-US" dirty="0">
                <a:solidFill>
                  <a:srgbClr val="000000"/>
                </a:solidFill>
              </a:rPr>
              <a:t> DCA) (January 5, 2018) – Sovereign Immunity is not waived for a claim for Florida Deceptive and Unfair Trade Practices Act (“</a:t>
            </a:r>
            <a:r>
              <a:rPr lang="en-US" dirty="0" err="1">
                <a:solidFill>
                  <a:srgbClr val="000000"/>
                </a:solidFill>
              </a:rPr>
              <a:t>FDUTPA</a:t>
            </a:r>
            <a:r>
              <a:rPr lang="en-US" dirty="0">
                <a:solidFill>
                  <a:srgbClr val="000000"/>
                </a:solidFill>
              </a:rPr>
              <a:t>”).</a:t>
            </a:r>
          </a:p>
          <a:p>
            <a:r>
              <a:rPr lang="en-US" u="sng" dirty="0" err="1">
                <a:solidFill>
                  <a:srgbClr val="000000"/>
                </a:solidFill>
              </a:rPr>
              <a:t>Paylan</a:t>
            </a:r>
            <a:r>
              <a:rPr lang="en-US" u="sng" dirty="0">
                <a:solidFill>
                  <a:srgbClr val="000000"/>
                </a:solidFill>
              </a:rPr>
              <a:t> v. Dirks</a:t>
            </a:r>
            <a:r>
              <a:rPr lang="en-US" dirty="0">
                <a:solidFill>
                  <a:srgbClr val="000000"/>
                </a:solidFill>
              </a:rPr>
              <a:t>, 228 So. </a:t>
            </a:r>
            <a:r>
              <a:rPr lang="en-US" dirty="0" err="1">
                <a:solidFill>
                  <a:srgbClr val="000000"/>
                </a:solidFill>
              </a:rPr>
              <a:t>3d</a:t>
            </a:r>
            <a:r>
              <a:rPr lang="en-US" dirty="0">
                <a:solidFill>
                  <a:srgbClr val="000000"/>
                </a:solidFill>
              </a:rPr>
              <a:t> 679 (Fla. </a:t>
            </a:r>
            <a:r>
              <a:rPr lang="en-US" dirty="0" err="1">
                <a:solidFill>
                  <a:srgbClr val="000000"/>
                </a:solidFill>
              </a:rPr>
              <a:t>2d</a:t>
            </a:r>
            <a:r>
              <a:rPr lang="en-US" dirty="0">
                <a:solidFill>
                  <a:srgbClr val="000000"/>
                </a:solidFill>
              </a:rPr>
              <a:t> DCA 2017) – Sovereign immunity waived for a claim against assistant state attorney for a tortious interference with a business relationship claim.</a:t>
            </a:r>
          </a:p>
          <a:p>
            <a:r>
              <a:rPr lang="en-US" u="sng" dirty="0">
                <a:solidFill>
                  <a:srgbClr val="000000"/>
                </a:solidFill>
              </a:rPr>
              <a:t>Rogers v. Jones</a:t>
            </a:r>
            <a:r>
              <a:rPr lang="en-US" dirty="0">
                <a:solidFill>
                  <a:srgbClr val="000000"/>
                </a:solidFill>
              </a:rPr>
              <a:t>, 227 So. </a:t>
            </a:r>
            <a:r>
              <a:rPr lang="en-US" dirty="0" err="1">
                <a:solidFill>
                  <a:srgbClr val="000000"/>
                </a:solidFill>
              </a:rPr>
              <a:t>3d</a:t>
            </a:r>
            <a:r>
              <a:rPr lang="en-US" dirty="0">
                <a:solidFill>
                  <a:srgbClr val="000000"/>
                </a:solidFill>
              </a:rPr>
              <a:t> 759 (Fla. 1</a:t>
            </a:r>
            <a:r>
              <a:rPr lang="en-US" baseline="30000" dirty="0">
                <a:solidFill>
                  <a:srgbClr val="000000"/>
                </a:solidFill>
              </a:rPr>
              <a:t>st</a:t>
            </a:r>
            <a:r>
              <a:rPr lang="en-US" dirty="0">
                <a:solidFill>
                  <a:srgbClr val="000000"/>
                </a:solidFill>
              </a:rPr>
              <a:t> DCA 2017) – emphasized that any claim under §768.28 is governed by a four-year statute of limitations, in particular §768.28(14). Note – the exceptions for claims of contribution, wrongful death and claims for medical malpractice.</a:t>
            </a:r>
            <a:endParaRPr lang="en-US" u="sng" dirty="0">
              <a:solidFill>
                <a:srgbClr val="000000"/>
              </a:solidFill>
            </a:endParaRPr>
          </a:p>
        </p:txBody>
      </p:sp>
    </p:spTree>
    <p:extLst>
      <p:ext uri="{BB962C8B-B14F-4D97-AF65-F5344CB8AC3E}">
        <p14:creationId xmlns:p14="http://schemas.microsoft.com/office/powerpoint/2010/main" val="2583826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0378A-1A97-4348-729D-9F8A4AE16524}"/>
              </a:ext>
            </a:extLst>
          </p:cNvPr>
          <p:cNvSpPr>
            <a:spLocks noGrp="1"/>
          </p:cNvSpPr>
          <p:nvPr>
            <p:ph type="title"/>
          </p:nvPr>
        </p:nvSpPr>
        <p:spPr/>
        <p:txBody>
          <a:bodyPr>
            <a:normAutofit fontScale="90000"/>
          </a:bodyPr>
          <a:lstStyle/>
          <a:p>
            <a:r>
              <a:rPr lang="en-US" dirty="0">
                <a:solidFill>
                  <a:srgbClr val="000000"/>
                </a:solidFill>
              </a:rPr>
              <a:t>Recent updates from cases (continued)</a:t>
            </a:r>
          </a:p>
        </p:txBody>
      </p:sp>
      <p:sp>
        <p:nvSpPr>
          <p:cNvPr id="3" name="Content Placeholder 2">
            <a:extLst>
              <a:ext uri="{FF2B5EF4-FFF2-40B4-BE49-F238E27FC236}">
                <a16:creationId xmlns:a16="http://schemas.microsoft.com/office/drawing/2014/main" id="{59D00604-A550-B4D6-0B16-945C04481017}"/>
              </a:ext>
            </a:extLst>
          </p:cNvPr>
          <p:cNvSpPr>
            <a:spLocks noGrp="1"/>
          </p:cNvSpPr>
          <p:nvPr>
            <p:ph idx="1"/>
          </p:nvPr>
        </p:nvSpPr>
        <p:spPr/>
        <p:txBody>
          <a:bodyPr>
            <a:normAutofit fontScale="92500" lnSpcReduction="20000"/>
          </a:bodyPr>
          <a:lstStyle/>
          <a:p>
            <a:r>
              <a:rPr lang="en-US" u="sng" dirty="0">
                <a:solidFill>
                  <a:srgbClr val="000000"/>
                </a:solidFill>
              </a:rPr>
              <a:t>Grossman Roth, P.A. v. </a:t>
            </a:r>
            <a:r>
              <a:rPr lang="en-US" u="sng" dirty="0" err="1">
                <a:solidFill>
                  <a:srgbClr val="000000"/>
                </a:solidFill>
              </a:rPr>
              <a:t>Mellen</a:t>
            </a:r>
            <a:r>
              <a:rPr lang="en-US" dirty="0">
                <a:solidFill>
                  <a:srgbClr val="000000"/>
                </a:solidFill>
              </a:rPr>
              <a:t>, 221 So. </a:t>
            </a:r>
            <a:r>
              <a:rPr lang="en-US" dirty="0" err="1">
                <a:solidFill>
                  <a:srgbClr val="000000"/>
                </a:solidFill>
              </a:rPr>
              <a:t>3d</a:t>
            </a:r>
            <a:r>
              <a:rPr lang="en-US" dirty="0">
                <a:solidFill>
                  <a:srgbClr val="000000"/>
                </a:solidFill>
              </a:rPr>
              <a:t> 683 (Fla. 4</a:t>
            </a:r>
            <a:r>
              <a:rPr lang="en-US" baseline="30000" dirty="0">
                <a:solidFill>
                  <a:srgbClr val="000000"/>
                </a:solidFill>
              </a:rPr>
              <a:t>th</a:t>
            </a:r>
            <a:r>
              <a:rPr lang="en-US" dirty="0">
                <a:solidFill>
                  <a:srgbClr val="000000"/>
                </a:solidFill>
              </a:rPr>
              <a:t> DCA 2017) – Reversal and remand holding that claims bill limiting attorneys’ fee was an unconstitutional impairment of contract between the claimant and the law firm, based on the recent holding of </a:t>
            </a:r>
            <a:r>
              <a:rPr lang="en-US" u="sng" dirty="0" err="1">
                <a:solidFill>
                  <a:srgbClr val="000000"/>
                </a:solidFill>
              </a:rPr>
              <a:t>Searcey</a:t>
            </a:r>
            <a:r>
              <a:rPr lang="en-US" u="sng" dirty="0">
                <a:solidFill>
                  <a:srgbClr val="000000"/>
                </a:solidFill>
              </a:rPr>
              <a:t>, Denney, </a:t>
            </a:r>
            <a:r>
              <a:rPr lang="en-US" u="sng" dirty="0" err="1">
                <a:solidFill>
                  <a:srgbClr val="000000"/>
                </a:solidFill>
              </a:rPr>
              <a:t>Scarola</a:t>
            </a:r>
            <a:r>
              <a:rPr lang="en-US" u="sng" dirty="0">
                <a:solidFill>
                  <a:srgbClr val="000000"/>
                </a:solidFill>
              </a:rPr>
              <a:t>, Barnhart &amp; Shipley, etc. v. State</a:t>
            </a:r>
            <a:r>
              <a:rPr lang="en-US" dirty="0">
                <a:solidFill>
                  <a:srgbClr val="000000"/>
                </a:solidFill>
              </a:rPr>
              <a:t>, 209 So. </a:t>
            </a:r>
            <a:r>
              <a:rPr lang="en-US" dirty="0" err="1">
                <a:solidFill>
                  <a:srgbClr val="000000"/>
                </a:solidFill>
              </a:rPr>
              <a:t>3d</a:t>
            </a:r>
            <a:r>
              <a:rPr lang="en-US" dirty="0">
                <a:solidFill>
                  <a:srgbClr val="000000"/>
                </a:solidFill>
              </a:rPr>
              <a:t> 1181 (Fla. 2017).</a:t>
            </a:r>
          </a:p>
          <a:p>
            <a:r>
              <a:rPr lang="en-US" u="sng" dirty="0">
                <a:solidFill>
                  <a:srgbClr val="000000"/>
                </a:solidFill>
              </a:rPr>
              <a:t>Miami-Dade County v. </a:t>
            </a:r>
            <a:r>
              <a:rPr lang="en-US" u="sng" dirty="0" err="1">
                <a:solidFill>
                  <a:srgbClr val="000000"/>
                </a:solidFill>
              </a:rPr>
              <a:t>Pozos</a:t>
            </a:r>
            <a:r>
              <a:rPr lang="en-US" dirty="0">
                <a:solidFill>
                  <a:srgbClr val="000000"/>
                </a:solidFill>
              </a:rPr>
              <a:t>, 2017 WL 621233 (Fla. </a:t>
            </a:r>
            <a:r>
              <a:rPr lang="en-US" dirty="0" err="1">
                <a:solidFill>
                  <a:srgbClr val="000000"/>
                </a:solidFill>
              </a:rPr>
              <a:t>3d</a:t>
            </a:r>
            <a:r>
              <a:rPr lang="en-US" dirty="0">
                <a:solidFill>
                  <a:srgbClr val="000000"/>
                </a:solidFill>
              </a:rPr>
              <a:t> DCA) (February 15, 2017) – Split opinion that held agency can only appeal a non-final order denying summary judgment for sovereign immunity if the trial court specifically finds, as a matter of law, that the agency is not entitle to sovereign immunity.</a:t>
            </a:r>
          </a:p>
          <a:p>
            <a:r>
              <a:rPr lang="en-US" u="sng" dirty="0">
                <a:solidFill>
                  <a:srgbClr val="000000"/>
                </a:solidFill>
              </a:rPr>
              <a:t>Wilson v. City of Tampa</a:t>
            </a:r>
            <a:r>
              <a:rPr lang="en-US" dirty="0">
                <a:solidFill>
                  <a:srgbClr val="000000"/>
                </a:solidFill>
              </a:rPr>
              <a:t>, 209 So. </a:t>
            </a:r>
            <a:r>
              <a:rPr lang="en-US" dirty="0" err="1">
                <a:solidFill>
                  <a:srgbClr val="000000"/>
                </a:solidFill>
              </a:rPr>
              <a:t>3d</a:t>
            </a:r>
            <a:r>
              <a:rPr lang="en-US" dirty="0">
                <a:solidFill>
                  <a:srgbClr val="000000"/>
                </a:solidFill>
              </a:rPr>
              <a:t> 646 (Fla. </a:t>
            </a:r>
            <a:r>
              <a:rPr lang="en-US" dirty="0" err="1">
                <a:solidFill>
                  <a:srgbClr val="000000"/>
                </a:solidFill>
              </a:rPr>
              <a:t>2d</a:t>
            </a:r>
            <a:r>
              <a:rPr lang="en-US" dirty="0">
                <a:solidFill>
                  <a:srgbClr val="000000"/>
                </a:solidFill>
              </a:rPr>
              <a:t> DCA 2017) – notice requirements of §768.28(6)(a) are minimal and two-fold: must be in writing and assert a claim for compensation.</a:t>
            </a:r>
            <a:endParaRPr lang="en-US" u="sng" dirty="0">
              <a:solidFill>
                <a:srgbClr val="000000"/>
              </a:solidFill>
            </a:endParaRPr>
          </a:p>
        </p:txBody>
      </p:sp>
    </p:spTree>
    <p:extLst>
      <p:ext uri="{BB962C8B-B14F-4D97-AF65-F5344CB8AC3E}">
        <p14:creationId xmlns:p14="http://schemas.microsoft.com/office/powerpoint/2010/main" val="111486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D57B5-32AE-7C26-2BC4-80BD505382EF}"/>
              </a:ext>
            </a:extLst>
          </p:cNvPr>
          <p:cNvSpPr>
            <a:spLocks noGrp="1"/>
          </p:cNvSpPr>
          <p:nvPr>
            <p:ph type="title"/>
          </p:nvPr>
        </p:nvSpPr>
        <p:spPr/>
        <p:txBody>
          <a:bodyPr>
            <a:normAutofit fontScale="90000"/>
          </a:bodyPr>
          <a:lstStyle/>
          <a:p>
            <a:r>
              <a:rPr lang="en-US" dirty="0">
                <a:solidFill>
                  <a:srgbClr val="000000"/>
                </a:solidFill>
              </a:rPr>
              <a:t>Recent updates from cases (continued)</a:t>
            </a:r>
          </a:p>
        </p:txBody>
      </p:sp>
      <p:sp>
        <p:nvSpPr>
          <p:cNvPr id="3" name="Content Placeholder 2">
            <a:extLst>
              <a:ext uri="{FF2B5EF4-FFF2-40B4-BE49-F238E27FC236}">
                <a16:creationId xmlns:a16="http://schemas.microsoft.com/office/drawing/2014/main" id="{018950EE-A7B7-71E5-E526-828DD0109C4F}"/>
              </a:ext>
            </a:extLst>
          </p:cNvPr>
          <p:cNvSpPr>
            <a:spLocks noGrp="1"/>
          </p:cNvSpPr>
          <p:nvPr>
            <p:ph idx="1"/>
          </p:nvPr>
        </p:nvSpPr>
        <p:spPr/>
        <p:txBody>
          <a:bodyPr>
            <a:normAutofit fontScale="85000" lnSpcReduction="20000"/>
          </a:bodyPr>
          <a:lstStyle/>
          <a:p>
            <a:r>
              <a:rPr lang="en-US" u="sng" dirty="0">
                <a:solidFill>
                  <a:srgbClr val="000000"/>
                </a:solidFill>
              </a:rPr>
              <a:t>State of Florida, Department of Elder Affairs v. Caldwell</a:t>
            </a:r>
            <a:r>
              <a:rPr lang="en-US" dirty="0">
                <a:solidFill>
                  <a:srgbClr val="000000"/>
                </a:solidFill>
              </a:rPr>
              <a:t>, 199 So. </a:t>
            </a:r>
            <a:r>
              <a:rPr lang="en-US" dirty="0" err="1">
                <a:solidFill>
                  <a:srgbClr val="000000"/>
                </a:solidFill>
              </a:rPr>
              <a:t>3d</a:t>
            </a:r>
            <a:r>
              <a:rPr lang="en-US" dirty="0">
                <a:solidFill>
                  <a:srgbClr val="000000"/>
                </a:solidFill>
              </a:rPr>
              <a:t> 1107 (Fla. 1</a:t>
            </a:r>
            <a:r>
              <a:rPr lang="en-US" baseline="30000" dirty="0">
                <a:solidFill>
                  <a:srgbClr val="000000"/>
                </a:solidFill>
              </a:rPr>
              <a:t>st</a:t>
            </a:r>
            <a:r>
              <a:rPr lang="en-US" dirty="0">
                <a:solidFill>
                  <a:srgbClr val="000000"/>
                </a:solidFill>
              </a:rPr>
              <a:t> DCA 2016) – no waiver of sovereign immunity for claim statutory claim of retaliatory discharge.</a:t>
            </a:r>
          </a:p>
          <a:p>
            <a:r>
              <a:rPr lang="en-US" u="sng" dirty="0" err="1">
                <a:solidFill>
                  <a:srgbClr val="000000"/>
                </a:solidFill>
              </a:rPr>
              <a:t>G4S</a:t>
            </a:r>
            <a:r>
              <a:rPr lang="en-US" u="sng" dirty="0">
                <a:solidFill>
                  <a:srgbClr val="000000"/>
                </a:solidFill>
              </a:rPr>
              <a:t> Secure Solutions (USA), Inc. v. Morrow</a:t>
            </a:r>
            <a:r>
              <a:rPr lang="en-US" dirty="0">
                <a:solidFill>
                  <a:srgbClr val="000000"/>
                </a:solidFill>
              </a:rPr>
              <a:t>, 210 So. </a:t>
            </a:r>
            <a:r>
              <a:rPr lang="en-US" dirty="0" err="1">
                <a:solidFill>
                  <a:srgbClr val="000000"/>
                </a:solidFill>
              </a:rPr>
              <a:t>3d</a:t>
            </a:r>
            <a:r>
              <a:rPr lang="en-US" dirty="0">
                <a:solidFill>
                  <a:srgbClr val="000000"/>
                </a:solidFill>
              </a:rPr>
              <a:t> 92 (Fla. </a:t>
            </a:r>
            <a:r>
              <a:rPr lang="en-US" dirty="0" err="1">
                <a:solidFill>
                  <a:srgbClr val="000000"/>
                </a:solidFill>
              </a:rPr>
              <a:t>2d</a:t>
            </a:r>
            <a:r>
              <a:rPr lang="en-US" dirty="0">
                <a:solidFill>
                  <a:srgbClr val="000000"/>
                </a:solidFill>
              </a:rPr>
              <a:t> DCA 2016) – private prisoner transport company considered agent of Pinellas County Sheriff’s Office and therefore entitled to sovereign immunity.</a:t>
            </a:r>
          </a:p>
          <a:p>
            <a:r>
              <a:rPr lang="en-US" u="sng" dirty="0">
                <a:solidFill>
                  <a:srgbClr val="000000"/>
                </a:solidFill>
              </a:rPr>
              <a:t>City of Delray Beach v. </a:t>
            </a:r>
            <a:r>
              <a:rPr lang="en-US" u="sng" dirty="0" err="1">
                <a:solidFill>
                  <a:srgbClr val="000000"/>
                </a:solidFill>
              </a:rPr>
              <a:t>DeSisto</a:t>
            </a:r>
            <a:r>
              <a:rPr lang="en-US" dirty="0">
                <a:solidFill>
                  <a:srgbClr val="000000"/>
                </a:solidFill>
              </a:rPr>
              <a:t>, 197 So. </a:t>
            </a:r>
            <a:r>
              <a:rPr lang="en-US" dirty="0" err="1">
                <a:solidFill>
                  <a:srgbClr val="000000"/>
                </a:solidFill>
              </a:rPr>
              <a:t>3d</a:t>
            </a:r>
            <a:r>
              <a:rPr lang="en-US" dirty="0">
                <a:solidFill>
                  <a:srgbClr val="000000"/>
                </a:solidFill>
              </a:rPr>
              <a:t> 1206 (Fla. 4</a:t>
            </a:r>
            <a:r>
              <a:rPr lang="en-US" baseline="30000" dirty="0">
                <a:solidFill>
                  <a:srgbClr val="000000"/>
                </a:solidFill>
              </a:rPr>
              <a:t>th</a:t>
            </a:r>
            <a:r>
              <a:rPr lang="en-US" dirty="0">
                <a:solidFill>
                  <a:srgbClr val="000000"/>
                </a:solidFill>
              </a:rPr>
              <a:t> DCA 2016) – claims based on Florida Civil Rights Act are subject to sovereign immunity cap in §768.28(5).</a:t>
            </a:r>
          </a:p>
          <a:p>
            <a:r>
              <a:rPr lang="en-US" u="sng" dirty="0" err="1">
                <a:solidFill>
                  <a:srgbClr val="000000"/>
                </a:solidFill>
              </a:rPr>
              <a:t>Manfre</a:t>
            </a:r>
            <a:r>
              <a:rPr lang="en-US" u="sng" dirty="0">
                <a:solidFill>
                  <a:srgbClr val="000000"/>
                </a:solidFill>
              </a:rPr>
              <a:t> v. </a:t>
            </a:r>
            <a:r>
              <a:rPr lang="en-US" u="sng" dirty="0" err="1">
                <a:solidFill>
                  <a:srgbClr val="000000"/>
                </a:solidFill>
              </a:rPr>
              <a:t>Shinkle</a:t>
            </a:r>
            <a:r>
              <a:rPr lang="en-US" dirty="0">
                <a:solidFill>
                  <a:srgbClr val="000000"/>
                </a:solidFill>
              </a:rPr>
              <a:t>, 184 So. </a:t>
            </a:r>
            <a:r>
              <a:rPr lang="en-US" dirty="0" err="1">
                <a:solidFill>
                  <a:srgbClr val="000000"/>
                </a:solidFill>
              </a:rPr>
              <a:t>3d</a:t>
            </a:r>
            <a:r>
              <a:rPr lang="en-US" dirty="0">
                <a:solidFill>
                  <a:srgbClr val="000000"/>
                </a:solidFill>
              </a:rPr>
              <a:t> 641 (Fla. 5</a:t>
            </a:r>
            <a:r>
              <a:rPr lang="en-US" baseline="30000" dirty="0">
                <a:solidFill>
                  <a:srgbClr val="000000"/>
                </a:solidFill>
              </a:rPr>
              <a:t>th</a:t>
            </a:r>
            <a:r>
              <a:rPr lang="en-US" dirty="0">
                <a:solidFill>
                  <a:srgbClr val="000000"/>
                </a:solidFill>
              </a:rPr>
              <a:t> DCA 2016) – motorist hit dead horse in road and sued the local sheriff. The court found no duty owed to the motorist by the sheriff for the deceased equine in the road. Seriously, it is important for its excellent analysis of the “duty” issue in the examination of liability against agencies.</a:t>
            </a:r>
            <a:endParaRPr lang="en-US" u="sng" dirty="0">
              <a:solidFill>
                <a:srgbClr val="000000"/>
              </a:solidFill>
            </a:endParaRPr>
          </a:p>
        </p:txBody>
      </p:sp>
    </p:spTree>
    <p:extLst>
      <p:ext uri="{BB962C8B-B14F-4D97-AF65-F5344CB8AC3E}">
        <p14:creationId xmlns:p14="http://schemas.microsoft.com/office/powerpoint/2010/main" val="530728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2644C-CE50-3080-D042-0B9FAF9661A6}"/>
              </a:ext>
            </a:extLst>
          </p:cNvPr>
          <p:cNvSpPr>
            <a:spLocks noGrp="1"/>
          </p:cNvSpPr>
          <p:nvPr>
            <p:ph type="title"/>
          </p:nvPr>
        </p:nvSpPr>
        <p:spPr/>
        <p:txBody>
          <a:bodyPr/>
          <a:lstStyle/>
          <a:p>
            <a:pPr algn="ctr"/>
            <a:r>
              <a:rPr lang="en-US" dirty="0">
                <a:solidFill>
                  <a:srgbClr val="000000"/>
                </a:solidFill>
              </a:rPr>
              <a:t>Questions???</a:t>
            </a:r>
          </a:p>
        </p:txBody>
      </p:sp>
    </p:spTree>
    <p:extLst>
      <p:ext uri="{BB962C8B-B14F-4D97-AF65-F5344CB8AC3E}">
        <p14:creationId xmlns:p14="http://schemas.microsoft.com/office/powerpoint/2010/main" val="1648424636"/>
      </p:ext>
    </p:extLst>
  </p:cSld>
  <p:clrMapOvr>
    <a:masterClrMapping/>
  </p:clrMapOvr>
</p:sld>
</file>

<file path=ppt/theme/theme1.xml><?xml version="1.0" encoding="utf-8"?>
<a:theme xmlns:a="http://schemas.openxmlformats.org/drawingml/2006/main" name="Office Theme">
  <a:themeElements>
    <a:clrScheme name="Custom 9">
      <a:dk1>
        <a:srgbClr val="CCFFFF"/>
      </a:dk1>
      <a:lt1>
        <a:srgbClr val="81BDC9"/>
      </a:lt1>
      <a:dk2>
        <a:srgbClr val="7286B2"/>
      </a:dk2>
      <a:lt2>
        <a:srgbClr val="AACACE"/>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aditional Template Presentation (orange)" id="{EFAEE896-EFE3-4D99-9C76-384969F38AF1}" vid="{818BE9B7-2FFC-4B8E-860B-9101CE8891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9">
    <a:dk1>
      <a:srgbClr val="CCFFFF"/>
    </a:dk1>
    <a:lt1>
      <a:srgbClr val="81BDC9"/>
    </a:lt1>
    <a:dk2>
      <a:srgbClr val="7286B2"/>
    </a:dk2>
    <a:lt2>
      <a:srgbClr val="AACACE"/>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Custom 9">
    <a:dk1>
      <a:srgbClr val="CCFFFF"/>
    </a:dk1>
    <a:lt1>
      <a:srgbClr val="81BDC9"/>
    </a:lt1>
    <a:dk2>
      <a:srgbClr val="7286B2"/>
    </a:dk2>
    <a:lt2>
      <a:srgbClr val="AACACE"/>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Custom 9">
    <a:dk1>
      <a:srgbClr val="CCFFFF"/>
    </a:dk1>
    <a:lt1>
      <a:srgbClr val="81BDC9"/>
    </a:lt1>
    <a:dk2>
      <a:srgbClr val="7286B2"/>
    </a:dk2>
    <a:lt2>
      <a:srgbClr val="AACACE"/>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4.xml><?xml version="1.0" encoding="utf-8"?>
<a:themeOverride xmlns:a="http://schemas.openxmlformats.org/drawingml/2006/main">
  <a:clrScheme name="Custom 9">
    <a:dk1>
      <a:srgbClr val="CCFFFF"/>
    </a:dk1>
    <a:lt1>
      <a:srgbClr val="81BDC9"/>
    </a:lt1>
    <a:dk2>
      <a:srgbClr val="7286B2"/>
    </a:dk2>
    <a:lt2>
      <a:srgbClr val="AACACE"/>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5.xml><?xml version="1.0" encoding="utf-8"?>
<a:themeOverride xmlns:a="http://schemas.openxmlformats.org/drawingml/2006/main">
  <a:clrScheme name="Custom 9">
    <a:dk1>
      <a:srgbClr val="CCFFFF"/>
    </a:dk1>
    <a:lt1>
      <a:srgbClr val="81BDC9"/>
    </a:lt1>
    <a:dk2>
      <a:srgbClr val="7286B2"/>
    </a:dk2>
    <a:lt2>
      <a:srgbClr val="AACACE"/>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
  <TotalTime>9465</TotalTime>
  <Words>4718</Words>
  <Application>Microsoft Office PowerPoint</Application>
  <PresentationFormat>Widescreen</PresentationFormat>
  <Paragraphs>237</Paragraphs>
  <Slides>32</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MS Mincho</vt:lpstr>
      <vt:lpstr>Arial</vt:lpstr>
      <vt:lpstr>Calibri</vt:lpstr>
      <vt:lpstr>Courier New</vt:lpstr>
      <vt:lpstr>Roboto</vt:lpstr>
      <vt:lpstr>Tahoma</vt:lpstr>
      <vt:lpstr>Office Theme</vt:lpstr>
      <vt:lpstr>Sovereign Immunity</vt:lpstr>
      <vt:lpstr>PowerPoint Presentation</vt:lpstr>
      <vt:lpstr>Gaius Caligula 37-41 AD </vt:lpstr>
      <vt:lpstr>Ivan IV (the Terrible) 1530-1584</vt:lpstr>
      <vt:lpstr>King Leopold II 1865-1909</vt:lpstr>
      <vt:lpstr>The History</vt:lpstr>
      <vt:lpstr>The Statute – Section 768.28</vt:lpstr>
      <vt:lpstr>The Basics</vt:lpstr>
      <vt:lpstr>What does it apply to? </vt:lpstr>
      <vt:lpstr>What does it apply to (continued)</vt:lpstr>
      <vt:lpstr>What does it apply to (continued)</vt:lpstr>
      <vt:lpstr>Examples of Claims</vt:lpstr>
      <vt:lpstr>What else?</vt:lpstr>
      <vt:lpstr>The Process</vt:lpstr>
      <vt:lpstr>The Process (continued)</vt:lpstr>
      <vt:lpstr>The Process (continued)</vt:lpstr>
      <vt:lpstr>The Process (continued)</vt:lpstr>
      <vt:lpstr>The Process (continued)</vt:lpstr>
      <vt:lpstr>The Process (continued)</vt:lpstr>
      <vt:lpstr>Holy Trinity of Sovereign Immunity Cases</vt:lpstr>
      <vt:lpstr>Commercial Carrier Corp. v. Indian River County, 371 So. 2d 1010 (Fla. 1979).</vt:lpstr>
      <vt:lpstr>Commercial Carrier Corp. v. Indian River County, 371 So. 2d 1010 (Fla. 1979).</vt:lpstr>
      <vt:lpstr>Triannon Park Condo. Ass’n Inc. v. City of Hialeah, 468 So. 2d 912, 917 (Fla. 1985).</vt:lpstr>
      <vt:lpstr>Triannon Park Condo. Ass’n Inc. v. City of Hialeah, 468 So. 2d 912, 917 (Fla. 1985).</vt:lpstr>
      <vt:lpstr>Pan-Am Tobacco Corp. v. Department of Corrections, 471 So. 2d 4 (Fla. 1984).  </vt:lpstr>
      <vt:lpstr>Recent updates from cases</vt:lpstr>
      <vt:lpstr>Recent updates from cases (continued)</vt:lpstr>
      <vt:lpstr>Recent updates from cases (continued)</vt:lpstr>
      <vt:lpstr>Recent updates from cases (continued)</vt:lpstr>
      <vt:lpstr>Recent updates from cases (continued)</vt:lpstr>
      <vt:lpstr>Recent updates from cases (continued)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Ordinance Bill Implementation</dc:title>
  <dc:creator>Parsons, Kerry</dc:creator>
  <cp:lastModifiedBy>Rosenthal, Evan</cp:lastModifiedBy>
  <cp:revision>81</cp:revision>
  <dcterms:created xsi:type="dcterms:W3CDTF">2023-09-27T14:02:54Z</dcterms:created>
  <dcterms:modified xsi:type="dcterms:W3CDTF">2024-02-16T16:15:30Z</dcterms:modified>
</cp:coreProperties>
</file>