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31"/>
  </p:notesMasterIdLst>
  <p:sldIdLst>
    <p:sldId id="256" r:id="rId2"/>
    <p:sldId id="257" r:id="rId3"/>
    <p:sldId id="258" r:id="rId4"/>
    <p:sldId id="261" r:id="rId5"/>
    <p:sldId id="259" r:id="rId6"/>
    <p:sldId id="260" r:id="rId7"/>
    <p:sldId id="262" r:id="rId8"/>
    <p:sldId id="263" r:id="rId9"/>
    <p:sldId id="264" r:id="rId10"/>
    <p:sldId id="265" r:id="rId11"/>
    <p:sldId id="267" r:id="rId12"/>
    <p:sldId id="268" r:id="rId13"/>
    <p:sldId id="269" r:id="rId14"/>
    <p:sldId id="270" r:id="rId15"/>
    <p:sldId id="271" r:id="rId16"/>
    <p:sldId id="274" r:id="rId17"/>
    <p:sldId id="273" r:id="rId18"/>
    <p:sldId id="275" r:id="rId19"/>
    <p:sldId id="283" r:id="rId20"/>
    <p:sldId id="284" r:id="rId21"/>
    <p:sldId id="276" r:id="rId22"/>
    <p:sldId id="277" r:id="rId23"/>
    <p:sldId id="280" r:id="rId24"/>
    <p:sldId id="281" r:id="rId25"/>
    <p:sldId id="282" r:id="rId26"/>
    <p:sldId id="278" r:id="rId27"/>
    <p:sldId id="279" r:id="rId28"/>
    <p:sldId id="272"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101" d="100"/>
          <a:sy n="101" d="100"/>
        </p:scale>
        <p:origin x="17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3DB75-20E3-4D08-9E48-2E593633972A}" type="datetimeFigureOut">
              <a:rPr lang="en-US" smtClean="0"/>
              <a:t>4/25/2024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68A966-99DB-4DF1-89C1-F61B7F2DB034}" type="slidenum">
              <a:rPr lang="en-US" smtClean="0"/>
              <a:t>‹#›</a:t>
            </a:fld>
            <a:endParaRPr lang="en-US"/>
          </a:p>
        </p:txBody>
      </p:sp>
    </p:spTree>
    <p:extLst>
      <p:ext uri="{BB962C8B-B14F-4D97-AF65-F5344CB8AC3E}">
        <p14:creationId xmlns:p14="http://schemas.microsoft.com/office/powerpoint/2010/main" val="1474673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68A966-99DB-4DF1-89C1-F61B7F2DB034}" type="slidenum">
              <a:rPr lang="en-US" smtClean="0"/>
              <a:t>9</a:t>
            </a:fld>
            <a:endParaRPr lang="en-US"/>
          </a:p>
        </p:txBody>
      </p:sp>
    </p:spTree>
    <p:extLst>
      <p:ext uri="{BB962C8B-B14F-4D97-AF65-F5344CB8AC3E}">
        <p14:creationId xmlns:p14="http://schemas.microsoft.com/office/powerpoint/2010/main" val="224391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549776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4/25/2024</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438478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869625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650826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408696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817219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869606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653841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414645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222645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4/25/2024</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249756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4/25/2024</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a:t>
            </a:fld>
            <a:endParaRPr lang="en-US"/>
          </a:p>
        </p:txBody>
      </p:sp>
    </p:spTree>
    <p:extLst>
      <p:ext uri="{BB962C8B-B14F-4D97-AF65-F5344CB8AC3E}">
        <p14:creationId xmlns:p14="http://schemas.microsoft.com/office/powerpoint/2010/main" val="393806765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82950D9A-4705-4314-961A-4F88B2CE4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457CE2-3B8D-8DE2-13BA-81D2D9C17775}"/>
              </a:ext>
            </a:extLst>
          </p:cNvPr>
          <p:cNvSpPr>
            <a:spLocks noGrp="1"/>
          </p:cNvSpPr>
          <p:nvPr>
            <p:ph type="ctrTitle"/>
          </p:nvPr>
        </p:nvSpPr>
        <p:spPr>
          <a:xfrm>
            <a:off x="1104899" y="2355112"/>
            <a:ext cx="6933112" cy="3237615"/>
          </a:xfrm>
        </p:spPr>
        <p:txBody>
          <a:bodyPr>
            <a:normAutofit/>
          </a:bodyPr>
          <a:lstStyle/>
          <a:p>
            <a:pPr algn="l"/>
            <a:r>
              <a:rPr lang="en-US" sz="4600"/>
              <a:t>Financial Disclosures, Conflicts of Interest and Ethics  </a:t>
            </a:r>
          </a:p>
        </p:txBody>
      </p:sp>
      <p:sp>
        <p:nvSpPr>
          <p:cNvPr id="3" name="Subtitle 2">
            <a:extLst>
              <a:ext uri="{FF2B5EF4-FFF2-40B4-BE49-F238E27FC236}">
                <a16:creationId xmlns:a16="http://schemas.microsoft.com/office/drawing/2014/main" id="{33FB46AF-C7D3-F821-D163-880263DA0DB8}"/>
              </a:ext>
            </a:extLst>
          </p:cNvPr>
          <p:cNvSpPr>
            <a:spLocks noGrp="1"/>
          </p:cNvSpPr>
          <p:nvPr>
            <p:ph type="subTitle" idx="1"/>
          </p:nvPr>
        </p:nvSpPr>
        <p:spPr>
          <a:xfrm>
            <a:off x="1104899" y="1265273"/>
            <a:ext cx="5916873" cy="1066522"/>
          </a:xfrm>
        </p:spPr>
        <p:txBody>
          <a:bodyPr>
            <a:normAutofit/>
          </a:bodyPr>
          <a:lstStyle/>
          <a:p>
            <a:pPr algn="l"/>
            <a:endParaRPr lang="en-US"/>
          </a:p>
        </p:txBody>
      </p:sp>
      <p:pic>
        <p:nvPicPr>
          <p:cNvPr id="4" name="Picture 3">
            <a:extLst>
              <a:ext uri="{FF2B5EF4-FFF2-40B4-BE49-F238E27FC236}">
                <a16:creationId xmlns:a16="http://schemas.microsoft.com/office/drawing/2014/main" id="{7A52B627-CCF8-72BB-DB7C-C142B048A0CB}"/>
              </a:ext>
            </a:extLst>
          </p:cNvPr>
          <p:cNvPicPr>
            <a:picLocks noChangeAspect="1"/>
          </p:cNvPicPr>
          <p:nvPr/>
        </p:nvPicPr>
        <p:blipFill rotWithShape="1">
          <a:blip r:embed="rId2"/>
          <a:srcRect l="32542" r="28882" b="2"/>
          <a:stretch/>
        </p:blipFill>
        <p:spPr>
          <a:xfrm>
            <a:off x="8658226" y="-4762"/>
            <a:ext cx="3541857" cy="6886079"/>
          </a:xfrm>
          <a:custGeom>
            <a:avLst/>
            <a:gdLst/>
            <a:ahLst/>
            <a:cxnLst/>
            <a:rect l="l" t="t" r="r" b="b"/>
            <a:pathLst>
              <a:path w="3541857" h="6886079">
                <a:moveTo>
                  <a:pt x="1248072" y="0"/>
                </a:moveTo>
                <a:lnTo>
                  <a:pt x="3541857" y="0"/>
                </a:lnTo>
                <a:lnTo>
                  <a:pt x="3541857" y="6886079"/>
                </a:lnTo>
                <a:lnTo>
                  <a:pt x="0" y="6864521"/>
                </a:lnTo>
                <a:close/>
              </a:path>
            </a:pathLst>
          </a:custGeom>
        </p:spPr>
      </p:pic>
      <p:cxnSp>
        <p:nvCxnSpPr>
          <p:cNvPr id="37" name="Straight Connector 36">
            <a:extLst>
              <a:ext uri="{FF2B5EF4-FFF2-40B4-BE49-F238E27FC236}">
                <a16:creationId xmlns:a16="http://schemas.microsoft.com/office/drawing/2014/main" id="{13AC671C-E66F-43C5-A66A-C477339DD2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878186" y="1"/>
            <a:ext cx="345294" cy="688131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EE10AC2-20ED-4628-9A8E-14F8437B55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794205" y="-4764"/>
            <a:ext cx="5397796" cy="1041438"/>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365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B54B6BC3-2B8F-4DD8-B857-0F8930EC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alculator, pen, compass, money and a paper with graphs printed on it">
            <a:extLst>
              <a:ext uri="{FF2B5EF4-FFF2-40B4-BE49-F238E27FC236}">
                <a16:creationId xmlns:a16="http://schemas.microsoft.com/office/drawing/2014/main" id="{DAE6F408-5834-E2BE-2BB9-605E8CBCB619}"/>
              </a:ext>
            </a:extLst>
          </p:cNvPr>
          <p:cNvPicPr>
            <a:picLocks noChangeAspect="1"/>
          </p:cNvPicPr>
          <p:nvPr/>
        </p:nvPicPr>
        <p:blipFill rotWithShape="1">
          <a:blip r:embed="rId2"/>
          <a:srcRect b="6691"/>
          <a:stretch/>
        </p:blipFill>
        <p:spPr>
          <a:xfrm>
            <a:off x="20" y="10"/>
            <a:ext cx="12198803" cy="6857990"/>
          </a:xfrm>
          <a:prstGeom prst="rect">
            <a:avLst/>
          </a:prstGeom>
        </p:spPr>
      </p:pic>
      <p:sp>
        <p:nvSpPr>
          <p:cNvPr id="2" name="Title 1">
            <a:extLst>
              <a:ext uri="{FF2B5EF4-FFF2-40B4-BE49-F238E27FC236}">
                <a16:creationId xmlns:a16="http://schemas.microsoft.com/office/drawing/2014/main" id="{C2E327BE-8720-F6B1-6FC8-67CAE157D32B}"/>
              </a:ext>
            </a:extLst>
          </p:cNvPr>
          <p:cNvSpPr>
            <a:spLocks noGrp="1"/>
          </p:cNvSpPr>
          <p:nvPr>
            <p:ph type="title"/>
          </p:nvPr>
        </p:nvSpPr>
        <p:spPr>
          <a:xfrm>
            <a:off x="3360717" y="422028"/>
            <a:ext cx="6232201" cy="3068438"/>
          </a:xfrm>
        </p:spPr>
        <p:txBody>
          <a:bodyPr vert="horz" lIns="91440" tIns="45720" rIns="91440" bIns="45720" rtlCol="0" anchor="b">
            <a:normAutofit/>
          </a:bodyPr>
          <a:lstStyle/>
          <a:p>
            <a:r>
              <a:rPr lang="en-US" sz="6600" b="1" i="1" kern="1200" cap="all" baseline="0" dirty="0">
                <a:solidFill>
                  <a:srgbClr val="FF33CC"/>
                </a:solidFill>
                <a:latin typeface="+mj-lt"/>
                <a:ea typeface="+mj-ea"/>
                <a:cs typeface="+mj-cs"/>
              </a:rPr>
              <a:t>Financial Disclosures </a:t>
            </a:r>
          </a:p>
        </p:txBody>
      </p:sp>
      <p:sp>
        <p:nvSpPr>
          <p:cNvPr id="25" name="Rectangle 24">
            <a:extLst>
              <a:ext uri="{FF2B5EF4-FFF2-40B4-BE49-F238E27FC236}">
                <a16:creationId xmlns:a16="http://schemas.microsoft.com/office/drawing/2014/main" id="{0E61572A-1D1B-4050-AAAD-AE4B2AB1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14464"/>
            <a:ext cx="12188952" cy="2583133"/>
          </a:xfrm>
          <a:prstGeom prst="rect">
            <a:avLst/>
          </a:prstGeom>
          <a:gradFill>
            <a:gsLst>
              <a:gs pos="42000">
                <a:srgbClr val="000000">
                  <a:alpha val="18000"/>
                </a:srgbClr>
              </a:gs>
              <a:gs pos="0">
                <a:srgbClr val="000000">
                  <a:alpha val="0"/>
                </a:srgbClr>
              </a:gs>
              <a:gs pos="100000">
                <a:srgbClr val="000000">
                  <a:alpha val="2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D8CC6741-2D53-4EFF-85C0-42C95E273C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84293" y="5336275"/>
            <a:ext cx="6507707" cy="152172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00C4E58-6752-4DBB-B0C2-2D3206A079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33465" y="4490113"/>
            <a:ext cx="2058535" cy="237471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119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B36E-CE8D-D766-CD03-4CD90D025277}"/>
              </a:ext>
            </a:extLst>
          </p:cNvPr>
          <p:cNvSpPr>
            <a:spLocks noGrp="1"/>
          </p:cNvSpPr>
          <p:nvPr>
            <p:ph type="title"/>
          </p:nvPr>
        </p:nvSpPr>
        <p:spPr/>
        <p:txBody>
          <a:bodyPr/>
          <a:lstStyle/>
          <a:p>
            <a:r>
              <a:rPr lang="en-US" dirty="0"/>
              <a:t>The Forms - the Who? </a:t>
            </a:r>
          </a:p>
        </p:txBody>
      </p:sp>
      <p:sp>
        <p:nvSpPr>
          <p:cNvPr id="3" name="Text Placeholder 2">
            <a:extLst>
              <a:ext uri="{FF2B5EF4-FFF2-40B4-BE49-F238E27FC236}">
                <a16:creationId xmlns:a16="http://schemas.microsoft.com/office/drawing/2014/main" id="{7B1A7274-86E0-FCC3-7AE3-A89F2A29FD5E}"/>
              </a:ext>
            </a:extLst>
          </p:cNvPr>
          <p:cNvSpPr>
            <a:spLocks noGrp="1"/>
          </p:cNvSpPr>
          <p:nvPr>
            <p:ph type="body" idx="1"/>
          </p:nvPr>
        </p:nvSpPr>
        <p:spPr/>
        <p:txBody>
          <a:bodyPr/>
          <a:lstStyle/>
          <a:p>
            <a:r>
              <a:rPr lang="en-US" dirty="0"/>
              <a:t>COE Form 1 	</a:t>
            </a:r>
          </a:p>
        </p:txBody>
      </p:sp>
      <p:sp>
        <p:nvSpPr>
          <p:cNvPr id="4" name="Content Placeholder 3">
            <a:extLst>
              <a:ext uri="{FF2B5EF4-FFF2-40B4-BE49-F238E27FC236}">
                <a16:creationId xmlns:a16="http://schemas.microsoft.com/office/drawing/2014/main" id="{622EA372-47C8-5AF3-76A8-6B34D68E8C6A}"/>
              </a:ext>
            </a:extLst>
          </p:cNvPr>
          <p:cNvSpPr>
            <a:spLocks noGrp="1"/>
          </p:cNvSpPr>
          <p:nvPr>
            <p:ph sz="half" idx="2"/>
          </p:nvPr>
        </p:nvSpPr>
        <p:spPr/>
        <p:txBody>
          <a:bodyPr>
            <a:noAutofit/>
          </a:bodyPr>
          <a:lstStyle/>
          <a:p>
            <a:pPr algn="just"/>
            <a:r>
              <a:rPr lang="en-US" sz="800" dirty="0">
                <a:latin typeface="Arial" panose="020B0604020202020204" pitchFamily="34" charset="0"/>
                <a:cs typeface="Arial" panose="020B0604020202020204" pitchFamily="34" charset="0"/>
              </a:rPr>
              <a:t>Elected public officials NOT serving in a political subdivision of the state and anyone serving a vacancy of such office; all elected officials not required to file a form 1; </a:t>
            </a:r>
          </a:p>
          <a:p>
            <a:pPr algn="just"/>
            <a:r>
              <a:rPr lang="en-US" sz="800" dirty="0">
                <a:latin typeface="Arial" panose="020B0604020202020204" pitchFamily="34" charset="0"/>
                <a:cs typeface="Arial" panose="020B0604020202020204" pitchFamily="34" charset="0"/>
              </a:rPr>
              <a:t>Appointed members of the following boards, councils, commissions, authorities, or other bodies of county, municipality, school district, independent special district, or other political subdivision: the governing body of the subdivision; community college or junior college district boards of trustees; boards having the power to enforce local code provisions; boards of adjustment; community redevelopment agencies; planning or zoning boards having the power to recommend, create, or modify land planning or zoning within a political subdivision, except for citizen advisory committees, technical coordinating committees, and similar groups who only have the power to make recommendations to planning or zoning boards, and except for representatives of a military installation acting on behalf of all military installations within that jurisdiction; pension or retirement boards empowered to invest pension or retirement funds or determine entitlement to or amount of pensions or other retirement benefits, and the Pinellas County Construction Licensing Board.</a:t>
            </a:r>
          </a:p>
          <a:p>
            <a:pPr algn="just"/>
            <a:r>
              <a:rPr lang="en-US" sz="800" b="0" i="0" dirty="0">
                <a:solidFill>
                  <a:srgbClr val="47495C"/>
                </a:solidFill>
                <a:effectLst/>
                <a:highlight>
                  <a:srgbClr val="FFFFFF"/>
                </a:highlight>
                <a:latin typeface="Arial" panose="020B0604020202020204" pitchFamily="34" charset="0"/>
                <a:cs typeface="Arial" panose="020B0604020202020204" pitchFamily="34" charset="0"/>
              </a:rPr>
              <a:t>Any appointed member of a local government board who is required to file a statement of financial interests by the appointing authority or the enabling legislation, ordinance, or resolution creating the board.</a:t>
            </a:r>
          </a:p>
          <a:p>
            <a:pPr algn="just"/>
            <a:r>
              <a:rPr lang="en-US" sz="800" dirty="0">
                <a:latin typeface="Arial" panose="020B0604020202020204" pitchFamily="34" charset="0"/>
                <a:cs typeface="Arial" panose="020B0604020202020204" pitchFamily="34" charset="0"/>
              </a:rPr>
              <a:t>Persons holding any of these positions in local government: county or city manager; chief administrative employee or finance director of a county, municipality, or other political subdivision; county or municipal attorney; chief county or municipal building inspector; county or municipal water resources coordinator; county or municipal pollution control director; county or municipal environmental control director; county or municipal administrator with power to grant or deny a land development permit; chief of police; fire chief; municipal clerk; appointed district school superintendent; community college president; district medical examiner; purchasing agent (regardless of title) having the authority to make any purchase exceeding $35,000 for the local governmental unit.</a:t>
            </a:r>
          </a:p>
          <a:p>
            <a:pPr algn="just"/>
            <a:r>
              <a:rPr lang="en-US" sz="800" dirty="0">
                <a:latin typeface="Arial" panose="020B0604020202020204" pitchFamily="34" charset="0"/>
                <a:cs typeface="Arial" panose="020B0604020202020204" pitchFamily="34" charset="0"/>
              </a:rPr>
              <a:t>Members of governing boards of charter schools operated by a city or other public entity.</a:t>
            </a:r>
          </a:p>
        </p:txBody>
      </p:sp>
      <p:sp>
        <p:nvSpPr>
          <p:cNvPr id="5" name="Text Placeholder 4">
            <a:extLst>
              <a:ext uri="{FF2B5EF4-FFF2-40B4-BE49-F238E27FC236}">
                <a16:creationId xmlns:a16="http://schemas.microsoft.com/office/drawing/2014/main" id="{3FAA7613-6163-9B23-EBD7-729C95A25CA8}"/>
              </a:ext>
            </a:extLst>
          </p:cNvPr>
          <p:cNvSpPr>
            <a:spLocks noGrp="1"/>
          </p:cNvSpPr>
          <p:nvPr>
            <p:ph type="body" sz="quarter" idx="3"/>
          </p:nvPr>
        </p:nvSpPr>
        <p:spPr/>
        <p:txBody>
          <a:bodyPr/>
          <a:lstStyle/>
          <a:p>
            <a:r>
              <a:rPr lang="en-US" dirty="0"/>
              <a:t>COE Form 6 </a:t>
            </a:r>
          </a:p>
        </p:txBody>
      </p:sp>
      <p:sp>
        <p:nvSpPr>
          <p:cNvPr id="6" name="Content Placeholder 5">
            <a:extLst>
              <a:ext uri="{FF2B5EF4-FFF2-40B4-BE49-F238E27FC236}">
                <a16:creationId xmlns:a16="http://schemas.microsoft.com/office/drawing/2014/main" id="{E593F1B9-AE82-6720-B434-AFD6B013D283}"/>
              </a:ext>
            </a:extLst>
          </p:cNvPr>
          <p:cNvSpPr>
            <a:spLocks noGrp="1"/>
          </p:cNvSpPr>
          <p:nvPr>
            <p:ph sz="quarter" idx="4"/>
          </p:nvPr>
        </p:nvSpPr>
        <p:spPr/>
        <p:txBody>
          <a:bodyPr>
            <a:normAutofit fontScale="70000" lnSpcReduction="20000"/>
          </a:bodyPr>
          <a:lstStyle/>
          <a:p>
            <a:pPr algn="just"/>
            <a:r>
              <a:rPr lang="en-US" dirty="0"/>
              <a:t>All persons holding the following positions: Governor, Lieutenant Governor, Cabinet members, members of the Legislature, State Attorneys, Public Defenders, Clerks of Circuit Courts, Sheriffs, Tax Collectors, Property Appraisers, Supervisors of Elections, County Commissioners, elected Superintendents of Schools, members of District School Boards, Mayor and members of the Jacksonville City Council, Judges of Compensation Claims; the Duval County Superintendent of Schools, and members of the Florida Housing Finance Corporation Board, each expressway authority, transportation authority (except the Jacksonville Transportation Authority), bridge authority, toll authority, or expressway agency created pursuant to Chapter 348 or 343, F.S., or any other general law, mayors, elected members of the governing body of a municipality, each member of the Commission on Ethics and judges, as required by Canon 6, Code of Judicial Conduct.</a:t>
            </a:r>
          </a:p>
        </p:txBody>
      </p:sp>
    </p:spTree>
    <p:extLst>
      <p:ext uri="{BB962C8B-B14F-4D97-AF65-F5344CB8AC3E}">
        <p14:creationId xmlns:p14="http://schemas.microsoft.com/office/powerpoint/2010/main" val="2420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A21F-F2F7-8DD6-B6A9-F5ADF713546C}"/>
              </a:ext>
            </a:extLst>
          </p:cNvPr>
          <p:cNvSpPr>
            <a:spLocks noGrp="1"/>
          </p:cNvSpPr>
          <p:nvPr>
            <p:ph type="title"/>
          </p:nvPr>
        </p:nvSpPr>
        <p:spPr/>
        <p:txBody>
          <a:bodyPr/>
          <a:lstStyle/>
          <a:p>
            <a:r>
              <a:rPr lang="en-US" dirty="0"/>
              <a:t>The Forms – the differences </a:t>
            </a:r>
          </a:p>
        </p:txBody>
      </p:sp>
      <p:sp>
        <p:nvSpPr>
          <p:cNvPr id="3" name="Text Placeholder 2">
            <a:extLst>
              <a:ext uri="{FF2B5EF4-FFF2-40B4-BE49-F238E27FC236}">
                <a16:creationId xmlns:a16="http://schemas.microsoft.com/office/drawing/2014/main" id="{E304F507-9058-B880-7D0F-87DED1BDAA9F}"/>
              </a:ext>
            </a:extLst>
          </p:cNvPr>
          <p:cNvSpPr>
            <a:spLocks noGrp="1"/>
          </p:cNvSpPr>
          <p:nvPr>
            <p:ph type="body" idx="1"/>
          </p:nvPr>
        </p:nvSpPr>
        <p:spPr/>
        <p:txBody>
          <a:bodyPr/>
          <a:lstStyle/>
          <a:p>
            <a:r>
              <a:rPr lang="en-US" dirty="0"/>
              <a:t>COE Form 1 </a:t>
            </a:r>
          </a:p>
        </p:txBody>
      </p:sp>
      <p:sp>
        <p:nvSpPr>
          <p:cNvPr id="4" name="Content Placeholder 3">
            <a:extLst>
              <a:ext uri="{FF2B5EF4-FFF2-40B4-BE49-F238E27FC236}">
                <a16:creationId xmlns:a16="http://schemas.microsoft.com/office/drawing/2014/main" id="{4366639C-02F1-A33C-D9B3-4CCDAB631FAE}"/>
              </a:ext>
            </a:extLst>
          </p:cNvPr>
          <p:cNvSpPr>
            <a:spLocks noGrp="1"/>
          </p:cNvSpPr>
          <p:nvPr>
            <p:ph sz="half" idx="2"/>
          </p:nvPr>
        </p:nvSpPr>
        <p:spPr/>
        <p:txBody>
          <a:bodyPr>
            <a:normAutofit fontScale="70000" lnSpcReduction="20000"/>
          </a:bodyPr>
          <a:lstStyle/>
          <a:p>
            <a:r>
              <a:rPr lang="en-US" dirty="0"/>
              <a:t>Income: Primary Source and Secondary Source of Income. </a:t>
            </a:r>
          </a:p>
          <a:p>
            <a:r>
              <a:rPr lang="en-US" dirty="0"/>
              <a:t>Real Property (not your homestead/residences, but yes to your vacation home). </a:t>
            </a:r>
          </a:p>
          <a:p>
            <a:r>
              <a:rPr lang="en-US" dirty="0"/>
              <a:t>Intangible Personal Property. </a:t>
            </a:r>
          </a:p>
          <a:p>
            <a:r>
              <a:rPr lang="en-US" dirty="0"/>
              <a:t>Liabilities </a:t>
            </a:r>
          </a:p>
          <a:p>
            <a:r>
              <a:rPr lang="en-US" dirty="0"/>
              <a:t>Interests in Specified Businesses. </a:t>
            </a:r>
          </a:p>
          <a:p>
            <a:r>
              <a:rPr lang="en-US" dirty="0"/>
              <a:t>Training Cert. </a:t>
            </a:r>
          </a:p>
        </p:txBody>
      </p:sp>
      <p:sp>
        <p:nvSpPr>
          <p:cNvPr id="5" name="Text Placeholder 4">
            <a:extLst>
              <a:ext uri="{FF2B5EF4-FFF2-40B4-BE49-F238E27FC236}">
                <a16:creationId xmlns:a16="http://schemas.microsoft.com/office/drawing/2014/main" id="{F2BA321B-CC41-CC77-3C37-7709547CB92A}"/>
              </a:ext>
            </a:extLst>
          </p:cNvPr>
          <p:cNvSpPr>
            <a:spLocks noGrp="1"/>
          </p:cNvSpPr>
          <p:nvPr>
            <p:ph type="body" sz="quarter" idx="3"/>
          </p:nvPr>
        </p:nvSpPr>
        <p:spPr/>
        <p:txBody>
          <a:bodyPr/>
          <a:lstStyle/>
          <a:p>
            <a:r>
              <a:rPr lang="en-US" dirty="0"/>
              <a:t>COE Form 6</a:t>
            </a:r>
          </a:p>
        </p:txBody>
      </p:sp>
      <p:sp>
        <p:nvSpPr>
          <p:cNvPr id="6" name="Content Placeholder 5">
            <a:extLst>
              <a:ext uri="{FF2B5EF4-FFF2-40B4-BE49-F238E27FC236}">
                <a16:creationId xmlns:a16="http://schemas.microsoft.com/office/drawing/2014/main" id="{F0C4447A-3E97-BAA9-3743-B438DF3FE717}"/>
              </a:ext>
            </a:extLst>
          </p:cNvPr>
          <p:cNvSpPr>
            <a:spLocks noGrp="1"/>
          </p:cNvSpPr>
          <p:nvPr>
            <p:ph sz="quarter" idx="4"/>
          </p:nvPr>
        </p:nvSpPr>
        <p:spPr/>
        <p:txBody>
          <a:bodyPr>
            <a:normAutofit fontScale="70000" lnSpcReduction="20000"/>
          </a:bodyPr>
          <a:lstStyle/>
          <a:p>
            <a:r>
              <a:rPr lang="en-US" dirty="0"/>
              <a:t>Net Worth as of December 31 of the calendar year before the July reporting; </a:t>
            </a:r>
          </a:p>
          <a:p>
            <a:r>
              <a:rPr lang="en-US" dirty="0"/>
              <a:t>Assets worth more than $1,000.00. </a:t>
            </a:r>
          </a:p>
          <a:p>
            <a:r>
              <a:rPr lang="en-US" dirty="0"/>
              <a:t>Liabilities in Excess of $1,000.00. </a:t>
            </a:r>
          </a:p>
          <a:p>
            <a:r>
              <a:rPr lang="en-US" dirty="0"/>
              <a:t>Income. Primary and Secondary. </a:t>
            </a:r>
          </a:p>
          <a:p>
            <a:r>
              <a:rPr lang="en-US" dirty="0"/>
              <a:t>Interests in Specified Businesses (state and federally chartered banks, savings and loan associations, cemetery companies, insurance companies, mortgage companies, credit unions, loan companies, alcoholic beverage licenses, </a:t>
            </a:r>
            <a:r>
              <a:rPr lang="en-US" dirty="0" err="1"/>
              <a:t>pari</a:t>
            </a:r>
            <a:r>
              <a:rPr lang="en-US" dirty="0"/>
              <a:t>-mutual wagering companies, utility companies and those regulated by the PSC, and those entities granted franchise to operate by city or county government. </a:t>
            </a:r>
          </a:p>
          <a:p>
            <a:r>
              <a:rPr lang="en-US" dirty="0"/>
              <a:t>Training Cert. </a:t>
            </a:r>
          </a:p>
          <a:p>
            <a:endParaRPr lang="en-US" dirty="0"/>
          </a:p>
        </p:txBody>
      </p:sp>
    </p:spTree>
    <p:extLst>
      <p:ext uri="{BB962C8B-B14F-4D97-AF65-F5344CB8AC3E}">
        <p14:creationId xmlns:p14="http://schemas.microsoft.com/office/powerpoint/2010/main" val="3099317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C7683-BB14-D68B-E718-3F81D43BC750}"/>
              </a:ext>
            </a:extLst>
          </p:cNvPr>
          <p:cNvSpPr>
            <a:spLocks noGrp="1"/>
          </p:cNvSpPr>
          <p:nvPr>
            <p:ph type="title"/>
          </p:nvPr>
        </p:nvSpPr>
        <p:spPr/>
        <p:txBody>
          <a:bodyPr/>
          <a:lstStyle/>
          <a:p>
            <a:r>
              <a:rPr lang="en-US" dirty="0"/>
              <a:t>The Forms </a:t>
            </a:r>
          </a:p>
        </p:txBody>
      </p:sp>
      <p:sp>
        <p:nvSpPr>
          <p:cNvPr id="3" name="Content Placeholder 2">
            <a:extLst>
              <a:ext uri="{FF2B5EF4-FFF2-40B4-BE49-F238E27FC236}">
                <a16:creationId xmlns:a16="http://schemas.microsoft.com/office/drawing/2014/main" id="{4A26466D-C9E6-3048-0D2D-1834A82331E8}"/>
              </a:ext>
            </a:extLst>
          </p:cNvPr>
          <p:cNvSpPr>
            <a:spLocks noGrp="1"/>
          </p:cNvSpPr>
          <p:nvPr>
            <p:ph idx="1"/>
          </p:nvPr>
        </p:nvSpPr>
        <p:spPr/>
        <p:txBody>
          <a:bodyPr>
            <a:normAutofit fontScale="92500"/>
          </a:bodyPr>
          <a:lstStyle/>
          <a:p>
            <a:r>
              <a:rPr lang="en-US" dirty="0"/>
              <a:t>Due July 1, 2024; there is a grace period then fines begin to accrue ($25.00 per day late) beginning September 3, 2024. Max penalty $1,500.00 and/or removal from office. </a:t>
            </a:r>
          </a:p>
          <a:p>
            <a:pPr lvl="1"/>
            <a:r>
              <a:rPr lang="en-US" dirty="0"/>
              <a:t>Additional penalties for failing to make any required disclosure: disqualification from being on the ballot; impeachment; removal or suspension from office or employment, demotion, reduction in salary, reprimand, or a civil penalty not exceeding $10,000.00. (s. 112.317, F.S.) </a:t>
            </a:r>
          </a:p>
          <a:p>
            <a:r>
              <a:rPr lang="en-US" dirty="0"/>
              <a:t>When? Within 30 days of the date of appointment or of the beginning of employment and every July 1 thereafter in which they hold their position during the calendar year.  Candidates for office must file at time of filing qualifying papers. </a:t>
            </a:r>
          </a:p>
          <a:p>
            <a:r>
              <a:rPr lang="en-US" dirty="0"/>
              <a:t>The disclosure form is a public record and is posted to the Commission on Ethics’ Website. </a:t>
            </a:r>
          </a:p>
          <a:p>
            <a:r>
              <a:rPr lang="en-US" dirty="0"/>
              <a:t>Form 1F or 6 F (within 60 days of leaving office); Form 1X or 6X (amendments)</a:t>
            </a:r>
          </a:p>
          <a:p>
            <a:endParaRPr lang="en-US" dirty="0"/>
          </a:p>
          <a:p>
            <a:pPr marL="457200" lvl="1" indent="0">
              <a:buNone/>
            </a:pPr>
            <a:endParaRPr lang="en-US" dirty="0"/>
          </a:p>
        </p:txBody>
      </p:sp>
    </p:spTree>
    <p:extLst>
      <p:ext uri="{BB962C8B-B14F-4D97-AF65-F5344CB8AC3E}">
        <p14:creationId xmlns:p14="http://schemas.microsoft.com/office/powerpoint/2010/main" val="1117433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F50F1-AF41-B309-AD2B-65259D56FE48}"/>
              </a:ext>
            </a:extLst>
          </p:cNvPr>
          <p:cNvSpPr>
            <a:spLocks noGrp="1"/>
          </p:cNvSpPr>
          <p:nvPr>
            <p:ph type="title"/>
          </p:nvPr>
        </p:nvSpPr>
        <p:spPr/>
        <p:txBody>
          <a:bodyPr/>
          <a:lstStyle/>
          <a:p>
            <a:r>
              <a:rPr lang="en-US" dirty="0"/>
              <a:t>Training Certifications </a:t>
            </a:r>
          </a:p>
        </p:txBody>
      </p:sp>
      <p:sp>
        <p:nvSpPr>
          <p:cNvPr id="3" name="Content Placeholder 2">
            <a:extLst>
              <a:ext uri="{FF2B5EF4-FFF2-40B4-BE49-F238E27FC236}">
                <a16:creationId xmlns:a16="http://schemas.microsoft.com/office/drawing/2014/main" id="{90590696-E6B5-042A-0541-FD115E8FEB7F}"/>
              </a:ext>
            </a:extLst>
          </p:cNvPr>
          <p:cNvSpPr>
            <a:spLocks noGrp="1"/>
          </p:cNvSpPr>
          <p:nvPr>
            <p:ph idx="1"/>
          </p:nvPr>
        </p:nvSpPr>
        <p:spPr/>
        <p:txBody>
          <a:bodyPr/>
          <a:lstStyle/>
          <a:p>
            <a:r>
              <a:rPr lang="en-US" dirty="0"/>
              <a:t>[Required by s. 112.3142, F.S. 4 hours of ethics training each calendar year for elected municipal and county officers as well as constitutional officers]</a:t>
            </a:r>
          </a:p>
          <a:p>
            <a:pPr algn="just"/>
            <a:r>
              <a:rPr lang="en-US" dirty="0"/>
              <a:t>If you are a Constitutional or elected municipal officer appointed school superintendent, a commissioner of a community redevelopment agency created under Part III, Chapter 163, whose service began on or before March 31 of the year for which you are filing, you are required to complete four hours of ethics training which addresses Article II, Section 8 of the Florida Constitution, the Code of Ethics for Public Officers and Employees, and the public records and open meetings laws of the state. You are required to certify on the form that you have taken such training.</a:t>
            </a:r>
          </a:p>
        </p:txBody>
      </p:sp>
    </p:spTree>
    <p:extLst>
      <p:ext uri="{BB962C8B-B14F-4D97-AF65-F5344CB8AC3E}">
        <p14:creationId xmlns:p14="http://schemas.microsoft.com/office/powerpoint/2010/main" val="3823241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B54B6BC3-2B8F-4DD8-B857-0F8930EC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pheres in balance">
            <a:extLst>
              <a:ext uri="{FF2B5EF4-FFF2-40B4-BE49-F238E27FC236}">
                <a16:creationId xmlns:a16="http://schemas.microsoft.com/office/drawing/2014/main" id="{532F6649-79DF-B566-3AE5-5208B8C4F216}"/>
              </a:ext>
            </a:extLst>
          </p:cNvPr>
          <p:cNvPicPr>
            <a:picLocks noChangeAspect="1"/>
          </p:cNvPicPr>
          <p:nvPr/>
        </p:nvPicPr>
        <p:blipFill rotWithShape="1">
          <a:blip r:embed="rId2"/>
          <a:srcRect t="11891" b="5130"/>
          <a:stretch/>
        </p:blipFill>
        <p:spPr>
          <a:xfrm>
            <a:off x="20" y="10"/>
            <a:ext cx="12198803" cy="6857990"/>
          </a:xfrm>
          <a:prstGeom prst="rect">
            <a:avLst/>
          </a:prstGeom>
        </p:spPr>
      </p:pic>
      <p:sp>
        <p:nvSpPr>
          <p:cNvPr id="2" name="Title 1">
            <a:extLst>
              <a:ext uri="{FF2B5EF4-FFF2-40B4-BE49-F238E27FC236}">
                <a16:creationId xmlns:a16="http://schemas.microsoft.com/office/drawing/2014/main" id="{E0774FC1-083F-F63B-76C9-AE5A388DED3D}"/>
              </a:ext>
            </a:extLst>
          </p:cNvPr>
          <p:cNvSpPr>
            <a:spLocks noGrp="1"/>
          </p:cNvSpPr>
          <p:nvPr>
            <p:ph type="title"/>
          </p:nvPr>
        </p:nvSpPr>
        <p:spPr>
          <a:xfrm>
            <a:off x="903768" y="-848419"/>
            <a:ext cx="6232201" cy="3068438"/>
          </a:xfrm>
        </p:spPr>
        <p:txBody>
          <a:bodyPr vert="horz" lIns="91440" tIns="45720" rIns="91440" bIns="45720" rtlCol="0" anchor="b">
            <a:normAutofit/>
          </a:bodyPr>
          <a:lstStyle/>
          <a:p>
            <a:r>
              <a:rPr lang="en-US" sz="4800" b="1" i="1" kern="1200" cap="all" baseline="0" dirty="0">
                <a:solidFill>
                  <a:srgbClr val="FFFFFF"/>
                </a:solidFill>
                <a:latin typeface="+mj-lt"/>
                <a:ea typeface="+mj-ea"/>
                <a:cs typeface="+mj-cs"/>
              </a:rPr>
              <a:t>Voting Conflicts of Interest</a:t>
            </a:r>
          </a:p>
        </p:txBody>
      </p:sp>
      <p:sp>
        <p:nvSpPr>
          <p:cNvPr id="25" name="Rectangle 24">
            <a:extLst>
              <a:ext uri="{FF2B5EF4-FFF2-40B4-BE49-F238E27FC236}">
                <a16:creationId xmlns:a16="http://schemas.microsoft.com/office/drawing/2014/main" id="{0E61572A-1D1B-4050-AAAD-AE4B2AB1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14464"/>
            <a:ext cx="12188952" cy="2583133"/>
          </a:xfrm>
          <a:prstGeom prst="rect">
            <a:avLst/>
          </a:prstGeom>
          <a:gradFill>
            <a:gsLst>
              <a:gs pos="42000">
                <a:srgbClr val="000000">
                  <a:alpha val="18000"/>
                </a:srgbClr>
              </a:gs>
              <a:gs pos="0">
                <a:srgbClr val="000000">
                  <a:alpha val="0"/>
                </a:srgbClr>
              </a:gs>
              <a:gs pos="100000">
                <a:srgbClr val="000000">
                  <a:alpha val="2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D8CC6741-2D53-4EFF-85C0-42C95E273C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84293" y="5336275"/>
            <a:ext cx="6507707" cy="152172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00C4E58-6752-4DBB-B0C2-2D3206A079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33465" y="4490113"/>
            <a:ext cx="2058535" cy="237471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4051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3053-DCB9-3FDB-A7A2-B7F7A0E15BE0}"/>
              </a:ext>
            </a:extLst>
          </p:cNvPr>
          <p:cNvSpPr>
            <a:spLocks noGrp="1"/>
          </p:cNvSpPr>
          <p:nvPr>
            <p:ph type="title"/>
          </p:nvPr>
        </p:nvSpPr>
        <p:spPr/>
        <p:txBody>
          <a:bodyPr/>
          <a:lstStyle/>
          <a:p>
            <a:r>
              <a:rPr lang="en-US" dirty="0"/>
              <a:t>S. 112.3143(3)(</a:t>
            </a:r>
            <a:r>
              <a:rPr lang="en-US" cap="none" dirty="0"/>
              <a:t>a</a:t>
            </a:r>
            <a:r>
              <a:rPr lang="en-US" dirty="0"/>
              <a:t>), Florida Statutes </a:t>
            </a:r>
          </a:p>
        </p:txBody>
      </p:sp>
      <p:sp>
        <p:nvSpPr>
          <p:cNvPr id="3" name="Content Placeholder 2">
            <a:extLst>
              <a:ext uri="{FF2B5EF4-FFF2-40B4-BE49-F238E27FC236}">
                <a16:creationId xmlns:a16="http://schemas.microsoft.com/office/drawing/2014/main" id="{006C860F-A618-AC01-2A7B-A01EEF21277C}"/>
              </a:ext>
            </a:extLst>
          </p:cNvPr>
          <p:cNvSpPr>
            <a:spLocks noGrp="1"/>
          </p:cNvSpPr>
          <p:nvPr>
            <p:ph idx="1"/>
          </p:nvPr>
        </p:nvSpPr>
        <p:spPr/>
        <p:txBody>
          <a:bodyPr>
            <a:normAutofit fontScale="92500" lnSpcReduction="10000"/>
          </a:bodyPr>
          <a:lstStyle/>
          <a:p>
            <a:pPr marL="0" indent="0" algn="just">
              <a:buNone/>
            </a:pPr>
            <a:r>
              <a:rPr lang="en-US" dirty="0"/>
              <a:t>(3)(a) No county, municipal, or other local public officer (elected or appointed, including advisory boards) shall vote in an official capacity upon any measure which would inure to his or her special private gain or loss; which he or she knows would inure to the special private gain or loss of any principal by whom he or she is retained or to the parent organization or subsidiary of a corporate principal by which he or she is retained, other than an agency as defined in s. 112.312(2)(state, regional, county, local or municipal government entity of Florida); or which he or she knows would inure to the special private gain or loss of a relative or business associate of the public officer. Such public officer shall, prior to the vote being taken, publicly state to the assembly the nature of the officer’s interest in the matter from which he or she is abstaining from voting and, within 15 days after the vote occurs, disclose the nature of his or her interest as a public record in a memorandum filed with the person responsible for recording the minutes of the meeting, who shall incorporate the memorandum in the minutes.</a:t>
            </a:r>
          </a:p>
        </p:txBody>
      </p:sp>
    </p:spTree>
    <p:extLst>
      <p:ext uri="{BB962C8B-B14F-4D97-AF65-F5344CB8AC3E}">
        <p14:creationId xmlns:p14="http://schemas.microsoft.com/office/powerpoint/2010/main" val="1597972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CEF30-9AFC-243F-32C7-8BB89B4A0E7F}"/>
              </a:ext>
            </a:extLst>
          </p:cNvPr>
          <p:cNvSpPr>
            <a:spLocks noGrp="1"/>
          </p:cNvSpPr>
          <p:nvPr>
            <p:ph type="title"/>
          </p:nvPr>
        </p:nvSpPr>
        <p:spPr/>
        <p:txBody>
          <a:bodyPr/>
          <a:lstStyle/>
          <a:p>
            <a:r>
              <a:rPr lang="en-US" dirty="0"/>
              <a:t>Voting Conflicts of Interest – Definitions </a:t>
            </a:r>
          </a:p>
        </p:txBody>
      </p:sp>
      <p:sp>
        <p:nvSpPr>
          <p:cNvPr id="3" name="Content Placeholder 2">
            <a:extLst>
              <a:ext uri="{FF2B5EF4-FFF2-40B4-BE49-F238E27FC236}">
                <a16:creationId xmlns:a16="http://schemas.microsoft.com/office/drawing/2014/main" id="{46632D1A-29A1-4672-0A05-270D405BA374}"/>
              </a:ext>
            </a:extLst>
          </p:cNvPr>
          <p:cNvSpPr>
            <a:spLocks noGrp="1"/>
          </p:cNvSpPr>
          <p:nvPr>
            <p:ph idx="1"/>
          </p:nvPr>
        </p:nvSpPr>
        <p:spPr/>
        <p:txBody>
          <a:bodyPr>
            <a:normAutofit fontScale="55000" lnSpcReduction="20000"/>
          </a:bodyPr>
          <a:lstStyle/>
          <a:p>
            <a:pPr marL="0" indent="0">
              <a:buNone/>
            </a:pPr>
            <a:endParaRPr lang="en-US" dirty="0"/>
          </a:p>
          <a:p>
            <a:pPr marL="0" indent="0">
              <a:buNone/>
            </a:pPr>
            <a:r>
              <a:rPr lang="en-US" dirty="0"/>
              <a:t>“</a:t>
            </a:r>
            <a:r>
              <a:rPr lang="en-US" b="1" dirty="0"/>
              <a:t>Relative</a:t>
            </a:r>
            <a:r>
              <a:rPr lang="en-US" dirty="0"/>
              <a:t>” means any father, mother, son, daughter, husband, wife, brother, sister, father-in-law, mother-in-law, son-in-law, or daughter-in-law.</a:t>
            </a:r>
          </a:p>
          <a:p>
            <a:pPr marL="0" indent="0">
              <a:buNone/>
            </a:pPr>
            <a:r>
              <a:rPr lang="en-US" dirty="0"/>
              <a:t>“</a:t>
            </a:r>
            <a:r>
              <a:rPr lang="en-US" b="1" dirty="0"/>
              <a:t>business associate</a:t>
            </a:r>
            <a:r>
              <a:rPr lang="en-US" dirty="0"/>
              <a:t>” means any person or entity engaged in or carrying on a business enterprise with the officer as a partner, joint venturer, </a:t>
            </a:r>
            <a:r>
              <a:rPr lang="en-US" dirty="0" err="1"/>
              <a:t>coowner</a:t>
            </a:r>
            <a:r>
              <a:rPr lang="en-US" dirty="0"/>
              <a:t> of property, or corporate shareholder (where the shares of the corporation are not listed on any national or regional stock exchange).</a:t>
            </a:r>
          </a:p>
          <a:p>
            <a:pPr marL="0" indent="0">
              <a:buNone/>
            </a:pPr>
            <a:r>
              <a:rPr lang="en-US" dirty="0"/>
              <a:t>“</a:t>
            </a:r>
            <a:r>
              <a:rPr lang="en-US" b="1" dirty="0"/>
              <a:t>Special private gain or loss</a:t>
            </a:r>
            <a:r>
              <a:rPr lang="en-US" dirty="0"/>
              <a:t>” means an economic benefit or harm that would inure to the officer, his or her relative, business associate, or principal, unless the measure affects a class that includes the officer, his or her relative, business associate, or principal, in which case, at least the following factors must be considered when determining whether a special private gain or loss exists:</a:t>
            </a:r>
          </a:p>
          <a:p>
            <a:pPr marL="0" indent="0">
              <a:buNone/>
            </a:pPr>
            <a:r>
              <a:rPr lang="en-US" dirty="0"/>
              <a:t>1. The size of the class affected by the vote.</a:t>
            </a:r>
          </a:p>
          <a:p>
            <a:pPr marL="0" indent="0">
              <a:buNone/>
            </a:pPr>
            <a:r>
              <a:rPr lang="en-US" dirty="0"/>
              <a:t>2. The nature of the interests involved.</a:t>
            </a:r>
          </a:p>
          <a:p>
            <a:pPr marL="0" indent="0">
              <a:buNone/>
            </a:pPr>
            <a:r>
              <a:rPr lang="en-US" dirty="0"/>
              <a:t>3. The degree to which the interests of all members of the class are affected by the vote.</a:t>
            </a:r>
          </a:p>
          <a:p>
            <a:pPr marL="0" indent="0">
              <a:buNone/>
            </a:pPr>
            <a:r>
              <a:rPr lang="en-US" dirty="0"/>
              <a:t>4. The degree to which the officer, his or her relative, business associate, or principal receives a greater benefit or harm when compared to other members of the class.</a:t>
            </a:r>
          </a:p>
          <a:p>
            <a:pPr marL="0" indent="0">
              <a:buNone/>
            </a:pPr>
            <a:r>
              <a:rPr lang="en-US" dirty="0"/>
              <a:t>The degree to which there is uncertainty at the time of the vote as to whether there would be any economic benefit or harm to the public officer, his or her relative, business associate, or principal and, if so, the nature or degree of the economic benefit or harm must also be considered.</a:t>
            </a:r>
          </a:p>
        </p:txBody>
      </p:sp>
    </p:spTree>
    <p:extLst>
      <p:ext uri="{BB962C8B-B14F-4D97-AF65-F5344CB8AC3E}">
        <p14:creationId xmlns:p14="http://schemas.microsoft.com/office/powerpoint/2010/main" val="1939040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FBFF2-D0B8-1856-2CE2-6764A9C6EAD6}"/>
              </a:ext>
            </a:extLst>
          </p:cNvPr>
          <p:cNvSpPr>
            <a:spLocks noGrp="1"/>
          </p:cNvSpPr>
          <p:nvPr>
            <p:ph type="title"/>
          </p:nvPr>
        </p:nvSpPr>
        <p:spPr/>
        <p:txBody>
          <a:bodyPr/>
          <a:lstStyle/>
          <a:p>
            <a:pPr algn="ctr"/>
            <a:r>
              <a:rPr lang="en-US" dirty="0"/>
              <a:t>The Appearance of  a Conflict </a:t>
            </a:r>
          </a:p>
        </p:txBody>
      </p:sp>
      <p:sp>
        <p:nvSpPr>
          <p:cNvPr id="3" name="Content Placeholder 2">
            <a:extLst>
              <a:ext uri="{FF2B5EF4-FFF2-40B4-BE49-F238E27FC236}">
                <a16:creationId xmlns:a16="http://schemas.microsoft.com/office/drawing/2014/main" id="{3541386F-D55C-5A45-C261-412A51B71ABB}"/>
              </a:ext>
            </a:extLst>
          </p:cNvPr>
          <p:cNvSpPr>
            <a:spLocks noGrp="1"/>
          </p:cNvSpPr>
          <p:nvPr>
            <p:ph idx="1"/>
          </p:nvPr>
        </p:nvSpPr>
        <p:spPr/>
        <p:txBody>
          <a:bodyPr>
            <a:normAutofit fontScale="85000" lnSpcReduction="10000"/>
          </a:bodyPr>
          <a:lstStyle/>
          <a:p>
            <a:pPr algn="just"/>
            <a:r>
              <a:rPr lang="en-US" dirty="0"/>
              <a:t>286.012, F.S. Voting requirement at meetings of governmental bodies.—A member of a state, county, or municipal governmental board, commission, or agency who is present at a meeting of any such body at which an official decision, ruling, or other official act is to be taken or adopted may not abstain from voting in regard to any such decision, ruling, or act; and a vote shall be recorded or counted for each such member present, </a:t>
            </a:r>
            <a:r>
              <a:rPr lang="en-US" b="1" dirty="0"/>
              <a:t>unless, with respect to any such member, there is, or appears to be, a possible conflict of interest under s. 112.311, s. 112.313, s. 112.3143, or additional or more stringent standards of conduct, if any, adopted pursuant to s. 112.326. If there is, or appears to be, a possible conflict under s. 112.311, s. 112.313, or s. 112.3143, the member shall comply with the disclosure requirements of s. 112.3143. </a:t>
            </a:r>
            <a:r>
              <a:rPr lang="en-US" dirty="0"/>
              <a:t>If the only conflict or possible conflict is one arising from the additional or more stringent standards adopted pursuant to s. 112.326, the member shall comply with any disclosure requirements adopted pursuant to s. 112.326. </a:t>
            </a:r>
            <a:r>
              <a:rPr lang="en-US" b="1" dirty="0"/>
              <a:t>If the official decision, ruling, or act occurs in the context of a quasi-judicial proceeding, a member may abstain from voting on such matter if the abstention is to assure a fair proceeding free from potential bias or prejudice.</a:t>
            </a:r>
          </a:p>
        </p:txBody>
      </p:sp>
    </p:spTree>
    <p:extLst>
      <p:ext uri="{BB962C8B-B14F-4D97-AF65-F5344CB8AC3E}">
        <p14:creationId xmlns:p14="http://schemas.microsoft.com/office/powerpoint/2010/main" val="2889851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BBC25-D86D-993E-7B66-5DF0AA8150C7}"/>
              </a:ext>
            </a:extLst>
          </p:cNvPr>
          <p:cNvSpPr>
            <a:spLocks noGrp="1"/>
          </p:cNvSpPr>
          <p:nvPr>
            <p:ph type="title"/>
          </p:nvPr>
        </p:nvSpPr>
        <p:spPr/>
        <p:txBody>
          <a:bodyPr/>
          <a:lstStyle/>
          <a:p>
            <a:pPr algn="ctr"/>
            <a:r>
              <a:rPr lang="en-US" dirty="0"/>
              <a:t>Actions to Take when there is a voting conflict </a:t>
            </a:r>
          </a:p>
        </p:txBody>
      </p:sp>
      <p:sp>
        <p:nvSpPr>
          <p:cNvPr id="3" name="Text Placeholder 2">
            <a:extLst>
              <a:ext uri="{FF2B5EF4-FFF2-40B4-BE49-F238E27FC236}">
                <a16:creationId xmlns:a16="http://schemas.microsoft.com/office/drawing/2014/main" id="{69A9A5D3-524C-B6F8-5E5F-5576969AE72D}"/>
              </a:ext>
            </a:extLst>
          </p:cNvPr>
          <p:cNvSpPr>
            <a:spLocks noGrp="1"/>
          </p:cNvSpPr>
          <p:nvPr>
            <p:ph type="body" idx="1"/>
          </p:nvPr>
        </p:nvSpPr>
        <p:spPr/>
        <p:txBody>
          <a:bodyPr/>
          <a:lstStyle/>
          <a:p>
            <a:r>
              <a:rPr lang="en-US" dirty="0"/>
              <a:t>Elected Officer	</a:t>
            </a:r>
          </a:p>
        </p:txBody>
      </p:sp>
      <p:sp>
        <p:nvSpPr>
          <p:cNvPr id="4" name="Content Placeholder 3">
            <a:extLst>
              <a:ext uri="{FF2B5EF4-FFF2-40B4-BE49-F238E27FC236}">
                <a16:creationId xmlns:a16="http://schemas.microsoft.com/office/drawing/2014/main" id="{425D9342-3AA0-DAD5-AD51-A8F9A18A5C67}"/>
              </a:ext>
            </a:extLst>
          </p:cNvPr>
          <p:cNvSpPr>
            <a:spLocks noGrp="1"/>
          </p:cNvSpPr>
          <p:nvPr>
            <p:ph sz="half" idx="2"/>
          </p:nvPr>
        </p:nvSpPr>
        <p:spPr/>
        <p:txBody>
          <a:bodyPr>
            <a:normAutofit fontScale="62500" lnSpcReduction="20000"/>
          </a:bodyPr>
          <a:lstStyle/>
          <a:p>
            <a:pPr algn="just"/>
            <a:r>
              <a:rPr lang="en-US" dirty="0"/>
              <a:t>PRIOR TO THE VOTE: publicly state to the assembly the nature of your interest in the measure on which you are abstaining from voting; </a:t>
            </a:r>
          </a:p>
          <a:p>
            <a:pPr algn="just"/>
            <a:r>
              <a:rPr lang="en-US" dirty="0"/>
              <a:t>DURING THE VOTE: Abstain from Voting </a:t>
            </a:r>
          </a:p>
          <a:p>
            <a:pPr algn="just"/>
            <a:r>
              <a:rPr lang="en-US" dirty="0"/>
              <a:t>AFTER THE VOTE: w/in 15 days complete a COE Form 8b and give it to the recorder of the minutes to be incorporated in the minutes. </a:t>
            </a:r>
          </a:p>
        </p:txBody>
      </p:sp>
      <p:sp>
        <p:nvSpPr>
          <p:cNvPr id="5" name="Text Placeholder 4">
            <a:extLst>
              <a:ext uri="{FF2B5EF4-FFF2-40B4-BE49-F238E27FC236}">
                <a16:creationId xmlns:a16="http://schemas.microsoft.com/office/drawing/2014/main" id="{5F65108D-652C-1E58-7FDC-A8DAB5782F2D}"/>
              </a:ext>
            </a:extLst>
          </p:cNvPr>
          <p:cNvSpPr>
            <a:spLocks noGrp="1"/>
          </p:cNvSpPr>
          <p:nvPr>
            <p:ph type="body" sz="quarter" idx="3"/>
          </p:nvPr>
        </p:nvSpPr>
        <p:spPr/>
        <p:txBody>
          <a:bodyPr/>
          <a:lstStyle/>
          <a:p>
            <a:r>
              <a:rPr lang="en-US" dirty="0"/>
              <a:t>Appointed Officer </a:t>
            </a:r>
          </a:p>
        </p:txBody>
      </p:sp>
      <p:sp>
        <p:nvSpPr>
          <p:cNvPr id="6" name="Content Placeholder 5">
            <a:extLst>
              <a:ext uri="{FF2B5EF4-FFF2-40B4-BE49-F238E27FC236}">
                <a16:creationId xmlns:a16="http://schemas.microsoft.com/office/drawing/2014/main" id="{D0B73A49-E224-DD10-4D1A-E854C90322AE}"/>
              </a:ext>
            </a:extLst>
          </p:cNvPr>
          <p:cNvSpPr>
            <a:spLocks noGrp="1"/>
          </p:cNvSpPr>
          <p:nvPr>
            <p:ph sz="quarter" idx="4"/>
          </p:nvPr>
        </p:nvSpPr>
        <p:spPr/>
        <p:txBody>
          <a:bodyPr>
            <a:normAutofit fontScale="62500" lnSpcReduction="20000"/>
          </a:bodyPr>
          <a:lstStyle/>
          <a:p>
            <a:pPr algn="just"/>
            <a:r>
              <a:rPr lang="en-US" dirty="0"/>
              <a:t>IF YOU INTEND TO MAKE ANY ATTEMPT TO INFLUENCE THE DECISION PRIOR TO THE MEETING AT WHICH THE VOTE WILL BE TAKEN:  You must complete and file form 8b (before making any attempt to influence the decision) with the person responsible for recording the minutes of the meeting, who will incorporate the form in the minutes. A copy of the form must be provided immediately to the other members of the agency. The form must be read publicly at the next meeting after the form is filed.</a:t>
            </a:r>
          </a:p>
          <a:p>
            <a:pPr algn="just"/>
            <a:r>
              <a:rPr lang="en-US" dirty="0"/>
              <a:t>IF YOU MAKE NO ATTEMPT TO INFLUENCE THE DECISION EXCEPT BY DISCUSSION AT THE MEETING:  You must disclose orally the nature of your conflict in the measure before participating.  You must complete the form and file it within 15 days after the vote occurs with the person responsible for recording the minutes of the meeting, who must incorporate the form in the minutes. A copy of the form must be provided immediately to the other members of the agency, and the form must be read publicly at the next meeting after the form is filed.</a:t>
            </a:r>
          </a:p>
        </p:txBody>
      </p:sp>
    </p:spTree>
    <p:extLst>
      <p:ext uri="{BB962C8B-B14F-4D97-AF65-F5344CB8AC3E}">
        <p14:creationId xmlns:p14="http://schemas.microsoft.com/office/powerpoint/2010/main" val="1196607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5E4165CA-2930-4841-AFB7-DD41E95F2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Hand holding gift box">
            <a:extLst>
              <a:ext uri="{FF2B5EF4-FFF2-40B4-BE49-F238E27FC236}">
                <a16:creationId xmlns:a16="http://schemas.microsoft.com/office/drawing/2014/main" id="{69971923-99E9-03AC-B39D-8687E22930B3}"/>
              </a:ext>
            </a:extLst>
          </p:cNvPr>
          <p:cNvPicPr>
            <a:picLocks noChangeAspect="1"/>
          </p:cNvPicPr>
          <p:nvPr/>
        </p:nvPicPr>
        <p:blipFill rotWithShape="1">
          <a:blip r:embed="rId2"/>
          <a:srcRect t="8224" b="7507"/>
          <a:stretch/>
        </p:blipFill>
        <p:spPr>
          <a:xfrm>
            <a:off x="-1154" y="10"/>
            <a:ext cx="12192000" cy="6857990"/>
          </a:xfrm>
          <a:prstGeom prst="rect">
            <a:avLst/>
          </a:prstGeom>
        </p:spPr>
      </p:pic>
      <p:sp>
        <p:nvSpPr>
          <p:cNvPr id="49" name="Rectangle 48">
            <a:extLst>
              <a:ext uri="{FF2B5EF4-FFF2-40B4-BE49-F238E27FC236}">
                <a16:creationId xmlns:a16="http://schemas.microsoft.com/office/drawing/2014/main" id="{D8BE8C52-9C3E-4691-A186-7582BDF4B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0" y="696037"/>
            <a:ext cx="12188952" cy="5172500"/>
          </a:xfrm>
          <a:prstGeom prst="rect">
            <a:avLst/>
          </a:prstGeom>
          <a:gradFill>
            <a:gsLst>
              <a:gs pos="42000">
                <a:srgbClr val="000000">
                  <a:alpha val="23000"/>
                </a:srgbClr>
              </a:gs>
              <a:gs pos="0">
                <a:srgbClr val="000000">
                  <a:alpha val="0"/>
                </a:srgbClr>
              </a:gs>
              <a:gs pos="71000">
                <a:srgbClr val="000000">
                  <a:alpha val="24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F8428C-9356-872F-FAE4-E7D47E17B0E3}"/>
              </a:ext>
            </a:extLst>
          </p:cNvPr>
          <p:cNvSpPr>
            <a:spLocks noGrp="1"/>
          </p:cNvSpPr>
          <p:nvPr>
            <p:ph type="title"/>
          </p:nvPr>
        </p:nvSpPr>
        <p:spPr>
          <a:xfrm>
            <a:off x="1522846" y="1264024"/>
            <a:ext cx="9144000" cy="2611940"/>
          </a:xfrm>
        </p:spPr>
        <p:txBody>
          <a:bodyPr vert="horz" lIns="91440" tIns="45720" rIns="91440" bIns="45720" rtlCol="0" anchor="b">
            <a:normAutofit/>
          </a:bodyPr>
          <a:lstStyle/>
          <a:p>
            <a:pPr algn="ctr"/>
            <a:r>
              <a:rPr lang="en-US" sz="5400" b="1" i="1" kern="1200" cap="all" baseline="0" dirty="0">
                <a:solidFill>
                  <a:srgbClr val="FFFFFF"/>
                </a:solidFill>
                <a:latin typeface="+mj-lt"/>
                <a:ea typeface="+mj-ea"/>
                <a:cs typeface="+mj-cs"/>
              </a:rPr>
              <a:t>Gift Law Basics </a:t>
            </a:r>
          </a:p>
        </p:txBody>
      </p:sp>
    </p:spTree>
    <p:extLst>
      <p:ext uri="{BB962C8B-B14F-4D97-AF65-F5344CB8AC3E}">
        <p14:creationId xmlns:p14="http://schemas.microsoft.com/office/powerpoint/2010/main" val="411941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1D34A-69C2-A4C1-F561-8676BAE7DA8C}"/>
              </a:ext>
            </a:extLst>
          </p:cNvPr>
          <p:cNvSpPr>
            <a:spLocks noGrp="1"/>
          </p:cNvSpPr>
          <p:nvPr>
            <p:ph type="title"/>
          </p:nvPr>
        </p:nvSpPr>
        <p:spPr/>
        <p:txBody>
          <a:bodyPr/>
          <a:lstStyle/>
          <a:p>
            <a:r>
              <a:rPr lang="en-US" dirty="0"/>
              <a:t>Who Does the Gift Laws Apply To on the Local Level? </a:t>
            </a:r>
          </a:p>
        </p:txBody>
      </p:sp>
      <p:sp>
        <p:nvSpPr>
          <p:cNvPr id="3" name="Content Placeholder 2">
            <a:extLst>
              <a:ext uri="{FF2B5EF4-FFF2-40B4-BE49-F238E27FC236}">
                <a16:creationId xmlns:a16="http://schemas.microsoft.com/office/drawing/2014/main" id="{D6A24945-35F5-9BB8-266E-6A228E59927D}"/>
              </a:ext>
            </a:extLst>
          </p:cNvPr>
          <p:cNvSpPr>
            <a:spLocks noGrp="1"/>
          </p:cNvSpPr>
          <p:nvPr>
            <p:ph idx="1"/>
          </p:nvPr>
        </p:nvSpPr>
        <p:spPr/>
        <p:txBody>
          <a:bodyPr>
            <a:normAutofit fontScale="92500" lnSpcReduction="20000"/>
          </a:bodyPr>
          <a:lstStyle/>
          <a:p>
            <a:r>
              <a:rPr lang="en-US" dirty="0"/>
              <a:t>Anyone who is required to fill out a COE Form 1 or COE Form 6. </a:t>
            </a:r>
          </a:p>
          <a:p>
            <a:r>
              <a:rPr lang="en-US" dirty="0"/>
              <a:t>MUST report gifts that you believe to have a value over $100.00 (COE Form 9). </a:t>
            </a:r>
          </a:p>
          <a:p>
            <a:pPr lvl="1"/>
            <a:r>
              <a:rPr lang="en-US" dirty="0"/>
              <a:t>EXCEPTIONS: </a:t>
            </a:r>
          </a:p>
          <a:p>
            <a:pPr lvl="2" algn="just"/>
            <a:r>
              <a:rPr lang="en-US" dirty="0"/>
              <a:t>Relatives: father, mother, son, daughter, brother, sister, uncle, aunt, first cousin, nephew, niece, husband, wife, father-in-law, mother-in-law, son-in-law, daughter-in-law, brother- in-law, sister-in-law, stepfather, stepmother, stepson, stepdaughter, stepbrother, stepsister, half brother, half sister, grandparent, great grandparent, grandchild, great grandchild, step grandparent, step great grandparent, step grandchild, step great grandchild, a person who is engaged to be married to you or who otherwise holds himself or herself out as or is generally known as the person whom you intend to marry or with whom you intend to form a household, or any other natural person having the same legal residence as you.</a:t>
            </a:r>
          </a:p>
          <a:p>
            <a:pPr lvl="2" algn="just"/>
            <a:r>
              <a:rPr lang="en-US" dirty="0"/>
              <a:t>Gifts worth over $100 for which there is a public purpose, given to you by an entity of the legislative or judicial branch, a department or commission of the executive branch, a water management district created pursuant to s. 373.069, South Florida Regional Transportation Authority, the Technological Research and Development Authority, a county, a municipality, an airport authority, or a school board; or a gift worth over $100 given to you by a direct-support organization specifically authorized by law to support the governmental agency of which you are an officer or employee. These gifts must be disclosed on Form 10.</a:t>
            </a:r>
          </a:p>
        </p:txBody>
      </p:sp>
    </p:spTree>
    <p:extLst>
      <p:ext uri="{BB962C8B-B14F-4D97-AF65-F5344CB8AC3E}">
        <p14:creationId xmlns:p14="http://schemas.microsoft.com/office/powerpoint/2010/main" val="2895360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B0710-26D9-C195-8056-6394122818E8}"/>
              </a:ext>
            </a:extLst>
          </p:cNvPr>
          <p:cNvSpPr>
            <a:spLocks noGrp="1"/>
          </p:cNvSpPr>
          <p:nvPr>
            <p:ph type="title"/>
          </p:nvPr>
        </p:nvSpPr>
        <p:spPr/>
        <p:txBody>
          <a:bodyPr/>
          <a:lstStyle/>
          <a:p>
            <a:r>
              <a:rPr lang="en-US" dirty="0"/>
              <a:t>Prohibited Gifts </a:t>
            </a:r>
          </a:p>
        </p:txBody>
      </p:sp>
      <p:sp>
        <p:nvSpPr>
          <p:cNvPr id="3" name="Content Placeholder 2">
            <a:extLst>
              <a:ext uri="{FF2B5EF4-FFF2-40B4-BE49-F238E27FC236}">
                <a16:creationId xmlns:a16="http://schemas.microsoft.com/office/drawing/2014/main" id="{E335D85D-C02F-F8CF-CF79-2F3CC89C4035}"/>
              </a:ext>
            </a:extLst>
          </p:cNvPr>
          <p:cNvSpPr>
            <a:spLocks noGrp="1"/>
          </p:cNvSpPr>
          <p:nvPr>
            <p:ph idx="1"/>
          </p:nvPr>
        </p:nvSpPr>
        <p:spPr/>
        <p:txBody>
          <a:bodyPr>
            <a:normAutofit lnSpcReduction="10000"/>
          </a:bodyPr>
          <a:lstStyle/>
          <a:p>
            <a:pPr marL="0" indent="0" algn="just">
              <a:buNone/>
            </a:pPr>
            <a:endParaRPr lang="en-US" dirty="0"/>
          </a:p>
          <a:p>
            <a:pPr marL="0" indent="0" algn="just">
              <a:buNone/>
            </a:pPr>
            <a:r>
              <a:rPr lang="en-US" dirty="0"/>
              <a:t>These include any gift which you know or, with the exercise of reasonable care, should know was given to influence a vote or other action in which you are expected to participate in your official capacity; it also includes a gift worth over $100 from a political committee or committee of continuous existence under the elections law, from a lobbyist who lobbies your agency or who lobbied your agency within the past 12 months, or from a partner, firm, employer, or principal of such a lobbyist.</a:t>
            </a:r>
          </a:p>
          <a:p>
            <a:pPr algn="just"/>
            <a:r>
              <a:rPr lang="en-US" dirty="0"/>
              <a:t>See s. 112.313(4), F.S. and s. 112.3148(4), F.S. for further information. </a:t>
            </a:r>
          </a:p>
          <a:p>
            <a:pPr algn="just"/>
            <a:r>
              <a:rPr lang="en-US" dirty="0"/>
              <a:t>Note: s. 112.31485, F.S. prohibits outright gifts from pollical committees to a reporting individual or their immediate relative: parent, spouse, child or sibling. </a:t>
            </a:r>
          </a:p>
        </p:txBody>
      </p:sp>
    </p:spTree>
    <p:extLst>
      <p:ext uri="{BB962C8B-B14F-4D97-AF65-F5344CB8AC3E}">
        <p14:creationId xmlns:p14="http://schemas.microsoft.com/office/powerpoint/2010/main" val="1964005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1B78-E425-7D0D-EA10-C9D4F4086819}"/>
              </a:ext>
            </a:extLst>
          </p:cNvPr>
          <p:cNvSpPr>
            <a:spLocks noGrp="1"/>
          </p:cNvSpPr>
          <p:nvPr>
            <p:ph type="title"/>
          </p:nvPr>
        </p:nvSpPr>
        <p:spPr/>
        <p:txBody>
          <a:bodyPr/>
          <a:lstStyle/>
          <a:p>
            <a:pPr algn="ctr"/>
            <a:r>
              <a:rPr lang="en-US" dirty="0"/>
              <a:t>Honorarium Event Related Expenses </a:t>
            </a:r>
          </a:p>
        </p:txBody>
      </p:sp>
      <p:sp>
        <p:nvSpPr>
          <p:cNvPr id="3" name="Content Placeholder 2">
            <a:extLst>
              <a:ext uri="{FF2B5EF4-FFF2-40B4-BE49-F238E27FC236}">
                <a16:creationId xmlns:a16="http://schemas.microsoft.com/office/drawing/2014/main" id="{B484824A-C549-60F5-6A92-2D1467412529}"/>
              </a:ext>
            </a:extLst>
          </p:cNvPr>
          <p:cNvSpPr>
            <a:spLocks noGrp="1"/>
          </p:cNvSpPr>
          <p:nvPr>
            <p:ph idx="1"/>
          </p:nvPr>
        </p:nvSpPr>
        <p:spPr/>
        <p:txBody>
          <a:bodyPr>
            <a:normAutofit fontScale="92500" lnSpcReduction="10000"/>
          </a:bodyPr>
          <a:lstStyle/>
          <a:p>
            <a:pPr algn="just"/>
            <a:r>
              <a:rPr lang="en-US" dirty="0"/>
              <a:t>Reporting individuals who file Form 1 and Form 6 and state procurement employees are prohibited from accepting an honorarium (a payment in exchange for a speech, oral presentation, writing, and the like) from a political committee or committee of continuous existence, from a lobbyist who lobbies them or their public agency (or has done so within the previous 12 months), and from the employer, principal, partner, or firm of such a lobbyist. However, these persons and entities may pay or provide a reporting individual or procurement employee and his or her spouse for actual and reasonable transportation, lodging, event or meeting registration fee, and food and beverage expenses related to an event at which a speech, presentation, or writing will be made by the public officer or employee. Part C should be used to describe these honorarium event related expenses. Under the law, the persons or entities paying for or providing such expenses are required to provide you with a statement concerning them within 60 days of the honorarium event; attach this statement to a COE Form 10.</a:t>
            </a:r>
          </a:p>
        </p:txBody>
      </p:sp>
    </p:spTree>
    <p:extLst>
      <p:ext uri="{BB962C8B-B14F-4D97-AF65-F5344CB8AC3E}">
        <p14:creationId xmlns:p14="http://schemas.microsoft.com/office/powerpoint/2010/main" val="528262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52" name="Rectangle 51">
            <a:extLst>
              <a:ext uri="{FF2B5EF4-FFF2-40B4-BE49-F238E27FC236}">
                <a16:creationId xmlns:a16="http://schemas.microsoft.com/office/drawing/2014/main" id="{052B717E-679E-41A4-B95A-8F7DFAD3F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3">
            <a:extLst>
              <a:ext uri="{FF2B5EF4-FFF2-40B4-BE49-F238E27FC236}">
                <a16:creationId xmlns:a16="http://schemas.microsoft.com/office/drawing/2014/main" id="{0B0EB278-F8C7-43AD-BCE2-A2F4D98C4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1"/>
            <a:ext cx="7960944" cy="6859759"/>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3837993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3837993 w 6125882"/>
              <a:gd name="connsiteY4" fmla="*/ 0 h 6857998"/>
              <a:gd name="connsiteX0" fmla="*/ 3244301 w 6125882"/>
              <a:gd name="connsiteY0" fmla="*/ 0 h 6868949"/>
              <a:gd name="connsiteX1" fmla="*/ 6125882 w 6125882"/>
              <a:gd name="connsiteY1" fmla="*/ 10951 h 6868949"/>
              <a:gd name="connsiteX2" fmla="*/ 6125882 w 6125882"/>
              <a:gd name="connsiteY2" fmla="*/ 6868949 h 6868949"/>
              <a:gd name="connsiteX3" fmla="*/ 0 w 6125882"/>
              <a:gd name="connsiteY3" fmla="*/ 6856996 h 6868949"/>
              <a:gd name="connsiteX4" fmla="*/ 3244301 w 6125882"/>
              <a:gd name="connsiteY4" fmla="*/ 0 h 6868949"/>
              <a:gd name="connsiteX0" fmla="*/ 3010169 w 6125882"/>
              <a:gd name="connsiteY0" fmla="*/ 0 h 6868949"/>
              <a:gd name="connsiteX1" fmla="*/ 6125882 w 6125882"/>
              <a:gd name="connsiteY1" fmla="*/ 10951 h 6868949"/>
              <a:gd name="connsiteX2" fmla="*/ 6125882 w 6125882"/>
              <a:gd name="connsiteY2" fmla="*/ 6868949 h 6868949"/>
              <a:gd name="connsiteX3" fmla="*/ 0 w 6125882"/>
              <a:gd name="connsiteY3" fmla="*/ 6856996 h 6868949"/>
              <a:gd name="connsiteX4" fmla="*/ 3010169 w 6125882"/>
              <a:gd name="connsiteY4" fmla="*/ 0 h 6868949"/>
              <a:gd name="connsiteX0" fmla="*/ 2951635 w 6067348"/>
              <a:gd name="connsiteY0" fmla="*/ 0 h 6868949"/>
              <a:gd name="connsiteX1" fmla="*/ 6067348 w 6067348"/>
              <a:gd name="connsiteY1" fmla="*/ 10951 h 6868949"/>
              <a:gd name="connsiteX2" fmla="*/ 6067348 w 6067348"/>
              <a:gd name="connsiteY2" fmla="*/ 6868949 h 6868949"/>
              <a:gd name="connsiteX3" fmla="*/ 0 w 6067348"/>
              <a:gd name="connsiteY3" fmla="*/ 6867946 h 6868949"/>
              <a:gd name="connsiteX4" fmla="*/ 2951635 w 6067348"/>
              <a:gd name="connsiteY4" fmla="*/ 0 h 6868949"/>
              <a:gd name="connsiteX0" fmla="*/ 2762929 w 6067348"/>
              <a:gd name="connsiteY0" fmla="*/ 0 h 6859759"/>
              <a:gd name="connsiteX1" fmla="*/ 6067348 w 6067348"/>
              <a:gd name="connsiteY1" fmla="*/ 1761 h 6859759"/>
              <a:gd name="connsiteX2" fmla="*/ 6067348 w 6067348"/>
              <a:gd name="connsiteY2" fmla="*/ 6859759 h 6859759"/>
              <a:gd name="connsiteX3" fmla="*/ 0 w 6067348"/>
              <a:gd name="connsiteY3" fmla="*/ 6858756 h 6859759"/>
              <a:gd name="connsiteX4" fmla="*/ 2762929 w 6067348"/>
              <a:gd name="connsiteY4" fmla="*/ 0 h 6859759"/>
              <a:gd name="connsiteX0" fmla="*/ 2675315 w 6067348"/>
              <a:gd name="connsiteY0" fmla="*/ 0 h 6859759"/>
              <a:gd name="connsiteX1" fmla="*/ 6067348 w 6067348"/>
              <a:gd name="connsiteY1" fmla="*/ 1761 h 6859759"/>
              <a:gd name="connsiteX2" fmla="*/ 6067348 w 6067348"/>
              <a:gd name="connsiteY2" fmla="*/ 6859759 h 6859759"/>
              <a:gd name="connsiteX3" fmla="*/ 0 w 6067348"/>
              <a:gd name="connsiteY3" fmla="*/ 6858756 h 6859759"/>
              <a:gd name="connsiteX4" fmla="*/ 2675315 w 6067348"/>
              <a:gd name="connsiteY4" fmla="*/ 0 h 6859759"/>
              <a:gd name="connsiteX0" fmla="*/ 2446171 w 5838204"/>
              <a:gd name="connsiteY0" fmla="*/ 0 h 6859759"/>
              <a:gd name="connsiteX1" fmla="*/ 5838204 w 5838204"/>
              <a:gd name="connsiteY1" fmla="*/ 1761 h 6859759"/>
              <a:gd name="connsiteX2" fmla="*/ 5838204 w 5838204"/>
              <a:gd name="connsiteY2" fmla="*/ 6859759 h 6859759"/>
              <a:gd name="connsiteX3" fmla="*/ 0 w 5838204"/>
              <a:gd name="connsiteY3" fmla="*/ 6858756 h 6859759"/>
              <a:gd name="connsiteX4" fmla="*/ 2446171 w 5838204"/>
              <a:gd name="connsiteY4" fmla="*/ 0 h 6859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8204" h="6859759">
                <a:moveTo>
                  <a:pt x="2446171" y="0"/>
                </a:moveTo>
                <a:lnTo>
                  <a:pt x="5838204" y="1761"/>
                </a:lnTo>
                <a:lnTo>
                  <a:pt x="5838204" y="6859759"/>
                </a:lnTo>
                <a:lnTo>
                  <a:pt x="0" y="6858756"/>
                </a:lnTo>
                <a:lnTo>
                  <a:pt x="244617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8D5903-96DE-9723-30E2-B1058B17664F}"/>
              </a:ext>
            </a:extLst>
          </p:cNvPr>
          <p:cNvSpPr>
            <a:spLocks noGrp="1"/>
          </p:cNvSpPr>
          <p:nvPr>
            <p:ph type="title"/>
          </p:nvPr>
        </p:nvSpPr>
        <p:spPr>
          <a:xfrm>
            <a:off x="960350" y="541964"/>
            <a:ext cx="4768938" cy="3818667"/>
          </a:xfrm>
        </p:spPr>
        <p:txBody>
          <a:bodyPr vert="horz" lIns="91440" tIns="45720" rIns="91440" bIns="45720" rtlCol="0" anchor="b">
            <a:normAutofit/>
          </a:bodyPr>
          <a:lstStyle/>
          <a:p>
            <a:r>
              <a:rPr lang="en-US" sz="5400" b="1" dirty="0"/>
              <a:t>Ethics </a:t>
            </a:r>
          </a:p>
        </p:txBody>
      </p:sp>
      <p:cxnSp>
        <p:nvCxnSpPr>
          <p:cNvPr id="56" name="Straight Connector 55">
            <a:extLst>
              <a:ext uri="{FF2B5EF4-FFF2-40B4-BE49-F238E27FC236}">
                <a16:creationId xmlns:a16="http://schemas.microsoft.com/office/drawing/2014/main" id="{50A7A0AD-25ED-4137-AA04-A0E36CAA8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1187" y="10631"/>
            <a:ext cx="876073" cy="68580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186F20B-6445-4368-B022-F9EABF15AE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9307961" y="640726"/>
            <a:ext cx="2884039" cy="621727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9F97BBF-9EBF-4BEE-B39C-E6C666941D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34086" y="0"/>
            <a:ext cx="2757914" cy="142520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6" name="Graphic 5" descr="Scales of Justice">
            <a:extLst>
              <a:ext uri="{FF2B5EF4-FFF2-40B4-BE49-F238E27FC236}">
                <a16:creationId xmlns:a16="http://schemas.microsoft.com/office/drawing/2014/main" id="{25563C2A-6AFF-5334-48E0-394090EB3A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651981"/>
            <a:ext cx="5562600" cy="5562600"/>
          </a:xfrm>
          <a:prstGeom prst="rect">
            <a:avLst/>
          </a:prstGeom>
        </p:spPr>
      </p:pic>
    </p:spTree>
    <p:extLst>
      <p:ext uri="{BB962C8B-B14F-4D97-AF65-F5344CB8AC3E}">
        <p14:creationId xmlns:p14="http://schemas.microsoft.com/office/powerpoint/2010/main" val="10115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DF62B-71FF-20D5-E588-A0319C0BC704}"/>
              </a:ext>
            </a:extLst>
          </p:cNvPr>
          <p:cNvSpPr>
            <a:spLocks noGrp="1"/>
          </p:cNvSpPr>
          <p:nvPr>
            <p:ph type="title"/>
          </p:nvPr>
        </p:nvSpPr>
        <p:spPr/>
        <p:txBody>
          <a:bodyPr/>
          <a:lstStyle/>
          <a:p>
            <a:r>
              <a:rPr lang="en-US" dirty="0"/>
              <a:t>Dual Public Employment </a:t>
            </a:r>
          </a:p>
        </p:txBody>
      </p:sp>
      <p:sp>
        <p:nvSpPr>
          <p:cNvPr id="3" name="Content Placeholder 2">
            <a:extLst>
              <a:ext uri="{FF2B5EF4-FFF2-40B4-BE49-F238E27FC236}">
                <a16:creationId xmlns:a16="http://schemas.microsoft.com/office/drawing/2014/main" id="{26E96C7B-2AE5-FAB4-76B0-AE63543E84DE}"/>
              </a:ext>
            </a:extLst>
          </p:cNvPr>
          <p:cNvSpPr>
            <a:spLocks noGrp="1"/>
          </p:cNvSpPr>
          <p:nvPr>
            <p:ph idx="1"/>
          </p:nvPr>
        </p:nvSpPr>
        <p:spPr/>
        <p:txBody>
          <a:bodyPr>
            <a:normAutofit/>
          </a:bodyPr>
          <a:lstStyle/>
          <a:p>
            <a:r>
              <a:rPr lang="en-US" dirty="0"/>
              <a:t>Candidates and elected officers are prohibited from accepting public employment if they know or should know it is being offered for the purpose of influence. Further, public employment may not be accepted unless the position was already in existence or was created without the anticipation of the official’s interest, was publicly advertised, and the officer had to meet the same qualifications and go through the same hiring process as other applicants.  For elected public officers already holding public employment, no promotion given for the purpose of influence may be accepted, nor may promotions that are inconsistent with those given other similarly situated employees. [Sec. 112.3125, Fla. Stat.]</a:t>
            </a:r>
          </a:p>
        </p:txBody>
      </p:sp>
    </p:spTree>
    <p:extLst>
      <p:ext uri="{BB962C8B-B14F-4D97-AF65-F5344CB8AC3E}">
        <p14:creationId xmlns:p14="http://schemas.microsoft.com/office/powerpoint/2010/main" val="858784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8AA28-D3E0-9507-040A-798EFD32EFE0}"/>
              </a:ext>
            </a:extLst>
          </p:cNvPr>
          <p:cNvSpPr>
            <a:spLocks noGrp="1"/>
          </p:cNvSpPr>
          <p:nvPr>
            <p:ph type="title"/>
          </p:nvPr>
        </p:nvSpPr>
        <p:spPr/>
        <p:txBody>
          <a:bodyPr/>
          <a:lstStyle/>
          <a:p>
            <a:r>
              <a:rPr lang="en-US" dirty="0"/>
              <a:t>Dual Office-Holding </a:t>
            </a:r>
            <a:br>
              <a:rPr lang="en-US" dirty="0"/>
            </a:br>
            <a:r>
              <a:rPr lang="en-US" dirty="0"/>
              <a:t>Art. II, Sec. 5(a), Fla. Const. </a:t>
            </a:r>
          </a:p>
        </p:txBody>
      </p:sp>
      <p:sp>
        <p:nvSpPr>
          <p:cNvPr id="3" name="Content Placeholder 2">
            <a:extLst>
              <a:ext uri="{FF2B5EF4-FFF2-40B4-BE49-F238E27FC236}">
                <a16:creationId xmlns:a16="http://schemas.microsoft.com/office/drawing/2014/main" id="{F147C336-55CA-1DB0-5BA2-0BC28B943209}"/>
              </a:ext>
            </a:extLst>
          </p:cNvPr>
          <p:cNvSpPr>
            <a:spLocks noGrp="1"/>
          </p:cNvSpPr>
          <p:nvPr>
            <p:ph idx="1"/>
          </p:nvPr>
        </p:nvSpPr>
        <p:spPr/>
        <p:txBody>
          <a:bodyPr/>
          <a:lstStyle/>
          <a:p>
            <a:pPr marL="0" indent="0" algn="just">
              <a:buNone/>
            </a:pPr>
            <a:r>
              <a:rPr lang="en-US" b="0" i="0" dirty="0">
                <a:solidFill>
                  <a:schemeClr val="tx1"/>
                </a:solidFill>
                <a:effectLst/>
                <a:highlight>
                  <a:srgbClr val="FFFFFF"/>
                </a:highlight>
                <a:latin typeface="Trebuchet MS" panose="020B0603020202020204" pitchFamily="34" charset="0"/>
              </a:rPr>
              <a:t>No person holding any office of emolument under any foreign government, or civil office of emolument under the United States or any other state, shall hold any office of honor or of emolument under the government of this state. </a:t>
            </a:r>
            <a:r>
              <a:rPr lang="en-US" b="1" i="0" dirty="0">
                <a:solidFill>
                  <a:schemeClr val="tx1"/>
                </a:solidFill>
                <a:effectLst/>
                <a:highlight>
                  <a:srgbClr val="FFFFFF"/>
                </a:highlight>
                <a:latin typeface="Trebuchet MS" panose="020B0603020202020204" pitchFamily="34" charset="0"/>
              </a:rPr>
              <a:t>No person shall hold at the same time more than one office under the government of the state and the counties and municipalities therein</a:t>
            </a:r>
            <a:r>
              <a:rPr lang="en-US" b="0" i="0" dirty="0">
                <a:solidFill>
                  <a:schemeClr val="tx1"/>
                </a:solidFill>
                <a:effectLst/>
                <a:highlight>
                  <a:srgbClr val="FFFFFF"/>
                </a:highlight>
                <a:latin typeface="Trebuchet MS" panose="020B0603020202020204" pitchFamily="34" charset="0"/>
              </a:rPr>
              <a:t>, except that a notary public or military officer may hold another office, and any officer may be a member of a constitution revision commission, taxation and budget reform commission, constitutional convention, or statutory body having only advisory powers.</a:t>
            </a:r>
            <a:endParaRPr lang="en-US" dirty="0">
              <a:solidFill>
                <a:schemeClr val="tx1"/>
              </a:solidFill>
            </a:endParaRPr>
          </a:p>
        </p:txBody>
      </p:sp>
    </p:spTree>
    <p:extLst>
      <p:ext uri="{BB962C8B-B14F-4D97-AF65-F5344CB8AC3E}">
        <p14:creationId xmlns:p14="http://schemas.microsoft.com/office/powerpoint/2010/main" val="1387452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B3C0-77E4-E20C-B3B6-BAF87237E702}"/>
              </a:ext>
            </a:extLst>
          </p:cNvPr>
          <p:cNvSpPr>
            <a:spLocks noGrp="1"/>
          </p:cNvSpPr>
          <p:nvPr>
            <p:ph type="title"/>
          </p:nvPr>
        </p:nvSpPr>
        <p:spPr/>
        <p:txBody>
          <a:bodyPr/>
          <a:lstStyle/>
          <a:p>
            <a:r>
              <a:rPr lang="en-US" dirty="0"/>
              <a:t>Employees Holding Office </a:t>
            </a:r>
          </a:p>
        </p:txBody>
      </p:sp>
      <p:sp>
        <p:nvSpPr>
          <p:cNvPr id="3" name="Content Placeholder 2">
            <a:extLst>
              <a:ext uri="{FF2B5EF4-FFF2-40B4-BE49-F238E27FC236}">
                <a16:creationId xmlns:a16="http://schemas.microsoft.com/office/drawing/2014/main" id="{018612F2-B4BB-A593-231B-1A47AF1E491D}"/>
              </a:ext>
            </a:extLst>
          </p:cNvPr>
          <p:cNvSpPr>
            <a:spLocks noGrp="1"/>
          </p:cNvSpPr>
          <p:nvPr>
            <p:ph idx="1"/>
          </p:nvPr>
        </p:nvSpPr>
        <p:spPr/>
        <p:txBody>
          <a:bodyPr/>
          <a:lstStyle/>
          <a:p>
            <a:endParaRPr lang="en-US" dirty="0"/>
          </a:p>
          <a:p>
            <a:endParaRPr lang="en-US" dirty="0"/>
          </a:p>
          <a:p>
            <a:r>
              <a:rPr lang="en-US" dirty="0"/>
              <a:t>A public employee is prohibited from being a member of the governing body which serves as his or her employer. [Sec. 112.313(10), Fla. Stat.]</a:t>
            </a:r>
          </a:p>
        </p:txBody>
      </p:sp>
    </p:spTree>
    <p:extLst>
      <p:ext uri="{BB962C8B-B14F-4D97-AF65-F5344CB8AC3E}">
        <p14:creationId xmlns:p14="http://schemas.microsoft.com/office/powerpoint/2010/main" val="1732459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49718-51A4-D6A6-0656-CB4E0C556D1C}"/>
              </a:ext>
            </a:extLst>
          </p:cNvPr>
          <p:cNvSpPr>
            <a:spLocks noGrp="1"/>
          </p:cNvSpPr>
          <p:nvPr>
            <p:ph type="title"/>
          </p:nvPr>
        </p:nvSpPr>
        <p:spPr/>
        <p:txBody>
          <a:bodyPr/>
          <a:lstStyle/>
          <a:p>
            <a:pPr algn="ctr"/>
            <a:r>
              <a:rPr lang="en-US" dirty="0"/>
              <a:t>Local Government Attorneys Employment </a:t>
            </a:r>
          </a:p>
        </p:txBody>
      </p:sp>
      <p:sp>
        <p:nvSpPr>
          <p:cNvPr id="3" name="Content Placeholder 2">
            <a:extLst>
              <a:ext uri="{FF2B5EF4-FFF2-40B4-BE49-F238E27FC236}">
                <a16:creationId xmlns:a16="http://schemas.microsoft.com/office/drawing/2014/main" id="{B7D63197-8320-AA58-6812-953E7508739A}"/>
              </a:ext>
            </a:extLst>
          </p:cNvPr>
          <p:cNvSpPr>
            <a:spLocks noGrp="1"/>
          </p:cNvSpPr>
          <p:nvPr>
            <p:ph idx="1"/>
          </p:nvPr>
        </p:nvSpPr>
        <p:spPr/>
        <p:txBody>
          <a:bodyPr/>
          <a:lstStyle/>
          <a:p>
            <a:pPr algn="just"/>
            <a:endParaRPr lang="en-US" dirty="0"/>
          </a:p>
          <a:p>
            <a:pPr algn="just"/>
            <a:r>
              <a:rPr lang="en-US" dirty="0"/>
              <a:t>Local government attorneys, such as the city attorney or county attorney, and their law firms are prohibited from representing private individuals and entities before the unit of local government which they serve.  A local government attorney cannot recommend or otherwise refer to his or her firm legal work involving the local government unit unless the attorney’s contract authorizes or mandates the use of that firm. [Sec. 112.313(16), Fla. Stat.]</a:t>
            </a:r>
          </a:p>
        </p:txBody>
      </p:sp>
    </p:spTree>
    <p:extLst>
      <p:ext uri="{BB962C8B-B14F-4D97-AF65-F5344CB8AC3E}">
        <p14:creationId xmlns:p14="http://schemas.microsoft.com/office/powerpoint/2010/main" val="3261922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5FEA-89F8-AF58-C2DF-55C775F1C9BE}"/>
              </a:ext>
            </a:extLst>
          </p:cNvPr>
          <p:cNvSpPr>
            <a:spLocks noGrp="1"/>
          </p:cNvSpPr>
          <p:nvPr>
            <p:ph type="title"/>
          </p:nvPr>
        </p:nvSpPr>
        <p:spPr/>
        <p:txBody>
          <a:bodyPr/>
          <a:lstStyle/>
          <a:p>
            <a:r>
              <a:rPr lang="en-US" dirty="0"/>
              <a:t>Prohibited Actions or Conduct</a:t>
            </a:r>
          </a:p>
        </p:txBody>
      </p:sp>
      <p:sp>
        <p:nvSpPr>
          <p:cNvPr id="3" name="Content Placeholder 2">
            <a:extLst>
              <a:ext uri="{FF2B5EF4-FFF2-40B4-BE49-F238E27FC236}">
                <a16:creationId xmlns:a16="http://schemas.microsoft.com/office/drawing/2014/main" id="{414462E0-F6DE-A808-93C8-A611AEE906C0}"/>
              </a:ext>
            </a:extLst>
          </p:cNvPr>
          <p:cNvSpPr>
            <a:spLocks noGrp="1"/>
          </p:cNvSpPr>
          <p:nvPr>
            <p:ph idx="1"/>
          </p:nvPr>
        </p:nvSpPr>
        <p:spPr/>
        <p:txBody>
          <a:bodyPr>
            <a:normAutofit fontScale="70000" lnSpcReduction="20000"/>
          </a:bodyPr>
          <a:lstStyle/>
          <a:p>
            <a:r>
              <a:rPr lang="en-US" dirty="0"/>
              <a:t>Public officers, employees, local government attorneys and candidates are prohibited from soliciting or accepting anything of value, such as a gift, loan, reward, promise of future employment, favor, or service, that is based on an understanding that their vote, official action, or judgment would be influenced by such gift. s. 112.313(2), F.S. </a:t>
            </a:r>
          </a:p>
          <a:p>
            <a:r>
              <a:rPr lang="en-US" dirty="0"/>
              <a:t>Public officers or employees, local government attorneys, and their spouses and minor children are prohibited from accepting compensation, payment or thing of value when they know, or with the exercise of reasonable care should know, that it is given to influence a vote or other official action. s. 112,313(4), F.S. </a:t>
            </a:r>
          </a:p>
          <a:p>
            <a:r>
              <a:rPr lang="en-US" dirty="0"/>
              <a:t>Public officers and employees, and local government attorneys are prohibited from corruptly using or attempting to use their official positions or the resources thereof to obtain a special privilege or benefit for themselves or others. s112.313(6), F.S. (Misuse) </a:t>
            </a:r>
          </a:p>
          <a:p>
            <a:r>
              <a:rPr lang="en-US" dirty="0"/>
              <a:t>Public officers and employees are prohibited from abusing their public positions in order to obtain a disproportionate benefit for themselves or certain others. [Article II, Section 8(h), Florida Constitution.] (Abuse) </a:t>
            </a:r>
          </a:p>
          <a:p>
            <a:r>
              <a:rPr lang="en-US" dirty="0"/>
              <a:t>Public Officers and employees and local government attorneys are prohibited from disclosing or using information not available to the public and obtaining by reason of their public position, for the personal benefit of themselves or others. s. 112.313 (8),F.S.  </a:t>
            </a:r>
          </a:p>
          <a:p>
            <a:endParaRPr lang="en-US" dirty="0"/>
          </a:p>
        </p:txBody>
      </p:sp>
    </p:spTree>
    <p:extLst>
      <p:ext uri="{BB962C8B-B14F-4D97-AF65-F5344CB8AC3E}">
        <p14:creationId xmlns:p14="http://schemas.microsoft.com/office/powerpoint/2010/main" val="1711061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36972-FCEB-2AEE-3B2A-954D2F1C316B}"/>
              </a:ext>
            </a:extLst>
          </p:cNvPr>
          <p:cNvSpPr>
            <a:spLocks noGrp="1"/>
          </p:cNvSpPr>
          <p:nvPr>
            <p:ph type="title"/>
          </p:nvPr>
        </p:nvSpPr>
        <p:spPr/>
        <p:txBody>
          <a:bodyPr/>
          <a:lstStyle/>
          <a:p>
            <a:r>
              <a:rPr lang="en-US" dirty="0"/>
              <a:t>Prohibited Employment and Business Relationships </a:t>
            </a:r>
          </a:p>
        </p:txBody>
      </p:sp>
      <p:sp>
        <p:nvSpPr>
          <p:cNvPr id="3" name="Content Placeholder 2">
            <a:extLst>
              <a:ext uri="{FF2B5EF4-FFF2-40B4-BE49-F238E27FC236}">
                <a16:creationId xmlns:a16="http://schemas.microsoft.com/office/drawing/2014/main" id="{04369D6D-81A2-96E7-8471-C410EB2CCB1A}"/>
              </a:ext>
            </a:extLst>
          </p:cNvPr>
          <p:cNvSpPr>
            <a:spLocks noGrp="1"/>
          </p:cNvSpPr>
          <p:nvPr>
            <p:ph idx="1"/>
          </p:nvPr>
        </p:nvSpPr>
        <p:spPr/>
        <p:txBody>
          <a:bodyPr>
            <a:normAutofit lnSpcReduction="10000"/>
          </a:bodyPr>
          <a:lstStyle/>
          <a:p>
            <a:pPr marL="0" indent="0">
              <a:buNone/>
            </a:pPr>
            <a:r>
              <a:rPr lang="en-US" b="1" dirty="0"/>
              <a:t>Doing Business with one’s own agency</a:t>
            </a:r>
          </a:p>
          <a:p>
            <a:r>
              <a:rPr lang="en-US" dirty="0"/>
              <a:t>a) A public employee acting as a purchasing agent, or public officer acting in an official capacity, is prohibited from purchasing, renting, or leasing any realty, goods, or services for his or her agency from a business entity in which the officer or employee or his or her spouse or child owns more than a 5% interest. [Sec. 112.313(3), Fla. Stat.]</a:t>
            </a:r>
          </a:p>
          <a:p>
            <a:r>
              <a:rPr lang="en-US" dirty="0"/>
              <a:t>b) A public officer or employee, acting in a private capacity, also is prohibited from renting, leasing, or selling any realty, goods, or services to his or her own agency if the officer or employee is a state officer or employee, or, if he or she is an officer or employee of a political subdivision, to that subdivision or any of its agencies. [Sec. 112.313(3), Fla. Stat.]</a:t>
            </a:r>
          </a:p>
        </p:txBody>
      </p:sp>
    </p:spTree>
    <p:extLst>
      <p:ext uri="{BB962C8B-B14F-4D97-AF65-F5344CB8AC3E}">
        <p14:creationId xmlns:p14="http://schemas.microsoft.com/office/powerpoint/2010/main" val="2642539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56249-7B8B-5B69-2613-2DF54FFF6C70}"/>
              </a:ext>
            </a:extLst>
          </p:cNvPr>
          <p:cNvSpPr>
            <a:spLocks noGrp="1"/>
          </p:cNvSpPr>
          <p:nvPr>
            <p:ph type="title"/>
          </p:nvPr>
        </p:nvSpPr>
        <p:spPr/>
        <p:txBody>
          <a:bodyPr/>
          <a:lstStyle/>
          <a:p>
            <a:r>
              <a:rPr lang="en-US" dirty="0"/>
              <a:t>Prohibited Employment and Business Relationships </a:t>
            </a:r>
            <a:r>
              <a:rPr lang="en-US" dirty="0" err="1"/>
              <a:t>Cont</a:t>
            </a:r>
            <a:r>
              <a:rPr lang="en-US" dirty="0"/>
              <a:t>…</a:t>
            </a:r>
          </a:p>
        </p:txBody>
      </p:sp>
      <p:sp>
        <p:nvSpPr>
          <p:cNvPr id="3" name="Content Placeholder 2">
            <a:extLst>
              <a:ext uri="{FF2B5EF4-FFF2-40B4-BE49-F238E27FC236}">
                <a16:creationId xmlns:a16="http://schemas.microsoft.com/office/drawing/2014/main" id="{CD09B5C3-04A1-F827-9CDA-F276AD46DD7A}"/>
              </a:ext>
            </a:extLst>
          </p:cNvPr>
          <p:cNvSpPr>
            <a:spLocks noGrp="1"/>
          </p:cNvSpPr>
          <p:nvPr>
            <p:ph idx="1"/>
          </p:nvPr>
        </p:nvSpPr>
        <p:spPr/>
        <p:txBody>
          <a:bodyPr>
            <a:normAutofit fontScale="92500" lnSpcReduction="10000"/>
          </a:bodyPr>
          <a:lstStyle/>
          <a:p>
            <a:pPr marL="0" indent="0">
              <a:buNone/>
            </a:pPr>
            <a:r>
              <a:rPr lang="en-US" b="1" dirty="0"/>
              <a:t>Conflicting Employment or Contractual Relationship </a:t>
            </a:r>
          </a:p>
          <a:p>
            <a:pPr marL="0" indent="0" algn="just">
              <a:buNone/>
            </a:pPr>
            <a:r>
              <a:rPr lang="en-US" dirty="0"/>
              <a:t>a) A public officer or employee is prohibited from holding any employment or contract with any business entity or agency regulated by or doing business with his or her public agency. [Sec. 112.313(7), Fla. Stat.]</a:t>
            </a:r>
          </a:p>
          <a:p>
            <a:pPr marL="0" indent="0" algn="just">
              <a:buNone/>
            </a:pPr>
            <a:r>
              <a:rPr lang="en-US" dirty="0"/>
              <a:t>b) A public officer or employee also is prohibited from holding any employment or having a contractual relationship which will pose a frequently recurring conflict between the official’s private interests and public duties or which will impede the full and faithful discharge of the official’s public duties. [Sec. 112.313(7), Fla. Stat.]   </a:t>
            </a:r>
          </a:p>
          <a:p>
            <a:pPr marL="0" indent="0" algn="just">
              <a:buNone/>
            </a:pPr>
            <a:r>
              <a:rPr lang="en-US" dirty="0"/>
              <a:t>c) Limited exceptions to this prohibition have been created in the law for legislative bodies, certain special tax districts, drainage districts, and persons whose professions or occupations qualify them to hold their public positions. [Sec. 112.313(7)(a) and (b), Fla. Stat.]</a:t>
            </a:r>
          </a:p>
        </p:txBody>
      </p:sp>
    </p:spTree>
    <p:extLst>
      <p:ext uri="{BB962C8B-B14F-4D97-AF65-F5344CB8AC3E}">
        <p14:creationId xmlns:p14="http://schemas.microsoft.com/office/powerpoint/2010/main" val="2508929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E84F-3D88-EAF8-CAD0-8D0F06F4786E}"/>
              </a:ext>
            </a:extLst>
          </p:cNvPr>
          <p:cNvSpPr>
            <a:spLocks noGrp="1"/>
          </p:cNvSpPr>
          <p:nvPr>
            <p:ph type="title"/>
          </p:nvPr>
        </p:nvSpPr>
        <p:spPr/>
        <p:txBody>
          <a:bodyPr/>
          <a:lstStyle/>
          <a:p>
            <a:r>
              <a:rPr kumimoji="0" lang="en-US" sz="4400" b="0" i="1" u="none" strike="noStrike" kern="1200" cap="all" spc="0" normalizeH="0" baseline="0" noProof="0" dirty="0">
                <a:ln>
                  <a:noFill/>
                </a:ln>
                <a:solidFill>
                  <a:srgbClr val="001E2E"/>
                </a:solidFill>
                <a:effectLst/>
                <a:uLnTx/>
                <a:uFillTx/>
                <a:latin typeface="Walbaum Display Light"/>
                <a:ea typeface="+mj-ea"/>
                <a:cs typeface="+mj-cs"/>
              </a:rPr>
              <a:t>Prohibited Employment and Business Relationships </a:t>
            </a:r>
            <a:r>
              <a:rPr kumimoji="0" lang="en-US" sz="4400" b="0" i="1" u="none" strike="noStrike" kern="1200" cap="all" spc="0" normalizeH="0" baseline="0" noProof="0" dirty="0" err="1">
                <a:ln>
                  <a:noFill/>
                </a:ln>
                <a:solidFill>
                  <a:srgbClr val="001E2E"/>
                </a:solidFill>
                <a:effectLst/>
                <a:uLnTx/>
                <a:uFillTx/>
                <a:latin typeface="Walbaum Display Light"/>
                <a:ea typeface="+mj-ea"/>
                <a:cs typeface="+mj-cs"/>
              </a:rPr>
              <a:t>Cont</a:t>
            </a:r>
            <a:r>
              <a:rPr kumimoji="0" lang="en-US" sz="4400" b="0" i="1" u="none" strike="noStrike" kern="1200" cap="all" spc="0" normalizeH="0" baseline="0" noProof="0" dirty="0">
                <a:ln>
                  <a:noFill/>
                </a:ln>
                <a:solidFill>
                  <a:srgbClr val="001E2E"/>
                </a:solidFill>
                <a:effectLst/>
                <a:uLnTx/>
                <a:uFillTx/>
                <a:latin typeface="Walbaum Display Light"/>
                <a:ea typeface="+mj-ea"/>
                <a:cs typeface="+mj-cs"/>
              </a:rPr>
              <a:t>…</a:t>
            </a:r>
            <a:endParaRPr lang="en-US" dirty="0"/>
          </a:p>
        </p:txBody>
      </p:sp>
      <p:sp>
        <p:nvSpPr>
          <p:cNvPr id="3" name="Content Placeholder 2">
            <a:extLst>
              <a:ext uri="{FF2B5EF4-FFF2-40B4-BE49-F238E27FC236}">
                <a16:creationId xmlns:a16="http://schemas.microsoft.com/office/drawing/2014/main" id="{ACBD994E-4F7C-404F-3879-E28024A14738}"/>
              </a:ext>
            </a:extLst>
          </p:cNvPr>
          <p:cNvSpPr>
            <a:spLocks noGrp="1"/>
          </p:cNvSpPr>
          <p:nvPr>
            <p:ph idx="1"/>
          </p:nvPr>
        </p:nvSpPr>
        <p:spPr/>
        <p:txBody>
          <a:bodyPr/>
          <a:lstStyle/>
          <a:p>
            <a:r>
              <a:rPr lang="en-US" dirty="0"/>
              <a:t>Exceptions s. 112.313(12), F.S. </a:t>
            </a:r>
          </a:p>
          <a:p>
            <a:pPr lvl="1"/>
            <a:r>
              <a:rPr lang="en-US" dirty="0"/>
              <a:t>Rotating list of qualified suppliers in a city or county. </a:t>
            </a:r>
          </a:p>
          <a:p>
            <a:pPr lvl="1"/>
            <a:r>
              <a:rPr lang="en-US" dirty="0"/>
              <a:t>Sealed competitive bidding with no persuasion and disclosure of interest filed ahead of time. </a:t>
            </a:r>
          </a:p>
          <a:p>
            <a:pPr lvl="1"/>
            <a:r>
              <a:rPr lang="en-US" dirty="0"/>
              <a:t>Sale of legal advertising, utilities service or for passage on common carrier. </a:t>
            </a:r>
          </a:p>
          <a:p>
            <a:pPr lvl="1"/>
            <a:r>
              <a:rPr lang="en-US" dirty="0"/>
              <a:t>Emergency purchase for health, safety and welfare of the public. </a:t>
            </a:r>
          </a:p>
          <a:p>
            <a:pPr lvl="1"/>
            <a:r>
              <a:rPr lang="en-US" dirty="0"/>
              <a:t>Sole source and full disclosure ahead of time. </a:t>
            </a:r>
          </a:p>
          <a:p>
            <a:pPr lvl="1"/>
            <a:r>
              <a:rPr lang="en-US" dirty="0"/>
              <a:t>Aggregate not exceed $500 in a calendar year. </a:t>
            </a:r>
          </a:p>
          <a:p>
            <a:pPr lvl="1"/>
            <a:r>
              <a:rPr lang="en-US" dirty="0"/>
              <a:t>Bank deposits. </a:t>
            </a:r>
          </a:p>
          <a:p>
            <a:pPr lvl="1"/>
            <a:r>
              <a:rPr lang="en-US" dirty="0"/>
              <a:t>Advisory board members on super majority vote after disclosure </a:t>
            </a:r>
          </a:p>
          <a:p>
            <a:pPr lvl="1"/>
            <a:r>
              <a:rPr lang="en-US" dirty="0"/>
              <a:t>And others… </a:t>
            </a:r>
          </a:p>
          <a:p>
            <a:endParaRPr lang="en-US" dirty="0"/>
          </a:p>
        </p:txBody>
      </p:sp>
    </p:spTree>
    <p:extLst>
      <p:ext uri="{BB962C8B-B14F-4D97-AF65-F5344CB8AC3E}">
        <p14:creationId xmlns:p14="http://schemas.microsoft.com/office/powerpoint/2010/main" val="2608099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95CB7-E0D2-205D-5903-F5C757698C60}"/>
              </a:ext>
            </a:extLst>
          </p:cNvPr>
          <p:cNvSpPr>
            <a:spLocks noGrp="1"/>
          </p:cNvSpPr>
          <p:nvPr>
            <p:ph type="title"/>
          </p:nvPr>
        </p:nvSpPr>
        <p:spPr/>
        <p:txBody>
          <a:bodyPr/>
          <a:lstStyle/>
          <a:p>
            <a:r>
              <a:rPr lang="en-US" dirty="0"/>
              <a:t>Lobbying Restrictions </a:t>
            </a:r>
          </a:p>
        </p:txBody>
      </p:sp>
      <p:sp>
        <p:nvSpPr>
          <p:cNvPr id="3" name="Content Placeholder 2">
            <a:extLst>
              <a:ext uri="{FF2B5EF4-FFF2-40B4-BE49-F238E27FC236}">
                <a16:creationId xmlns:a16="http://schemas.microsoft.com/office/drawing/2014/main" id="{3B020BD1-2F64-639F-D030-7708FE372155}"/>
              </a:ext>
            </a:extLst>
          </p:cNvPr>
          <p:cNvSpPr>
            <a:spLocks noGrp="1"/>
          </p:cNvSpPr>
          <p:nvPr>
            <p:ph idx="1"/>
          </p:nvPr>
        </p:nvSpPr>
        <p:spPr/>
        <p:txBody>
          <a:bodyPr/>
          <a:lstStyle/>
          <a:p>
            <a:pPr algn="just"/>
            <a:r>
              <a:rPr lang="en-US" dirty="0"/>
              <a:t>A statewide elected officer; a member of the legislature; a county commissioner; a county officer pursuant to Article VIII or county charter; a school board member; a superintendent of schools; an elected municipal officer; an elected special district officer in a special district with ad valorem taxing authority; or a person serving as a secretary, an executive director, or other agency head of a department of the executive branch of state government shall not lobby for compensation on issues of policy, appropriations, or procurement before the federal government, the legislature, any state government body or agency, or any political subdivision of this state, during his or her term of office. [Art. II Sec 8(f)(2), Fla. Const. and Sec. 112.3121, Fla. Stat.]</a:t>
            </a:r>
          </a:p>
        </p:txBody>
      </p:sp>
    </p:spTree>
    <p:extLst>
      <p:ext uri="{BB962C8B-B14F-4D97-AF65-F5344CB8AC3E}">
        <p14:creationId xmlns:p14="http://schemas.microsoft.com/office/powerpoint/2010/main" val="3546653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DBDA4-3D35-97AA-856B-78B4D02DCE9A}"/>
              </a:ext>
            </a:extLst>
          </p:cNvPr>
          <p:cNvSpPr>
            <a:spLocks noGrp="1"/>
          </p:cNvSpPr>
          <p:nvPr>
            <p:ph type="title"/>
          </p:nvPr>
        </p:nvSpPr>
        <p:spPr/>
        <p:txBody>
          <a:bodyPr>
            <a:normAutofit fontScale="90000"/>
          </a:bodyPr>
          <a:lstStyle/>
          <a:p>
            <a:r>
              <a:rPr lang="en-US" dirty="0"/>
              <a:t>Restrictions on Appointing, Employing and Contracting with Relatives</a:t>
            </a:r>
          </a:p>
        </p:txBody>
      </p:sp>
      <p:sp>
        <p:nvSpPr>
          <p:cNvPr id="3" name="Content Placeholder 2">
            <a:extLst>
              <a:ext uri="{FF2B5EF4-FFF2-40B4-BE49-F238E27FC236}">
                <a16:creationId xmlns:a16="http://schemas.microsoft.com/office/drawing/2014/main" id="{FED72776-5A4F-94C5-3A37-65343C1C64D1}"/>
              </a:ext>
            </a:extLst>
          </p:cNvPr>
          <p:cNvSpPr>
            <a:spLocks noGrp="1"/>
          </p:cNvSpPr>
          <p:nvPr>
            <p:ph idx="1"/>
          </p:nvPr>
        </p:nvSpPr>
        <p:spPr/>
        <p:txBody>
          <a:bodyPr>
            <a:normAutofit fontScale="92500" lnSpcReduction="10000"/>
          </a:bodyPr>
          <a:lstStyle/>
          <a:p>
            <a:pPr algn="just"/>
            <a:r>
              <a:rPr lang="en-US" b="1" dirty="0"/>
              <a:t>ANTI-NEPOTISM LAW </a:t>
            </a:r>
            <a:r>
              <a:rPr lang="en-US" dirty="0"/>
              <a:t>- A public official is prohibited from seeking for a relative any appointment, employment, promotion, or advancement in the agency in which he or she is serving or over which the official exercises jurisdiction or control. No person may be appointed, employed, promoted, or advanced in or to a position in an agency if such action has been advocated by a related public official who is serving in or exercising jurisdiction or control over the agency; this includes relatives of members of collegial government bodies. NOTE: This prohibition does not apply to school districts (except as provided in Sec. 1012.23, Fla. Stat.), community colleges and state universities, or to appointments of boards, other than those with land‐planning or zoning responsibilities, in municipalities of fewer than 35,000 residents. Also, the approval of budgets does not constitute “jurisdiction or control” for the purposes of this prohibition. This provision does not apply to volunteer emergency medical, firefighting, or police service providers. [Sec. 112.3135, Fla. Stat.]</a:t>
            </a:r>
          </a:p>
        </p:txBody>
      </p:sp>
    </p:spTree>
    <p:extLst>
      <p:ext uri="{BB962C8B-B14F-4D97-AF65-F5344CB8AC3E}">
        <p14:creationId xmlns:p14="http://schemas.microsoft.com/office/powerpoint/2010/main" val="3461780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322A-55B2-34C6-C32D-0B52171D8CB8}"/>
              </a:ext>
            </a:extLst>
          </p:cNvPr>
          <p:cNvSpPr>
            <a:spLocks noGrp="1"/>
          </p:cNvSpPr>
          <p:nvPr>
            <p:ph type="title"/>
          </p:nvPr>
        </p:nvSpPr>
        <p:spPr/>
        <p:txBody>
          <a:bodyPr/>
          <a:lstStyle/>
          <a:p>
            <a:r>
              <a:rPr lang="en-US" dirty="0"/>
              <a:t>Post Officeholding &amp; Employment</a:t>
            </a:r>
          </a:p>
        </p:txBody>
      </p:sp>
      <p:sp>
        <p:nvSpPr>
          <p:cNvPr id="3" name="Content Placeholder 2">
            <a:extLst>
              <a:ext uri="{FF2B5EF4-FFF2-40B4-BE49-F238E27FC236}">
                <a16:creationId xmlns:a16="http://schemas.microsoft.com/office/drawing/2014/main" id="{A73B89DE-351B-DED9-224A-4F2D071027C5}"/>
              </a:ext>
            </a:extLst>
          </p:cNvPr>
          <p:cNvSpPr>
            <a:spLocks noGrp="1"/>
          </p:cNvSpPr>
          <p:nvPr>
            <p:ph idx="1"/>
          </p:nvPr>
        </p:nvSpPr>
        <p:spPr/>
        <p:txBody>
          <a:bodyPr/>
          <a:lstStyle/>
          <a:p>
            <a:pPr algn="just"/>
            <a:endParaRPr lang="en-US" dirty="0"/>
          </a:p>
          <a:p>
            <a:pPr algn="just"/>
            <a:r>
              <a:rPr lang="en-US" dirty="0"/>
              <a:t>A person elected to county, municipal, school district, or special district office is prohibited from representing another person or entity for compensation before the government body or agency of which he or she was an officer for two years after leaving office. Appointed officers and employees of counties, municipalities, school districts, and special districts may be subject to a similar restriction by local ordinance or resolution. [Sec. 112.313(13) and (14), Fla. Stat.]</a:t>
            </a:r>
          </a:p>
        </p:txBody>
      </p:sp>
    </p:spTree>
    <p:extLst>
      <p:ext uri="{BB962C8B-B14F-4D97-AF65-F5344CB8AC3E}">
        <p14:creationId xmlns:p14="http://schemas.microsoft.com/office/powerpoint/2010/main" val="802371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38511-22F9-8D41-1858-84A97E8726F2}"/>
              </a:ext>
            </a:extLst>
          </p:cNvPr>
          <p:cNvSpPr>
            <a:spLocks noGrp="1"/>
          </p:cNvSpPr>
          <p:nvPr>
            <p:ph type="title"/>
          </p:nvPr>
        </p:nvSpPr>
        <p:spPr/>
        <p:txBody>
          <a:bodyPr/>
          <a:lstStyle/>
          <a:p>
            <a:pPr algn="ctr"/>
            <a:r>
              <a:rPr lang="en-US" dirty="0"/>
              <a:t>Additional Ethics Requirements </a:t>
            </a:r>
          </a:p>
        </p:txBody>
      </p:sp>
      <p:sp>
        <p:nvSpPr>
          <p:cNvPr id="3" name="Content Placeholder 2">
            <a:extLst>
              <a:ext uri="{FF2B5EF4-FFF2-40B4-BE49-F238E27FC236}">
                <a16:creationId xmlns:a16="http://schemas.microsoft.com/office/drawing/2014/main" id="{0BB932BC-6538-0983-EFC2-87018BC0F2D0}"/>
              </a:ext>
            </a:extLst>
          </p:cNvPr>
          <p:cNvSpPr>
            <a:spLocks noGrp="1"/>
          </p:cNvSpPr>
          <p:nvPr>
            <p:ph idx="1"/>
          </p:nvPr>
        </p:nvSpPr>
        <p:spPr/>
        <p:txBody>
          <a:bodyPr/>
          <a:lstStyle/>
          <a:p>
            <a:pPr algn="just"/>
            <a:endParaRPr lang="en-US" dirty="0"/>
          </a:p>
          <a:p>
            <a:pPr algn="just"/>
            <a:endParaRPr lang="en-US" dirty="0"/>
          </a:p>
          <a:p>
            <a:pPr algn="just"/>
            <a:r>
              <a:rPr lang="en-US" dirty="0"/>
              <a:t>No prohibition on a county or municipality from imposing by ordinance or rule additional more stringent standards or conduct and disclosure requirements on its own officers and employees which do not conflict with the provisions of chapter 112, Part III, Florida Statutes. s. 112.326, F.S. </a:t>
            </a:r>
          </a:p>
        </p:txBody>
      </p:sp>
    </p:spTree>
    <p:extLst>
      <p:ext uri="{BB962C8B-B14F-4D97-AF65-F5344CB8AC3E}">
        <p14:creationId xmlns:p14="http://schemas.microsoft.com/office/powerpoint/2010/main" val="2022505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3" name="Rectangle 22">
            <a:extLst>
              <a:ext uri="{FF2B5EF4-FFF2-40B4-BE49-F238E27FC236}">
                <a16:creationId xmlns:a16="http://schemas.microsoft.com/office/drawing/2014/main" id="{052B717E-679E-41A4-B95A-8F7DFAD3F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3">
            <a:extLst>
              <a:ext uri="{FF2B5EF4-FFF2-40B4-BE49-F238E27FC236}">
                <a16:creationId xmlns:a16="http://schemas.microsoft.com/office/drawing/2014/main" id="{0B0EB278-F8C7-43AD-BCE2-A2F4D98C4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1"/>
            <a:ext cx="7960944" cy="6859759"/>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3837993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3837993 w 6125882"/>
              <a:gd name="connsiteY4" fmla="*/ 0 h 6857998"/>
              <a:gd name="connsiteX0" fmla="*/ 3244301 w 6125882"/>
              <a:gd name="connsiteY0" fmla="*/ 0 h 6868949"/>
              <a:gd name="connsiteX1" fmla="*/ 6125882 w 6125882"/>
              <a:gd name="connsiteY1" fmla="*/ 10951 h 6868949"/>
              <a:gd name="connsiteX2" fmla="*/ 6125882 w 6125882"/>
              <a:gd name="connsiteY2" fmla="*/ 6868949 h 6868949"/>
              <a:gd name="connsiteX3" fmla="*/ 0 w 6125882"/>
              <a:gd name="connsiteY3" fmla="*/ 6856996 h 6868949"/>
              <a:gd name="connsiteX4" fmla="*/ 3244301 w 6125882"/>
              <a:gd name="connsiteY4" fmla="*/ 0 h 6868949"/>
              <a:gd name="connsiteX0" fmla="*/ 3010169 w 6125882"/>
              <a:gd name="connsiteY0" fmla="*/ 0 h 6868949"/>
              <a:gd name="connsiteX1" fmla="*/ 6125882 w 6125882"/>
              <a:gd name="connsiteY1" fmla="*/ 10951 h 6868949"/>
              <a:gd name="connsiteX2" fmla="*/ 6125882 w 6125882"/>
              <a:gd name="connsiteY2" fmla="*/ 6868949 h 6868949"/>
              <a:gd name="connsiteX3" fmla="*/ 0 w 6125882"/>
              <a:gd name="connsiteY3" fmla="*/ 6856996 h 6868949"/>
              <a:gd name="connsiteX4" fmla="*/ 3010169 w 6125882"/>
              <a:gd name="connsiteY4" fmla="*/ 0 h 6868949"/>
              <a:gd name="connsiteX0" fmla="*/ 2951635 w 6067348"/>
              <a:gd name="connsiteY0" fmla="*/ 0 h 6868949"/>
              <a:gd name="connsiteX1" fmla="*/ 6067348 w 6067348"/>
              <a:gd name="connsiteY1" fmla="*/ 10951 h 6868949"/>
              <a:gd name="connsiteX2" fmla="*/ 6067348 w 6067348"/>
              <a:gd name="connsiteY2" fmla="*/ 6868949 h 6868949"/>
              <a:gd name="connsiteX3" fmla="*/ 0 w 6067348"/>
              <a:gd name="connsiteY3" fmla="*/ 6867946 h 6868949"/>
              <a:gd name="connsiteX4" fmla="*/ 2951635 w 6067348"/>
              <a:gd name="connsiteY4" fmla="*/ 0 h 6868949"/>
              <a:gd name="connsiteX0" fmla="*/ 2762929 w 6067348"/>
              <a:gd name="connsiteY0" fmla="*/ 0 h 6859759"/>
              <a:gd name="connsiteX1" fmla="*/ 6067348 w 6067348"/>
              <a:gd name="connsiteY1" fmla="*/ 1761 h 6859759"/>
              <a:gd name="connsiteX2" fmla="*/ 6067348 w 6067348"/>
              <a:gd name="connsiteY2" fmla="*/ 6859759 h 6859759"/>
              <a:gd name="connsiteX3" fmla="*/ 0 w 6067348"/>
              <a:gd name="connsiteY3" fmla="*/ 6858756 h 6859759"/>
              <a:gd name="connsiteX4" fmla="*/ 2762929 w 6067348"/>
              <a:gd name="connsiteY4" fmla="*/ 0 h 6859759"/>
              <a:gd name="connsiteX0" fmla="*/ 2675315 w 6067348"/>
              <a:gd name="connsiteY0" fmla="*/ 0 h 6859759"/>
              <a:gd name="connsiteX1" fmla="*/ 6067348 w 6067348"/>
              <a:gd name="connsiteY1" fmla="*/ 1761 h 6859759"/>
              <a:gd name="connsiteX2" fmla="*/ 6067348 w 6067348"/>
              <a:gd name="connsiteY2" fmla="*/ 6859759 h 6859759"/>
              <a:gd name="connsiteX3" fmla="*/ 0 w 6067348"/>
              <a:gd name="connsiteY3" fmla="*/ 6858756 h 6859759"/>
              <a:gd name="connsiteX4" fmla="*/ 2675315 w 6067348"/>
              <a:gd name="connsiteY4" fmla="*/ 0 h 6859759"/>
              <a:gd name="connsiteX0" fmla="*/ 2446171 w 5838204"/>
              <a:gd name="connsiteY0" fmla="*/ 0 h 6859759"/>
              <a:gd name="connsiteX1" fmla="*/ 5838204 w 5838204"/>
              <a:gd name="connsiteY1" fmla="*/ 1761 h 6859759"/>
              <a:gd name="connsiteX2" fmla="*/ 5838204 w 5838204"/>
              <a:gd name="connsiteY2" fmla="*/ 6859759 h 6859759"/>
              <a:gd name="connsiteX3" fmla="*/ 0 w 5838204"/>
              <a:gd name="connsiteY3" fmla="*/ 6858756 h 6859759"/>
              <a:gd name="connsiteX4" fmla="*/ 2446171 w 5838204"/>
              <a:gd name="connsiteY4" fmla="*/ 0 h 6859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8204" h="6859759">
                <a:moveTo>
                  <a:pt x="2446171" y="0"/>
                </a:moveTo>
                <a:lnTo>
                  <a:pt x="5838204" y="1761"/>
                </a:lnTo>
                <a:lnTo>
                  <a:pt x="5838204" y="6859759"/>
                </a:lnTo>
                <a:lnTo>
                  <a:pt x="0" y="6858756"/>
                </a:lnTo>
                <a:lnTo>
                  <a:pt x="244617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5F18A4-8105-A1BD-9836-851DA04F85FD}"/>
              </a:ext>
            </a:extLst>
          </p:cNvPr>
          <p:cNvSpPr>
            <a:spLocks noGrp="1"/>
          </p:cNvSpPr>
          <p:nvPr>
            <p:ph type="title"/>
          </p:nvPr>
        </p:nvSpPr>
        <p:spPr>
          <a:xfrm>
            <a:off x="960350" y="541964"/>
            <a:ext cx="4768938" cy="3818667"/>
          </a:xfrm>
        </p:spPr>
        <p:txBody>
          <a:bodyPr vert="horz" lIns="91440" tIns="45720" rIns="91440" bIns="45720" rtlCol="0" anchor="b">
            <a:normAutofit/>
          </a:bodyPr>
          <a:lstStyle/>
          <a:p>
            <a:r>
              <a:rPr lang="en-US" sz="5400"/>
              <a:t>Questions</a:t>
            </a:r>
          </a:p>
        </p:txBody>
      </p:sp>
      <p:cxnSp>
        <p:nvCxnSpPr>
          <p:cNvPr id="27" name="Straight Connector 26">
            <a:extLst>
              <a:ext uri="{FF2B5EF4-FFF2-40B4-BE49-F238E27FC236}">
                <a16:creationId xmlns:a16="http://schemas.microsoft.com/office/drawing/2014/main" id="{50A7A0AD-25ED-4137-AA04-A0E36CAA8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1187" y="10631"/>
            <a:ext cx="876073" cy="68580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186F20B-6445-4368-B022-F9EABF15AE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9307961" y="640726"/>
            <a:ext cx="2884039" cy="621727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9F97BBF-9EBF-4BEE-B39C-E6C666941D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34086" y="0"/>
            <a:ext cx="2757914" cy="142520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6" name="Graphic 5" descr="Help">
            <a:extLst>
              <a:ext uri="{FF2B5EF4-FFF2-40B4-BE49-F238E27FC236}">
                <a16:creationId xmlns:a16="http://schemas.microsoft.com/office/drawing/2014/main" id="{35AE4BBE-EEB5-7EF2-4886-C17EB9A2BC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651981"/>
            <a:ext cx="5562600" cy="5562600"/>
          </a:xfrm>
          <a:prstGeom prst="rect">
            <a:avLst/>
          </a:prstGeom>
        </p:spPr>
      </p:pic>
    </p:spTree>
    <p:extLst>
      <p:ext uri="{BB962C8B-B14F-4D97-AF65-F5344CB8AC3E}">
        <p14:creationId xmlns:p14="http://schemas.microsoft.com/office/powerpoint/2010/main" val="1346672285"/>
      </p:ext>
    </p:extLst>
  </p:cSld>
  <p:clrMapOvr>
    <a:masterClrMapping/>
  </p:clrMapOvr>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TotalTime>
  <Words>4338</Words>
  <Application>Microsoft Office PowerPoint</Application>
  <PresentationFormat>Widescreen</PresentationFormat>
  <Paragraphs>123</Paragraphs>
  <Slides>29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Arial</vt:lpstr>
      <vt:lpstr>Trebuchet MS</vt:lpstr>
      <vt:lpstr>Univers Condensed Light</vt:lpstr>
      <vt:lpstr>Walbaum Display Light</vt:lpstr>
      <vt:lpstr>AngleLinesVTI</vt:lpstr>
      <vt:lpstr>Financial Disclosures, Conflicts of Interest and Ethics  </vt:lpstr>
      <vt:lpstr>Financial Disclosures </vt:lpstr>
      <vt:lpstr>The Forms - the Who? </vt:lpstr>
      <vt:lpstr>The Forms – the differences </vt:lpstr>
      <vt:lpstr>The Forms </vt:lpstr>
      <vt:lpstr>Training Certifications </vt:lpstr>
      <vt:lpstr>Voting Conflicts of Interest</vt:lpstr>
      <vt:lpstr>S. 112.3143(3)(a), Florida Statutes </vt:lpstr>
      <vt:lpstr>Voting Conflicts of Interest – Definitions </vt:lpstr>
      <vt:lpstr>The Appearance of  a Conflict </vt:lpstr>
      <vt:lpstr>Actions to Take when there is a voting conflict </vt:lpstr>
      <vt:lpstr>Gift Law Basics </vt:lpstr>
      <vt:lpstr>Who Does the Gift Laws Apply To on the Local Level? </vt:lpstr>
      <vt:lpstr>Prohibited Gifts </vt:lpstr>
      <vt:lpstr>Honorarium Event Related Expenses </vt:lpstr>
      <vt:lpstr>Ethics </vt:lpstr>
      <vt:lpstr>Dual Public Employment </vt:lpstr>
      <vt:lpstr>Dual Office-Holding  Art. II, Sec. 5(a), Fla. Const. </vt:lpstr>
      <vt:lpstr>Employees Holding Office </vt:lpstr>
      <vt:lpstr>Local Government Attorneys Employment </vt:lpstr>
      <vt:lpstr>Prohibited Actions or Conduct</vt:lpstr>
      <vt:lpstr>Prohibited Employment and Business Relationships </vt:lpstr>
      <vt:lpstr>Prohibited Employment and Business Relationships Cont…</vt:lpstr>
      <vt:lpstr>Prohibited Employment and Business Relationships Cont…</vt:lpstr>
      <vt:lpstr>Lobbying Restrictions </vt:lpstr>
      <vt:lpstr>Restrictions on Appointing, Employing and Contracting with Relatives</vt:lpstr>
      <vt:lpstr>Post Officeholding &amp; Employment</vt:lpstr>
      <vt:lpstr>Additional Ethics Requirements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Disclosures, Conflicts of Interest and Ethics  </dc:title>
  <dc:creator>Parsons, Kerry</dc:creator>
  <cp:lastModifiedBy>Parsons, Kerry</cp:lastModifiedBy>
  <cp:revision>1</cp:revision>
  <dcterms:created xsi:type="dcterms:W3CDTF">2024-04-25T18:39:12Z</dcterms:created>
  <dcterms:modified xsi:type="dcterms:W3CDTF">2024-04-25T20:13:05Z</dcterms:modified>
</cp:coreProperties>
</file>