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932" r:id="rId1"/>
  </p:sldMasterIdLst>
  <p:sldIdLst>
    <p:sldId id="256" r:id="rId2"/>
    <p:sldId id="259" r:id="rId3"/>
    <p:sldId id="258" r:id="rId4"/>
    <p:sldId id="260" r:id="rId5"/>
    <p:sldId id="516" r:id="rId6"/>
    <p:sldId id="517" r:id="rId7"/>
    <p:sldId id="261" r:id="rId8"/>
    <p:sldId id="511" r:id="rId9"/>
    <p:sldId id="504" r:id="rId10"/>
    <p:sldId id="505" r:id="rId11"/>
    <p:sldId id="510" r:id="rId12"/>
    <p:sldId id="512" r:id="rId13"/>
    <p:sldId id="515" r:id="rId14"/>
    <p:sldId id="514" r:id="rId15"/>
    <p:sldId id="465" r:id="rId16"/>
    <p:sldId id="508" r:id="rId17"/>
    <p:sldId id="289" r:id="rId18"/>
    <p:sldId id="290" r:id="rId19"/>
    <p:sldId id="291" r:id="rId20"/>
    <p:sldId id="292" r:id="rId21"/>
    <p:sldId id="518" r:id="rId22"/>
    <p:sldId id="521" r:id="rId23"/>
    <p:sldId id="523" r:id="rId24"/>
    <p:sldId id="525" r:id="rId25"/>
    <p:sldId id="467" r:id="rId26"/>
    <p:sldId id="519" r:id="rId27"/>
    <p:sldId id="520" r:id="rId28"/>
    <p:sldId id="526" r:id="rId29"/>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56" d="100"/>
          <a:sy n="156" d="100"/>
        </p:scale>
        <p:origin x="1940" y="8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_rels/data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53C6BD74-BE9D-42BD-90C1-219DF980C280}" type="doc">
      <dgm:prSet loTypeId="urn:microsoft.com/office/officeart/2005/8/layout/default" loCatId="list" qsTypeId="urn:microsoft.com/office/officeart/2005/8/quickstyle/simple1" qsCatId="simple" csTypeId="urn:microsoft.com/office/officeart/2005/8/colors/colorful2" csCatId="colorful"/>
      <dgm:spPr/>
      <dgm:t>
        <a:bodyPr/>
        <a:lstStyle/>
        <a:p>
          <a:endParaRPr lang="en-US"/>
        </a:p>
      </dgm:t>
    </dgm:pt>
    <dgm:pt modelId="{313F97F5-2BE7-495B-9503-F8AEDE69733E}">
      <dgm:prSet/>
      <dgm:spPr/>
      <dgm:t>
        <a:bodyPr/>
        <a:lstStyle/>
        <a:p>
          <a:r>
            <a:rPr lang="en-US" b="1"/>
            <a:t>Pending litigation</a:t>
          </a:r>
          <a:endParaRPr lang="en-US"/>
        </a:p>
      </dgm:t>
    </dgm:pt>
    <dgm:pt modelId="{4E38AEC5-5C5E-46E6-8592-215F61BFC92A}" type="parTrans" cxnId="{066ABA62-D092-476F-8F57-AD04F86130DA}">
      <dgm:prSet/>
      <dgm:spPr/>
      <dgm:t>
        <a:bodyPr/>
        <a:lstStyle/>
        <a:p>
          <a:endParaRPr lang="en-US"/>
        </a:p>
      </dgm:t>
    </dgm:pt>
    <dgm:pt modelId="{F3873D41-118B-491E-894D-9D5749E47A6D}" type="sibTrans" cxnId="{066ABA62-D092-476F-8F57-AD04F86130DA}">
      <dgm:prSet/>
      <dgm:spPr/>
      <dgm:t>
        <a:bodyPr/>
        <a:lstStyle/>
        <a:p>
          <a:endParaRPr lang="en-US"/>
        </a:p>
      </dgm:t>
    </dgm:pt>
    <dgm:pt modelId="{C67E9077-AAC3-4286-9587-87FF12AF51DB}">
      <dgm:prSet/>
      <dgm:spPr/>
      <dgm:t>
        <a:bodyPr/>
        <a:lstStyle/>
        <a:p>
          <a:r>
            <a:rPr lang="en-US" b="1"/>
            <a:t>Ongoing criminal intelligence</a:t>
          </a:r>
          <a:endParaRPr lang="en-US"/>
        </a:p>
      </dgm:t>
    </dgm:pt>
    <dgm:pt modelId="{22491745-74C2-4896-9AEB-7CCBECD22B3B}" type="parTrans" cxnId="{BC050726-0D2F-422A-9E01-2F90D6B09962}">
      <dgm:prSet/>
      <dgm:spPr/>
      <dgm:t>
        <a:bodyPr/>
        <a:lstStyle/>
        <a:p>
          <a:endParaRPr lang="en-US"/>
        </a:p>
      </dgm:t>
    </dgm:pt>
    <dgm:pt modelId="{D29877E9-1351-485E-B29B-93A5BAB0BD71}" type="sibTrans" cxnId="{BC050726-0D2F-422A-9E01-2F90D6B09962}">
      <dgm:prSet/>
      <dgm:spPr/>
      <dgm:t>
        <a:bodyPr/>
        <a:lstStyle/>
        <a:p>
          <a:endParaRPr lang="en-US"/>
        </a:p>
      </dgm:t>
    </dgm:pt>
    <dgm:pt modelId="{31B7ACD1-3800-41E3-9F5D-E05F6A8BC539}">
      <dgm:prSet/>
      <dgm:spPr/>
      <dgm:t>
        <a:bodyPr/>
        <a:lstStyle/>
        <a:p>
          <a:r>
            <a:rPr lang="en-US" b="1"/>
            <a:t>Home addresses, etc. of certain individuals</a:t>
          </a:r>
          <a:endParaRPr lang="en-US"/>
        </a:p>
      </dgm:t>
    </dgm:pt>
    <dgm:pt modelId="{F70F76BB-A967-48DA-A119-9F2357005313}" type="parTrans" cxnId="{66E9DB44-152E-43A3-996A-278B6E073136}">
      <dgm:prSet/>
      <dgm:spPr/>
      <dgm:t>
        <a:bodyPr/>
        <a:lstStyle/>
        <a:p>
          <a:endParaRPr lang="en-US"/>
        </a:p>
      </dgm:t>
    </dgm:pt>
    <dgm:pt modelId="{877A6E2E-2BA2-4753-BDFB-0083866A442A}" type="sibTrans" cxnId="{66E9DB44-152E-43A3-996A-278B6E073136}">
      <dgm:prSet/>
      <dgm:spPr/>
      <dgm:t>
        <a:bodyPr/>
        <a:lstStyle/>
        <a:p>
          <a:endParaRPr lang="en-US"/>
        </a:p>
      </dgm:t>
    </dgm:pt>
    <dgm:pt modelId="{946CA50F-53AD-403B-A12C-80FD23B0D0A0}">
      <dgm:prSet/>
      <dgm:spPr/>
      <dgm:t>
        <a:bodyPr/>
        <a:lstStyle/>
        <a:p>
          <a:r>
            <a:rPr lang="en-US" b="1"/>
            <a:t>Security plans</a:t>
          </a:r>
          <a:endParaRPr lang="en-US"/>
        </a:p>
      </dgm:t>
    </dgm:pt>
    <dgm:pt modelId="{984B9E5B-1BAE-4279-ABC3-C7550C3387B4}" type="parTrans" cxnId="{60831B3A-9E01-4BBD-BA4A-81C02EE1A66B}">
      <dgm:prSet/>
      <dgm:spPr/>
      <dgm:t>
        <a:bodyPr/>
        <a:lstStyle/>
        <a:p>
          <a:endParaRPr lang="en-US"/>
        </a:p>
      </dgm:t>
    </dgm:pt>
    <dgm:pt modelId="{7CFE0314-CBD0-4A76-B65B-0E5158957273}" type="sibTrans" cxnId="{60831B3A-9E01-4BBD-BA4A-81C02EE1A66B}">
      <dgm:prSet/>
      <dgm:spPr/>
      <dgm:t>
        <a:bodyPr/>
        <a:lstStyle/>
        <a:p>
          <a:endParaRPr lang="en-US"/>
        </a:p>
      </dgm:t>
    </dgm:pt>
    <dgm:pt modelId="{B5F21170-A047-4175-9B44-9F2422FB634A}">
      <dgm:prSet/>
      <dgm:spPr/>
      <dgm:t>
        <a:bodyPr/>
        <a:lstStyle/>
        <a:p>
          <a:r>
            <a:rPr lang="en-US" b="1"/>
            <a:t>Certain victims – including Marsy’s Law</a:t>
          </a:r>
          <a:endParaRPr lang="en-US"/>
        </a:p>
      </dgm:t>
    </dgm:pt>
    <dgm:pt modelId="{E805FA51-2BE2-4756-B13E-48F0964EEB9F}" type="parTrans" cxnId="{F69C1C7A-93B8-4286-825B-13F790AE1909}">
      <dgm:prSet/>
      <dgm:spPr/>
      <dgm:t>
        <a:bodyPr/>
        <a:lstStyle/>
        <a:p>
          <a:endParaRPr lang="en-US"/>
        </a:p>
      </dgm:t>
    </dgm:pt>
    <dgm:pt modelId="{388E4665-609C-4D46-A23C-0E07318239EA}" type="sibTrans" cxnId="{F69C1C7A-93B8-4286-825B-13F790AE1909}">
      <dgm:prSet/>
      <dgm:spPr/>
      <dgm:t>
        <a:bodyPr/>
        <a:lstStyle/>
        <a:p>
          <a:endParaRPr lang="en-US"/>
        </a:p>
      </dgm:t>
    </dgm:pt>
    <dgm:pt modelId="{F9013D78-42B1-44E4-BBF2-8C78EC54B8F2}">
      <dgm:prSet/>
      <dgm:spPr/>
      <dgm:t>
        <a:bodyPr/>
        <a:lstStyle/>
        <a:p>
          <a:r>
            <a:rPr lang="en-US" b="1"/>
            <a:t>**Notably doing public work on private devices does not exempt those records from PRRs**</a:t>
          </a:r>
          <a:endParaRPr lang="en-US"/>
        </a:p>
      </dgm:t>
    </dgm:pt>
    <dgm:pt modelId="{14D521FD-F867-4445-9AD8-3F8FD77E2A71}" type="parTrans" cxnId="{49D599D4-498F-4E97-B713-3A0C3FC6BF7E}">
      <dgm:prSet/>
      <dgm:spPr/>
      <dgm:t>
        <a:bodyPr/>
        <a:lstStyle/>
        <a:p>
          <a:endParaRPr lang="en-US"/>
        </a:p>
      </dgm:t>
    </dgm:pt>
    <dgm:pt modelId="{32C87D3C-C518-4927-BA63-0FC57AB5C6F7}" type="sibTrans" cxnId="{49D599D4-498F-4E97-B713-3A0C3FC6BF7E}">
      <dgm:prSet/>
      <dgm:spPr/>
      <dgm:t>
        <a:bodyPr/>
        <a:lstStyle/>
        <a:p>
          <a:endParaRPr lang="en-US"/>
        </a:p>
      </dgm:t>
    </dgm:pt>
    <dgm:pt modelId="{1AAB8360-1A95-4D2F-BCAD-F49C108990A1}" type="pres">
      <dgm:prSet presAssocID="{53C6BD74-BE9D-42BD-90C1-219DF980C280}" presName="diagram" presStyleCnt="0">
        <dgm:presLayoutVars>
          <dgm:dir/>
          <dgm:resizeHandles val="exact"/>
        </dgm:presLayoutVars>
      </dgm:prSet>
      <dgm:spPr/>
    </dgm:pt>
    <dgm:pt modelId="{A023034B-249B-4F0F-B1AA-80722CFE1CA8}" type="pres">
      <dgm:prSet presAssocID="{313F97F5-2BE7-495B-9503-F8AEDE69733E}" presName="node" presStyleLbl="node1" presStyleIdx="0" presStyleCnt="6">
        <dgm:presLayoutVars>
          <dgm:bulletEnabled val="1"/>
        </dgm:presLayoutVars>
      </dgm:prSet>
      <dgm:spPr/>
    </dgm:pt>
    <dgm:pt modelId="{B917EE2B-9C30-4F32-B39A-EED66A84EFAD}" type="pres">
      <dgm:prSet presAssocID="{F3873D41-118B-491E-894D-9D5749E47A6D}" presName="sibTrans" presStyleCnt="0"/>
      <dgm:spPr/>
    </dgm:pt>
    <dgm:pt modelId="{FCBFF7A9-350C-49AD-AB40-F92F3D2958C4}" type="pres">
      <dgm:prSet presAssocID="{C67E9077-AAC3-4286-9587-87FF12AF51DB}" presName="node" presStyleLbl="node1" presStyleIdx="1" presStyleCnt="6">
        <dgm:presLayoutVars>
          <dgm:bulletEnabled val="1"/>
        </dgm:presLayoutVars>
      </dgm:prSet>
      <dgm:spPr/>
    </dgm:pt>
    <dgm:pt modelId="{C6D5DFB2-B8B7-4841-9249-0A6749229A30}" type="pres">
      <dgm:prSet presAssocID="{D29877E9-1351-485E-B29B-93A5BAB0BD71}" presName="sibTrans" presStyleCnt="0"/>
      <dgm:spPr/>
    </dgm:pt>
    <dgm:pt modelId="{3C50D063-7ECD-4410-A4DE-4E4DE833E7CC}" type="pres">
      <dgm:prSet presAssocID="{31B7ACD1-3800-41E3-9F5D-E05F6A8BC539}" presName="node" presStyleLbl="node1" presStyleIdx="2" presStyleCnt="6">
        <dgm:presLayoutVars>
          <dgm:bulletEnabled val="1"/>
        </dgm:presLayoutVars>
      </dgm:prSet>
      <dgm:spPr/>
    </dgm:pt>
    <dgm:pt modelId="{B4E82489-90BE-48D3-9ADF-B5CE0105791E}" type="pres">
      <dgm:prSet presAssocID="{877A6E2E-2BA2-4753-BDFB-0083866A442A}" presName="sibTrans" presStyleCnt="0"/>
      <dgm:spPr/>
    </dgm:pt>
    <dgm:pt modelId="{04259A44-4BAC-49FB-871B-A85472586E14}" type="pres">
      <dgm:prSet presAssocID="{946CA50F-53AD-403B-A12C-80FD23B0D0A0}" presName="node" presStyleLbl="node1" presStyleIdx="3" presStyleCnt="6">
        <dgm:presLayoutVars>
          <dgm:bulletEnabled val="1"/>
        </dgm:presLayoutVars>
      </dgm:prSet>
      <dgm:spPr/>
    </dgm:pt>
    <dgm:pt modelId="{CC053D1B-C093-4D70-A5D3-349285214525}" type="pres">
      <dgm:prSet presAssocID="{7CFE0314-CBD0-4A76-B65B-0E5158957273}" presName="sibTrans" presStyleCnt="0"/>
      <dgm:spPr/>
    </dgm:pt>
    <dgm:pt modelId="{CF292FE2-22F8-4219-ACB3-DC23331CD5C9}" type="pres">
      <dgm:prSet presAssocID="{B5F21170-A047-4175-9B44-9F2422FB634A}" presName="node" presStyleLbl="node1" presStyleIdx="4" presStyleCnt="6">
        <dgm:presLayoutVars>
          <dgm:bulletEnabled val="1"/>
        </dgm:presLayoutVars>
      </dgm:prSet>
      <dgm:spPr/>
    </dgm:pt>
    <dgm:pt modelId="{79349EC1-2C2D-4EF6-90F6-F598093D54CF}" type="pres">
      <dgm:prSet presAssocID="{388E4665-609C-4D46-A23C-0E07318239EA}" presName="sibTrans" presStyleCnt="0"/>
      <dgm:spPr/>
    </dgm:pt>
    <dgm:pt modelId="{5BB46C96-819B-4536-B271-5F1652AB56C5}" type="pres">
      <dgm:prSet presAssocID="{F9013D78-42B1-44E4-BBF2-8C78EC54B8F2}" presName="node" presStyleLbl="node1" presStyleIdx="5" presStyleCnt="6">
        <dgm:presLayoutVars>
          <dgm:bulletEnabled val="1"/>
        </dgm:presLayoutVars>
      </dgm:prSet>
      <dgm:spPr/>
    </dgm:pt>
  </dgm:ptLst>
  <dgm:cxnLst>
    <dgm:cxn modelId="{DC57EC0D-719A-4448-BD82-2794C861EEA1}" type="presOf" srcId="{53C6BD74-BE9D-42BD-90C1-219DF980C280}" destId="{1AAB8360-1A95-4D2F-BCAD-F49C108990A1}" srcOrd="0" destOrd="0" presId="urn:microsoft.com/office/officeart/2005/8/layout/default"/>
    <dgm:cxn modelId="{923CD21A-8259-4217-AC82-777725D6B599}" type="presOf" srcId="{C67E9077-AAC3-4286-9587-87FF12AF51DB}" destId="{FCBFF7A9-350C-49AD-AB40-F92F3D2958C4}" srcOrd="0" destOrd="0" presId="urn:microsoft.com/office/officeart/2005/8/layout/default"/>
    <dgm:cxn modelId="{BC050726-0D2F-422A-9E01-2F90D6B09962}" srcId="{53C6BD74-BE9D-42BD-90C1-219DF980C280}" destId="{C67E9077-AAC3-4286-9587-87FF12AF51DB}" srcOrd="1" destOrd="0" parTransId="{22491745-74C2-4896-9AEB-7CCBECD22B3B}" sibTransId="{D29877E9-1351-485E-B29B-93A5BAB0BD71}"/>
    <dgm:cxn modelId="{3C35002C-28A5-45CC-8F1F-DE7FF466CEA2}" type="presOf" srcId="{F9013D78-42B1-44E4-BBF2-8C78EC54B8F2}" destId="{5BB46C96-819B-4536-B271-5F1652AB56C5}" srcOrd="0" destOrd="0" presId="urn:microsoft.com/office/officeart/2005/8/layout/default"/>
    <dgm:cxn modelId="{60831B3A-9E01-4BBD-BA4A-81C02EE1A66B}" srcId="{53C6BD74-BE9D-42BD-90C1-219DF980C280}" destId="{946CA50F-53AD-403B-A12C-80FD23B0D0A0}" srcOrd="3" destOrd="0" parTransId="{984B9E5B-1BAE-4279-ABC3-C7550C3387B4}" sibTransId="{7CFE0314-CBD0-4A76-B65B-0E5158957273}"/>
    <dgm:cxn modelId="{066ABA62-D092-476F-8F57-AD04F86130DA}" srcId="{53C6BD74-BE9D-42BD-90C1-219DF980C280}" destId="{313F97F5-2BE7-495B-9503-F8AEDE69733E}" srcOrd="0" destOrd="0" parTransId="{4E38AEC5-5C5E-46E6-8592-215F61BFC92A}" sibTransId="{F3873D41-118B-491E-894D-9D5749E47A6D}"/>
    <dgm:cxn modelId="{66E9DB44-152E-43A3-996A-278B6E073136}" srcId="{53C6BD74-BE9D-42BD-90C1-219DF980C280}" destId="{31B7ACD1-3800-41E3-9F5D-E05F6A8BC539}" srcOrd="2" destOrd="0" parTransId="{F70F76BB-A967-48DA-A119-9F2357005313}" sibTransId="{877A6E2E-2BA2-4753-BDFB-0083866A442A}"/>
    <dgm:cxn modelId="{26588C68-9F4B-473D-8066-711E1DF495E1}" type="presOf" srcId="{31B7ACD1-3800-41E3-9F5D-E05F6A8BC539}" destId="{3C50D063-7ECD-4410-A4DE-4E4DE833E7CC}" srcOrd="0" destOrd="0" presId="urn:microsoft.com/office/officeart/2005/8/layout/default"/>
    <dgm:cxn modelId="{978C4C55-6CBD-46BE-8E97-E72C8AAD4409}" type="presOf" srcId="{B5F21170-A047-4175-9B44-9F2422FB634A}" destId="{CF292FE2-22F8-4219-ACB3-DC23331CD5C9}" srcOrd="0" destOrd="0" presId="urn:microsoft.com/office/officeart/2005/8/layout/default"/>
    <dgm:cxn modelId="{68886558-15CA-481C-BF01-770E6075489A}" type="presOf" srcId="{946CA50F-53AD-403B-A12C-80FD23B0D0A0}" destId="{04259A44-4BAC-49FB-871B-A85472586E14}" srcOrd="0" destOrd="0" presId="urn:microsoft.com/office/officeart/2005/8/layout/default"/>
    <dgm:cxn modelId="{F69C1C7A-93B8-4286-825B-13F790AE1909}" srcId="{53C6BD74-BE9D-42BD-90C1-219DF980C280}" destId="{B5F21170-A047-4175-9B44-9F2422FB634A}" srcOrd="4" destOrd="0" parTransId="{E805FA51-2BE2-4756-B13E-48F0964EEB9F}" sibTransId="{388E4665-609C-4D46-A23C-0E07318239EA}"/>
    <dgm:cxn modelId="{49D599D4-498F-4E97-B713-3A0C3FC6BF7E}" srcId="{53C6BD74-BE9D-42BD-90C1-219DF980C280}" destId="{F9013D78-42B1-44E4-BBF2-8C78EC54B8F2}" srcOrd="5" destOrd="0" parTransId="{14D521FD-F867-4445-9AD8-3F8FD77E2A71}" sibTransId="{32C87D3C-C518-4927-BA63-0FC57AB5C6F7}"/>
    <dgm:cxn modelId="{5081E9D9-C78B-4BC0-8A74-0144C734CBD8}" type="presOf" srcId="{313F97F5-2BE7-495B-9503-F8AEDE69733E}" destId="{A023034B-249B-4F0F-B1AA-80722CFE1CA8}" srcOrd="0" destOrd="0" presId="urn:microsoft.com/office/officeart/2005/8/layout/default"/>
    <dgm:cxn modelId="{A0DAB197-B9AB-4584-8B93-7A10E993DC3E}" type="presParOf" srcId="{1AAB8360-1A95-4D2F-BCAD-F49C108990A1}" destId="{A023034B-249B-4F0F-B1AA-80722CFE1CA8}" srcOrd="0" destOrd="0" presId="urn:microsoft.com/office/officeart/2005/8/layout/default"/>
    <dgm:cxn modelId="{99B483D6-EF6D-44F5-B69A-07B7D35EBE67}" type="presParOf" srcId="{1AAB8360-1A95-4D2F-BCAD-F49C108990A1}" destId="{B917EE2B-9C30-4F32-B39A-EED66A84EFAD}" srcOrd="1" destOrd="0" presId="urn:microsoft.com/office/officeart/2005/8/layout/default"/>
    <dgm:cxn modelId="{AE8E9878-A950-461D-B026-45BA77B1676A}" type="presParOf" srcId="{1AAB8360-1A95-4D2F-BCAD-F49C108990A1}" destId="{FCBFF7A9-350C-49AD-AB40-F92F3D2958C4}" srcOrd="2" destOrd="0" presId="urn:microsoft.com/office/officeart/2005/8/layout/default"/>
    <dgm:cxn modelId="{9D69B96A-F3E1-4AB4-AB8F-A7362F8FACDC}" type="presParOf" srcId="{1AAB8360-1A95-4D2F-BCAD-F49C108990A1}" destId="{C6D5DFB2-B8B7-4841-9249-0A6749229A30}" srcOrd="3" destOrd="0" presId="urn:microsoft.com/office/officeart/2005/8/layout/default"/>
    <dgm:cxn modelId="{3A9E2741-6C35-41DA-9621-16F3877B524F}" type="presParOf" srcId="{1AAB8360-1A95-4D2F-BCAD-F49C108990A1}" destId="{3C50D063-7ECD-4410-A4DE-4E4DE833E7CC}" srcOrd="4" destOrd="0" presId="urn:microsoft.com/office/officeart/2005/8/layout/default"/>
    <dgm:cxn modelId="{BFC1BB1F-9F6D-4F44-83F1-0F09962F8377}" type="presParOf" srcId="{1AAB8360-1A95-4D2F-BCAD-F49C108990A1}" destId="{B4E82489-90BE-48D3-9ADF-B5CE0105791E}" srcOrd="5" destOrd="0" presId="urn:microsoft.com/office/officeart/2005/8/layout/default"/>
    <dgm:cxn modelId="{AF801C08-D1B1-4D50-A896-21A8B83873E2}" type="presParOf" srcId="{1AAB8360-1A95-4D2F-BCAD-F49C108990A1}" destId="{04259A44-4BAC-49FB-871B-A85472586E14}" srcOrd="6" destOrd="0" presId="urn:microsoft.com/office/officeart/2005/8/layout/default"/>
    <dgm:cxn modelId="{9224FBB4-FD8D-4BFD-8FEB-A2D8FAE58AE0}" type="presParOf" srcId="{1AAB8360-1A95-4D2F-BCAD-F49C108990A1}" destId="{CC053D1B-C093-4D70-A5D3-349285214525}" srcOrd="7" destOrd="0" presId="urn:microsoft.com/office/officeart/2005/8/layout/default"/>
    <dgm:cxn modelId="{DA1F5B1A-39CD-44A1-9841-A4596A71F452}" type="presParOf" srcId="{1AAB8360-1A95-4D2F-BCAD-F49C108990A1}" destId="{CF292FE2-22F8-4219-ACB3-DC23331CD5C9}" srcOrd="8" destOrd="0" presId="urn:microsoft.com/office/officeart/2005/8/layout/default"/>
    <dgm:cxn modelId="{08D5E7C2-12DE-454C-9B16-91737DE996E5}" type="presParOf" srcId="{1AAB8360-1A95-4D2F-BCAD-F49C108990A1}" destId="{79349EC1-2C2D-4EF6-90F6-F598093D54CF}" srcOrd="9" destOrd="0" presId="urn:microsoft.com/office/officeart/2005/8/layout/default"/>
    <dgm:cxn modelId="{863C9DA3-3F41-4F11-85F8-3D003BDAB897}" type="presParOf" srcId="{1AAB8360-1A95-4D2F-BCAD-F49C108990A1}" destId="{5BB46C96-819B-4536-B271-5F1652AB56C5}"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792F6CF-0F60-442D-BBEF-2580D40E4A6E}"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B9A3CAAC-6506-44F7-8950-82EABF2590C8}">
      <dgm:prSet/>
      <dgm:spPr/>
      <dgm:t>
        <a:bodyPr/>
        <a:lstStyle/>
        <a:p>
          <a:r>
            <a:rPr lang="en-US" b="1"/>
            <a:t>Meetings must be open to the public</a:t>
          </a:r>
          <a:endParaRPr lang="en-US"/>
        </a:p>
      </dgm:t>
    </dgm:pt>
    <dgm:pt modelId="{7F7F19A8-3230-45FD-8D2F-0B620162908B}" type="parTrans" cxnId="{CF293C43-6250-4D49-944B-27B9A2232C89}">
      <dgm:prSet/>
      <dgm:spPr/>
      <dgm:t>
        <a:bodyPr/>
        <a:lstStyle/>
        <a:p>
          <a:endParaRPr lang="en-US"/>
        </a:p>
      </dgm:t>
    </dgm:pt>
    <dgm:pt modelId="{D098AF84-467C-437E-819A-AB33B74E434D}" type="sibTrans" cxnId="{CF293C43-6250-4D49-944B-27B9A2232C89}">
      <dgm:prSet/>
      <dgm:spPr/>
      <dgm:t>
        <a:bodyPr/>
        <a:lstStyle/>
        <a:p>
          <a:endParaRPr lang="en-US"/>
        </a:p>
      </dgm:t>
    </dgm:pt>
    <dgm:pt modelId="{5A57D606-B529-44C2-A678-013A14B19DEE}">
      <dgm:prSet/>
      <dgm:spPr/>
      <dgm:t>
        <a:bodyPr/>
        <a:lstStyle/>
        <a:p>
          <a:r>
            <a:rPr lang="en-US" b="1"/>
            <a:t>Reasonable public notice of such meetings must be given; and </a:t>
          </a:r>
          <a:endParaRPr lang="en-US"/>
        </a:p>
      </dgm:t>
    </dgm:pt>
    <dgm:pt modelId="{F53EB381-B96B-404B-8EE2-1CA8CF7E9AA2}" type="parTrans" cxnId="{2A6D0F76-EAA4-470A-81D5-D9CA06457A2F}">
      <dgm:prSet/>
      <dgm:spPr/>
      <dgm:t>
        <a:bodyPr/>
        <a:lstStyle/>
        <a:p>
          <a:endParaRPr lang="en-US"/>
        </a:p>
      </dgm:t>
    </dgm:pt>
    <dgm:pt modelId="{152B503E-5300-438F-A29E-6D675C1F4FF5}" type="sibTrans" cxnId="{2A6D0F76-EAA4-470A-81D5-D9CA06457A2F}">
      <dgm:prSet/>
      <dgm:spPr/>
      <dgm:t>
        <a:bodyPr/>
        <a:lstStyle/>
        <a:p>
          <a:endParaRPr lang="en-US"/>
        </a:p>
      </dgm:t>
    </dgm:pt>
    <dgm:pt modelId="{2919B46B-3531-4D19-8FFB-C7DF4265E4FE}">
      <dgm:prSet/>
      <dgm:spPr/>
      <dgm:t>
        <a:bodyPr/>
        <a:lstStyle/>
        <a:p>
          <a:r>
            <a:rPr lang="en-US" b="1"/>
            <a:t>Minutes of the meetings must be promptly prepared and open to public inspection.</a:t>
          </a:r>
          <a:endParaRPr lang="en-US"/>
        </a:p>
      </dgm:t>
    </dgm:pt>
    <dgm:pt modelId="{BBEB8E1E-9673-4205-B83C-7589AC51F589}" type="parTrans" cxnId="{1F4EA3CF-4895-47FB-8A09-13E40F56F31D}">
      <dgm:prSet/>
      <dgm:spPr/>
      <dgm:t>
        <a:bodyPr/>
        <a:lstStyle/>
        <a:p>
          <a:endParaRPr lang="en-US"/>
        </a:p>
      </dgm:t>
    </dgm:pt>
    <dgm:pt modelId="{5355F9D5-9C37-4ADF-86DF-7C054DC087CB}" type="sibTrans" cxnId="{1F4EA3CF-4895-47FB-8A09-13E40F56F31D}">
      <dgm:prSet/>
      <dgm:spPr/>
      <dgm:t>
        <a:bodyPr/>
        <a:lstStyle/>
        <a:p>
          <a:endParaRPr lang="en-US"/>
        </a:p>
      </dgm:t>
    </dgm:pt>
    <dgm:pt modelId="{CDC0F326-B999-49A3-B338-78F9FBB5308B}" type="pres">
      <dgm:prSet presAssocID="{4792F6CF-0F60-442D-BBEF-2580D40E4A6E}" presName="root" presStyleCnt="0">
        <dgm:presLayoutVars>
          <dgm:dir/>
          <dgm:resizeHandles val="exact"/>
        </dgm:presLayoutVars>
      </dgm:prSet>
      <dgm:spPr/>
    </dgm:pt>
    <dgm:pt modelId="{C05FE1A8-A469-41E1-BFA4-4ADFCD780820}" type="pres">
      <dgm:prSet presAssocID="{B9A3CAAC-6506-44F7-8950-82EABF2590C8}" presName="compNode" presStyleCnt="0"/>
      <dgm:spPr/>
    </dgm:pt>
    <dgm:pt modelId="{3D73C1FA-47C7-44F0-8AC0-B59CA9FD62A9}" type="pres">
      <dgm:prSet presAssocID="{B9A3CAAC-6506-44F7-8950-82EABF2590C8}" presName="bgRect" presStyleLbl="bgShp" presStyleIdx="0" presStyleCnt="3"/>
      <dgm:spPr/>
    </dgm:pt>
    <dgm:pt modelId="{A35316C9-A464-44AD-9893-F42E13787CDB}" type="pres">
      <dgm:prSet presAssocID="{B9A3CAAC-6506-44F7-8950-82EABF2590C8}"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eeting"/>
        </a:ext>
      </dgm:extLst>
    </dgm:pt>
    <dgm:pt modelId="{B016FC76-AE90-45B3-8D4E-1EFE3FF8E47F}" type="pres">
      <dgm:prSet presAssocID="{B9A3CAAC-6506-44F7-8950-82EABF2590C8}" presName="spaceRect" presStyleCnt="0"/>
      <dgm:spPr/>
    </dgm:pt>
    <dgm:pt modelId="{58E3FBEB-D4C4-4F92-8A94-524D9C2F3411}" type="pres">
      <dgm:prSet presAssocID="{B9A3CAAC-6506-44F7-8950-82EABF2590C8}" presName="parTx" presStyleLbl="revTx" presStyleIdx="0" presStyleCnt="3">
        <dgm:presLayoutVars>
          <dgm:chMax val="0"/>
          <dgm:chPref val="0"/>
        </dgm:presLayoutVars>
      </dgm:prSet>
      <dgm:spPr/>
    </dgm:pt>
    <dgm:pt modelId="{FB2FD302-8FEC-42DA-A587-FE1542544DB9}" type="pres">
      <dgm:prSet presAssocID="{D098AF84-467C-437E-819A-AB33B74E434D}" presName="sibTrans" presStyleCnt="0"/>
      <dgm:spPr/>
    </dgm:pt>
    <dgm:pt modelId="{8EAEED96-97AC-4188-8F91-728DF24F9BBB}" type="pres">
      <dgm:prSet presAssocID="{5A57D606-B529-44C2-A678-013A14B19DEE}" presName="compNode" presStyleCnt="0"/>
      <dgm:spPr/>
    </dgm:pt>
    <dgm:pt modelId="{D5D0483D-D588-476F-8A04-232E6561D589}" type="pres">
      <dgm:prSet presAssocID="{5A57D606-B529-44C2-A678-013A14B19DEE}" presName="bgRect" presStyleLbl="bgShp" presStyleIdx="1" presStyleCnt="3"/>
      <dgm:spPr/>
    </dgm:pt>
    <dgm:pt modelId="{A2B7B40C-5A9C-4952-A4D4-DBB2905F864F}" type="pres">
      <dgm:prSet presAssocID="{5A57D606-B529-44C2-A678-013A14B19DEE}"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Judge"/>
        </a:ext>
      </dgm:extLst>
    </dgm:pt>
    <dgm:pt modelId="{DB1D727B-2ECE-46D5-8C3B-CE35A563E5A1}" type="pres">
      <dgm:prSet presAssocID="{5A57D606-B529-44C2-A678-013A14B19DEE}" presName="spaceRect" presStyleCnt="0"/>
      <dgm:spPr/>
    </dgm:pt>
    <dgm:pt modelId="{EDBF8B82-4CE6-44F2-9CE6-AAFFC2C8928A}" type="pres">
      <dgm:prSet presAssocID="{5A57D606-B529-44C2-A678-013A14B19DEE}" presName="parTx" presStyleLbl="revTx" presStyleIdx="1" presStyleCnt="3">
        <dgm:presLayoutVars>
          <dgm:chMax val="0"/>
          <dgm:chPref val="0"/>
        </dgm:presLayoutVars>
      </dgm:prSet>
      <dgm:spPr/>
    </dgm:pt>
    <dgm:pt modelId="{05039343-7609-4B9B-9AF0-18C91E225D38}" type="pres">
      <dgm:prSet presAssocID="{152B503E-5300-438F-A29E-6D675C1F4FF5}" presName="sibTrans" presStyleCnt="0"/>
      <dgm:spPr/>
    </dgm:pt>
    <dgm:pt modelId="{13708568-63E1-44A5-98D0-CAF19ECD66DE}" type="pres">
      <dgm:prSet presAssocID="{2919B46B-3531-4D19-8FFB-C7DF4265E4FE}" presName="compNode" presStyleCnt="0"/>
      <dgm:spPr/>
    </dgm:pt>
    <dgm:pt modelId="{6EE3263F-7576-43AA-B7A3-0912E48B4BA7}" type="pres">
      <dgm:prSet presAssocID="{2919B46B-3531-4D19-8FFB-C7DF4265E4FE}" presName="bgRect" presStyleLbl="bgShp" presStyleIdx="2" presStyleCnt="3"/>
      <dgm:spPr/>
    </dgm:pt>
    <dgm:pt modelId="{0FF6736B-D610-4DB6-AAC7-DFE3027053F6}" type="pres">
      <dgm:prSet presAssocID="{2919B46B-3531-4D19-8FFB-C7DF4265E4FE}"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topwatch"/>
        </a:ext>
      </dgm:extLst>
    </dgm:pt>
    <dgm:pt modelId="{1F42393B-4079-4C6E-A62F-AC8EE17E62A7}" type="pres">
      <dgm:prSet presAssocID="{2919B46B-3531-4D19-8FFB-C7DF4265E4FE}" presName="spaceRect" presStyleCnt="0"/>
      <dgm:spPr/>
    </dgm:pt>
    <dgm:pt modelId="{1EC459D7-63ED-4F30-A99C-EAD2E92E92F7}" type="pres">
      <dgm:prSet presAssocID="{2919B46B-3531-4D19-8FFB-C7DF4265E4FE}" presName="parTx" presStyleLbl="revTx" presStyleIdx="2" presStyleCnt="3">
        <dgm:presLayoutVars>
          <dgm:chMax val="0"/>
          <dgm:chPref val="0"/>
        </dgm:presLayoutVars>
      </dgm:prSet>
      <dgm:spPr/>
    </dgm:pt>
  </dgm:ptLst>
  <dgm:cxnLst>
    <dgm:cxn modelId="{34388A0A-2B35-4C64-9926-AB3ABC505C9A}" type="presOf" srcId="{B9A3CAAC-6506-44F7-8950-82EABF2590C8}" destId="{58E3FBEB-D4C4-4F92-8A94-524D9C2F3411}" srcOrd="0" destOrd="0" presId="urn:microsoft.com/office/officeart/2018/2/layout/IconVerticalSolidList"/>
    <dgm:cxn modelId="{7C87C123-1D41-4D53-AE23-5770D089C60A}" type="presOf" srcId="{2919B46B-3531-4D19-8FFB-C7DF4265E4FE}" destId="{1EC459D7-63ED-4F30-A99C-EAD2E92E92F7}" srcOrd="0" destOrd="0" presId="urn:microsoft.com/office/officeart/2018/2/layout/IconVerticalSolidList"/>
    <dgm:cxn modelId="{1AF1C225-C467-4C14-A4A0-F93DBA27E009}" type="presOf" srcId="{5A57D606-B529-44C2-A678-013A14B19DEE}" destId="{EDBF8B82-4CE6-44F2-9CE6-AAFFC2C8928A}" srcOrd="0" destOrd="0" presId="urn:microsoft.com/office/officeart/2018/2/layout/IconVerticalSolidList"/>
    <dgm:cxn modelId="{CF293C43-6250-4D49-944B-27B9A2232C89}" srcId="{4792F6CF-0F60-442D-BBEF-2580D40E4A6E}" destId="{B9A3CAAC-6506-44F7-8950-82EABF2590C8}" srcOrd="0" destOrd="0" parTransId="{7F7F19A8-3230-45FD-8D2F-0B620162908B}" sibTransId="{D098AF84-467C-437E-819A-AB33B74E434D}"/>
    <dgm:cxn modelId="{2A6D0F76-EAA4-470A-81D5-D9CA06457A2F}" srcId="{4792F6CF-0F60-442D-BBEF-2580D40E4A6E}" destId="{5A57D606-B529-44C2-A678-013A14B19DEE}" srcOrd="1" destOrd="0" parTransId="{F53EB381-B96B-404B-8EE2-1CA8CF7E9AA2}" sibTransId="{152B503E-5300-438F-A29E-6D675C1F4FF5}"/>
    <dgm:cxn modelId="{8284EABE-1F7A-44F4-B735-A149EF8E2ECA}" type="presOf" srcId="{4792F6CF-0F60-442D-BBEF-2580D40E4A6E}" destId="{CDC0F326-B999-49A3-B338-78F9FBB5308B}" srcOrd="0" destOrd="0" presId="urn:microsoft.com/office/officeart/2018/2/layout/IconVerticalSolidList"/>
    <dgm:cxn modelId="{1F4EA3CF-4895-47FB-8A09-13E40F56F31D}" srcId="{4792F6CF-0F60-442D-BBEF-2580D40E4A6E}" destId="{2919B46B-3531-4D19-8FFB-C7DF4265E4FE}" srcOrd="2" destOrd="0" parTransId="{BBEB8E1E-9673-4205-B83C-7589AC51F589}" sibTransId="{5355F9D5-9C37-4ADF-86DF-7C054DC087CB}"/>
    <dgm:cxn modelId="{092E03C2-FD4D-4C25-8EA4-0532C8B27A7B}" type="presParOf" srcId="{CDC0F326-B999-49A3-B338-78F9FBB5308B}" destId="{C05FE1A8-A469-41E1-BFA4-4ADFCD780820}" srcOrd="0" destOrd="0" presId="urn:microsoft.com/office/officeart/2018/2/layout/IconVerticalSolidList"/>
    <dgm:cxn modelId="{84E9F8E9-D840-46AB-8843-C2198B6737B1}" type="presParOf" srcId="{C05FE1A8-A469-41E1-BFA4-4ADFCD780820}" destId="{3D73C1FA-47C7-44F0-8AC0-B59CA9FD62A9}" srcOrd="0" destOrd="0" presId="urn:microsoft.com/office/officeart/2018/2/layout/IconVerticalSolidList"/>
    <dgm:cxn modelId="{686B76F4-AF66-4753-8C5E-29289B91A3D2}" type="presParOf" srcId="{C05FE1A8-A469-41E1-BFA4-4ADFCD780820}" destId="{A35316C9-A464-44AD-9893-F42E13787CDB}" srcOrd="1" destOrd="0" presId="urn:microsoft.com/office/officeart/2018/2/layout/IconVerticalSolidList"/>
    <dgm:cxn modelId="{E5B79BA7-297D-4C43-B811-0A54A9B6DACC}" type="presParOf" srcId="{C05FE1A8-A469-41E1-BFA4-4ADFCD780820}" destId="{B016FC76-AE90-45B3-8D4E-1EFE3FF8E47F}" srcOrd="2" destOrd="0" presId="urn:microsoft.com/office/officeart/2018/2/layout/IconVerticalSolidList"/>
    <dgm:cxn modelId="{B8CA2AC7-3C15-42C8-99F4-90FB4346EB7F}" type="presParOf" srcId="{C05FE1A8-A469-41E1-BFA4-4ADFCD780820}" destId="{58E3FBEB-D4C4-4F92-8A94-524D9C2F3411}" srcOrd="3" destOrd="0" presId="urn:microsoft.com/office/officeart/2018/2/layout/IconVerticalSolidList"/>
    <dgm:cxn modelId="{55366D92-56D6-4278-955D-E43F5FF747B2}" type="presParOf" srcId="{CDC0F326-B999-49A3-B338-78F9FBB5308B}" destId="{FB2FD302-8FEC-42DA-A587-FE1542544DB9}" srcOrd="1" destOrd="0" presId="urn:microsoft.com/office/officeart/2018/2/layout/IconVerticalSolidList"/>
    <dgm:cxn modelId="{E77F6531-E824-4C2D-B1EF-9FBAEB373C1A}" type="presParOf" srcId="{CDC0F326-B999-49A3-B338-78F9FBB5308B}" destId="{8EAEED96-97AC-4188-8F91-728DF24F9BBB}" srcOrd="2" destOrd="0" presId="urn:microsoft.com/office/officeart/2018/2/layout/IconVerticalSolidList"/>
    <dgm:cxn modelId="{99717933-5D1B-4CDC-9C5C-709B9A7CE5A6}" type="presParOf" srcId="{8EAEED96-97AC-4188-8F91-728DF24F9BBB}" destId="{D5D0483D-D588-476F-8A04-232E6561D589}" srcOrd="0" destOrd="0" presId="urn:microsoft.com/office/officeart/2018/2/layout/IconVerticalSolidList"/>
    <dgm:cxn modelId="{87AEA20E-7A6A-46E1-AA11-7A17420B0F5A}" type="presParOf" srcId="{8EAEED96-97AC-4188-8F91-728DF24F9BBB}" destId="{A2B7B40C-5A9C-4952-A4D4-DBB2905F864F}" srcOrd="1" destOrd="0" presId="urn:microsoft.com/office/officeart/2018/2/layout/IconVerticalSolidList"/>
    <dgm:cxn modelId="{D6DEA046-988E-4951-8205-DB5894CA8B23}" type="presParOf" srcId="{8EAEED96-97AC-4188-8F91-728DF24F9BBB}" destId="{DB1D727B-2ECE-46D5-8C3B-CE35A563E5A1}" srcOrd="2" destOrd="0" presId="urn:microsoft.com/office/officeart/2018/2/layout/IconVerticalSolidList"/>
    <dgm:cxn modelId="{2F2F1DA2-CAA9-4F47-A7DC-FB3B87799F02}" type="presParOf" srcId="{8EAEED96-97AC-4188-8F91-728DF24F9BBB}" destId="{EDBF8B82-4CE6-44F2-9CE6-AAFFC2C8928A}" srcOrd="3" destOrd="0" presId="urn:microsoft.com/office/officeart/2018/2/layout/IconVerticalSolidList"/>
    <dgm:cxn modelId="{CA086491-706D-426C-81F1-97E19905DDFC}" type="presParOf" srcId="{CDC0F326-B999-49A3-B338-78F9FBB5308B}" destId="{05039343-7609-4B9B-9AF0-18C91E225D38}" srcOrd="3" destOrd="0" presId="urn:microsoft.com/office/officeart/2018/2/layout/IconVerticalSolidList"/>
    <dgm:cxn modelId="{9E294D18-4863-4510-A1C6-CC1C37ECA1D0}" type="presParOf" srcId="{CDC0F326-B999-49A3-B338-78F9FBB5308B}" destId="{13708568-63E1-44A5-98D0-CAF19ECD66DE}" srcOrd="4" destOrd="0" presId="urn:microsoft.com/office/officeart/2018/2/layout/IconVerticalSolidList"/>
    <dgm:cxn modelId="{2F519500-C63E-4340-80D1-D965A4EE233F}" type="presParOf" srcId="{13708568-63E1-44A5-98D0-CAF19ECD66DE}" destId="{6EE3263F-7576-43AA-B7A3-0912E48B4BA7}" srcOrd="0" destOrd="0" presId="urn:microsoft.com/office/officeart/2018/2/layout/IconVerticalSolidList"/>
    <dgm:cxn modelId="{114907F1-ED80-48D8-BA99-62D3B9FF92F5}" type="presParOf" srcId="{13708568-63E1-44A5-98D0-CAF19ECD66DE}" destId="{0FF6736B-D610-4DB6-AAC7-DFE3027053F6}" srcOrd="1" destOrd="0" presId="urn:microsoft.com/office/officeart/2018/2/layout/IconVerticalSolidList"/>
    <dgm:cxn modelId="{2E102FA9-05F3-49E9-9905-5E63E88CF17B}" type="presParOf" srcId="{13708568-63E1-44A5-98D0-CAF19ECD66DE}" destId="{1F42393B-4079-4C6E-A62F-AC8EE17E62A7}" srcOrd="2" destOrd="0" presId="urn:microsoft.com/office/officeart/2018/2/layout/IconVerticalSolidList"/>
    <dgm:cxn modelId="{512F98DF-FE42-4423-803E-1FEB108A70D3}" type="presParOf" srcId="{13708568-63E1-44A5-98D0-CAF19ECD66DE}" destId="{1EC459D7-63ED-4F30-A99C-EAD2E92E92F7}"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23034B-249B-4F0F-B1AA-80722CFE1CA8}">
      <dsp:nvSpPr>
        <dsp:cNvPr id="0" name=""/>
        <dsp:cNvSpPr/>
      </dsp:nvSpPr>
      <dsp:spPr>
        <a:xfrm>
          <a:off x="0" y="75592"/>
          <a:ext cx="2426642" cy="1455985"/>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b="1" kern="1200"/>
            <a:t>Pending litigation</a:t>
          </a:r>
          <a:endParaRPr lang="en-US" sz="1700" kern="1200"/>
        </a:p>
      </dsp:txBody>
      <dsp:txXfrm>
        <a:off x="0" y="75592"/>
        <a:ext cx="2426642" cy="1455985"/>
      </dsp:txXfrm>
    </dsp:sp>
    <dsp:sp modelId="{FCBFF7A9-350C-49AD-AB40-F92F3D2958C4}">
      <dsp:nvSpPr>
        <dsp:cNvPr id="0" name=""/>
        <dsp:cNvSpPr/>
      </dsp:nvSpPr>
      <dsp:spPr>
        <a:xfrm>
          <a:off x="2669306" y="75592"/>
          <a:ext cx="2426642" cy="1455985"/>
        </a:xfrm>
        <a:prstGeom prst="rect">
          <a:avLst/>
        </a:prstGeom>
        <a:solidFill>
          <a:schemeClr val="accent2">
            <a:hueOff val="442584"/>
            <a:satOff val="2040"/>
            <a:lumOff val="314"/>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b="1" kern="1200"/>
            <a:t>Ongoing criminal intelligence</a:t>
          </a:r>
          <a:endParaRPr lang="en-US" sz="1700" kern="1200"/>
        </a:p>
      </dsp:txBody>
      <dsp:txXfrm>
        <a:off x="2669306" y="75592"/>
        <a:ext cx="2426642" cy="1455985"/>
      </dsp:txXfrm>
    </dsp:sp>
    <dsp:sp modelId="{3C50D063-7ECD-4410-A4DE-4E4DE833E7CC}">
      <dsp:nvSpPr>
        <dsp:cNvPr id="0" name=""/>
        <dsp:cNvSpPr/>
      </dsp:nvSpPr>
      <dsp:spPr>
        <a:xfrm>
          <a:off x="5338613" y="75592"/>
          <a:ext cx="2426642" cy="1455985"/>
        </a:xfrm>
        <a:prstGeom prst="rect">
          <a:avLst/>
        </a:prstGeom>
        <a:solidFill>
          <a:schemeClr val="accent2">
            <a:hueOff val="885168"/>
            <a:satOff val="4080"/>
            <a:lumOff val="628"/>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b="1" kern="1200"/>
            <a:t>Home addresses, etc. of certain individuals</a:t>
          </a:r>
          <a:endParaRPr lang="en-US" sz="1700" kern="1200"/>
        </a:p>
      </dsp:txBody>
      <dsp:txXfrm>
        <a:off x="5338613" y="75592"/>
        <a:ext cx="2426642" cy="1455985"/>
      </dsp:txXfrm>
    </dsp:sp>
    <dsp:sp modelId="{04259A44-4BAC-49FB-871B-A85472586E14}">
      <dsp:nvSpPr>
        <dsp:cNvPr id="0" name=""/>
        <dsp:cNvSpPr/>
      </dsp:nvSpPr>
      <dsp:spPr>
        <a:xfrm>
          <a:off x="0" y="1774242"/>
          <a:ext cx="2426642" cy="1455985"/>
        </a:xfrm>
        <a:prstGeom prst="rect">
          <a:avLst/>
        </a:prstGeom>
        <a:solidFill>
          <a:schemeClr val="accent2">
            <a:hueOff val="1327752"/>
            <a:satOff val="6121"/>
            <a:lumOff val="941"/>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b="1" kern="1200"/>
            <a:t>Security plans</a:t>
          </a:r>
          <a:endParaRPr lang="en-US" sz="1700" kern="1200"/>
        </a:p>
      </dsp:txBody>
      <dsp:txXfrm>
        <a:off x="0" y="1774242"/>
        <a:ext cx="2426642" cy="1455985"/>
      </dsp:txXfrm>
    </dsp:sp>
    <dsp:sp modelId="{CF292FE2-22F8-4219-ACB3-DC23331CD5C9}">
      <dsp:nvSpPr>
        <dsp:cNvPr id="0" name=""/>
        <dsp:cNvSpPr/>
      </dsp:nvSpPr>
      <dsp:spPr>
        <a:xfrm>
          <a:off x="2669306" y="1774242"/>
          <a:ext cx="2426642" cy="1455985"/>
        </a:xfrm>
        <a:prstGeom prst="rect">
          <a:avLst/>
        </a:prstGeom>
        <a:solidFill>
          <a:schemeClr val="accent2">
            <a:hueOff val="1770336"/>
            <a:satOff val="8161"/>
            <a:lumOff val="1255"/>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b="1" kern="1200"/>
            <a:t>Certain victims – including Marsy’s Law</a:t>
          </a:r>
          <a:endParaRPr lang="en-US" sz="1700" kern="1200"/>
        </a:p>
      </dsp:txBody>
      <dsp:txXfrm>
        <a:off x="2669306" y="1774242"/>
        <a:ext cx="2426642" cy="1455985"/>
      </dsp:txXfrm>
    </dsp:sp>
    <dsp:sp modelId="{5BB46C96-819B-4536-B271-5F1652AB56C5}">
      <dsp:nvSpPr>
        <dsp:cNvPr id="0" name=""/>
        <dsp:cNvSpPr/>
      </dsp:nvSpPr>
      <dsp:spPr>
        <a:xfrm>
          <a:off x="5338613" y="1774242"/>
          <a:ext cx="2426642" cy="1455985"/>
        </a:xfrm>
        <a:prstGeom prst="rect">
          <a:avLst/>
        </a:prstGeom>
        <a:solidFill>
          <a:schemeClr val="accent2">
            <a:hueOff val="2212920"/>
            <a:satOff val="10201"/>
            <a:lumOff val="1569"/>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b="1" kern="1200"/>
            <a:t>**Notably doing public work on private devices does not exempt those records from PRRs**</a:t>
          </a:r>
          <a:endParaRPr lang="en-US" sz="1700" kern="1200"/>
        </a:p>
      </dsp:txBody>
      <dsp:txXfrm>
        <a:off x="5338613" y="1774242"/>
        <a:ext cx="2426642" cy="145598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73C1FA-47C7-44F0-8AC0-B59CA9FD62A9}">
      <dsp:nvSpPr>
        <dsp:cNvPr id="0" name=""/>
        <dsp:cNvSpPr/>
      </dsp:nvSpPr>
      <dsp:spPr>
        <a:xfrm>
          <a:off x="0" y="565"/>
          <a:ext cx="4443413" cy="1322291"/>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35316C9-A464-44AD-9893-F42E13787CDB}">
      <dsp:nvSpPr>
        <dsp:cNvPr id="0" name=""/>
        <dsp:cNvSpPr/>
      </dsp:nvSpPr>
      <dsp:spPr>
        <a:xfrm>
          <a:off x="399993" y="298080"/>
          <a:ext cx="727260" cy="72726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8E3FBEB-D4C4-4F92-8A94-524D9C2F3411}">
      <dsp:nvSpPr>
        <dsp:cNvPr id="0" name=""/>
        <dsp:cNvSpPr/>
      </dsp:nvSpPr>
      <dsp:spPr>
        <a:xfrm>
          <a:off x="1527246" y="565"/>
          <a:ext cx="2916166" cy="13222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943" tIns="139943" rIns="139943" bIns="139943" numCol="1" spcCol="1270" anchor="ctr" anchorCtr="0">
          <a:noAutofit/>
        </a:bodyPr>
        <a:lstStyle/>
        <a:p>
          <a:pPr marL="0" lvl="0" indent="0" algn="l" defTabSz="711200">
            <a:lnSpc>
              <a:spcPct val="90000"/>
            </a:lnSpc>
            <a:spcBef>
              <a:spcPct val="0"/>
            </a:spcBef>
            <a:spcAft>
              <a:spcPct val="35000"/>
            </a:spcAft>
            <a:buNone/>
          </a:pPr>
          <a:r>
            <a:rPr lang="en-US" sz="1600" b="1" kern="1200"/>
            <a:t>Meetings must be open to the public</a:t>
          </a:r>
          <a:endParaRPr lang="en-US" sz="1600" kern="1200"/>
        </a:p>
      </dsp:txBody>
      <dsp:txXfrm>
        <a:off x="1527246" y="565"/>
        <a:ext cx="2916166" cy="1322291"/>
      </dsp:txXfrm>
    </dsp:sp>
    <dsp:sp modelId="{D5D0483D-D588-476F-8A04-232E6561D589}">
      <dsp:nvSpPr>
        <dsp:cNvPr id="0" name=""/>
        <dsp:cNvSpPr/>
      </dsp:nvSpPr>
      <dsp:spPr>
        <a:xfrm>
          <a:off x="0" y="1653429"/>
          <a:ext cx="4443413" cy="1322291"/>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2B7B40C-5A9C-4952-A4D4-DBB2905F864F}">
      <dsp:nvSpPr>
        <dsp:cNvPr id="0" name=""/>
        <dsp:cNvSpPr/>
      </dsp:nvSpPr>
      <dsp:spPr>
        <a:xfrm>
          <a:off x="399993" y="1950944"/>
          <a:ext cx="727260" cy="72726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DBF8B82-4CE6-44F2-9CE6-AAFFC2C8928A}">
      <dsp:nvSpPr>
        <dsp:cNvPr id="0" name=""/>
        <dsp:cNvSpPr/>
      </dsp:nvSpPr>
      <dsp:spPr>
        <a:xfrm>
          <a:off x="1527246" y="1653429"/>
          <a:ext cx="2916166" cy="13222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943" tIns="139943" rIns="139943" bIns="139943" numCol="1" spcCol="1270" anchor="ctr" anchorCtr="0">
          <a:noAutofit/>
        </a:bodyPr>
        <a:lstStyle/>
        <a:p>
          <a:pPr marL="0" lvl="0" indent="0" algn="l" defTabSz="711200">
            <a:lnSpc>
              <a:spcPct val="90000"/>
            </a:lnSpc>
            <a:spcBef>
              <a:spcPct val="0"/>
            </a:spcBef>
            <a:spcAft>
              <a:spcPct val="35000"/>
            </a:spcAft>
            <a:buNone/>
          </a:pPr>
          <a:r>
            <a:rPr lang="en-US" sz="1600" b="1" kern="1200"/>
            <a:t>Reasonable public notice of such meetings must be given; and </a:t>
          </a:r>
          <a:endParaRPr lang="en-US" sz="1600" kern="1200"/>
        </a:p>
      </dsp:txBody>
      <dsp:txXfrm>
        <a:off x="1527246" y="1653429"/>
        <a:ext cx="2916166" cy="1322291"/>
      </dsp:txXfrm>
    </dsp:sp>
    <dsp:sp modelId="{6EE3263F-7576-43AA-B7A3-0912E48B4BA7}">
      <dsp:nvSpPr>
        <dsp:cNvPr id="0" name=""/>
        <dsp:cNvSpPr/>
      </dsp:nvSpPr>
      <dsp:spPr>
        <a:xfrm>
          <a:off x="0" y="3306293"/>
          <a:ext cx="4443413" cy="1322291"/>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FF6736B-D610-4DB6-AAC7-DFE3027053F6}">
      <dsp:nvSpPr>
        <dsp:cNvPr id="0" name=""/>
        <dsp:cNvSpPr/>
      </dsp:nvSpPr>
      <dsp:spPr>
        <a:xfrm>
          <a:off x="399993" y="3603809"/>
          <a:ext cx="727260" cy="72726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EC459D7-63ED-4F30-A99C-EAD2E92E92F7}">
      <dsp:nvSpPr>
        <dsp:cNvPr id="0" name=""/>
        <dsp:cNvSpPr/>
      </dsp:nvSpPr>
      <dsp:spPr>
        <a:xfrm>
          <a:off x="1527246" y="3306293"/>
          <a:ext cx="2916166" cy="13222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943" tIns="139943" rIns="139943" bIns="139943" numCol="1" spcCol="1270" anchor="ctr" anchorCtr="0">
          <a:noAutofit/>
        </a:bodyPr>
        <a:lstStyle/>
        <a:p>
          <a:pPr marL="0" lvl="0" indent="0" algn="l" defTabSz="711200">
            <a:lnSpc>
              <a:spcPct val="90000"/>
            </a:lnSpc>
            <a:spcBef>
              <a:spcPct val="0"/>
            </a:spcBef>
            <a:spcAft>
              <a:spcPct val="35000"/>
            </a:spcAft>
            <a:buNone/>
          </a:pPr>
          <a:r>
            <a:rPr lang="en-US" sz="1600" b="1" kern="1200"/>
            <a:t>Minutes of the meetings must be promptly prepared and open to public inspection.</a:t>
          </a:r>
          <a:endParaRPr lang="en-US" sz="1600" kern="1200"/>
        </a:p>
      </dsp:txBody>
      <dsp:txXfrm>
        <a:off x="1527246" y="3306293"/>
        <a:ext cx="2916166" cy="1322291"/>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347" y="1122363"/>
            <a:ext cx="7773308"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685347" y="3602038"/>
            <a:ext cx="7773308"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8274C158-D016-43C4-8CED-C12F275EA718}" type="datetimeFigureOut">
              <a:rPr lang="en-US" smtClean="0"/>
              <a:pPr>
                <a:defRPr/>
              </a:pPr>
              <a:t>4/8/2024</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B438C590-9535-456D-9718-D266760F14F0}" type="slidenum">
              <a:rPr lang="en-US" smtClean="0"/>
              <a:pPr>
                <a:defRPr/>
              </a:pPr>
              <a:t>‹#›</a:t>
            </a:fld>
            <a:endParaRPr lang="en-US" dirty="0"/>
          </a:p>
        </p:txBody>
      </p:sp>
    </p:spTree>
    <p:extLst>
      <p:ext uri="{BB962C8B-B14F-4D97-AF65-F5344CB8AC3E}">
        <p14:creationId xmlns:p14="http://schemas.microsoft.com/office/powerpoint/2010/main" val="31132271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FD7FF5FE-8F40-4D83-A28D-2059F354E947}" type="datetimeFigureOut">
              <a:rPr lang="en-US" smtClean="0"/>
              <a:pPr>
                <a:defRPr/>
              </a:pPr>
              <a:t>4/8/2024</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456001C2-095C-427B-892D-5E23EDF458D9}" type="slidenum">
              <a:rPr lang="en-US" smtClean="0"/>
              <a:pPr>
                <a:defRPr/>
              </a:pPr>
              <a:t>‹#›</a:t>
            </a:fld>
            <a:endParaRPr lang="en-US" dirty="0"/>
          </a:p>
        </p:txBody>
      </p:sp>
    </p:spTree>
    <p:extLst>
      <p:ext uri="{BB962C8B-B14F-4D97-AF65-F5344CB8AC3E}">
        <p14:creationId xmlns:p14="http://schemas.microsoft.com/office/powerpoint/2010/main" val="7194992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21933" y="657227"/>
            <a:ext cx="7300134"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921933" y="3602039"/>
            <a:ext cx="7300134"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8CCCA84-BB48-4101-ACCE-5D41CCB9F2C2}" type="datetimeFigureOut">
              <a:rPr lang="en-US" smtClean="0"/>
              <a:pPr>
                <a:defRPr/>
              </a:pPr>
              <a:t>4/8/2024</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B9E999D0-A86B-44DD-8980-B402D7A19319}" type="slidenum">
              <a:rPr lang="en-US" smtClean="0"/>
              <a:pPr>
                <a:defRPr/>
              </a:pPr>
              <a:t>‹#›</a:t>
            </a:fld>
            <a:endParaRPr lang="en-US" dirty="0"/>
          </a:p>
        </p:txBody>
      </p:sp>
    </p:spTree>
    <p:extLst>
      <p:ext uri="{BB962C8B-B14F-4D97-AF65-F5344CB8AC3E}">
        <p14:creationId xmlns:p14="http://schemas.microsoft.com/office/powerpoint/2010/main" val="859709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1"/>
            <a:ext cx="776532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346" y="2088320"/>
            <a:ext cx="3829503"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30052" y="2088320"/>
            <a:ext cx="3820616"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1E45FF49-F7D8-4E5A-BA2F-30577D8E369D}" type="datetimeFigureOut">
              <a:rPr lang="en-US" smtClean="0"/>
              <a:pPr>
                <a:defRPr/>
              </a:pPr>
              <a:t>4/8/2024</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CBDE0688-398A-42B3-B216-73205C519741}" type="slidenum">
              <a:rPr lang="en-US" smtClean="0"/>
              <a:pPr>
                <a:defRPr/>
              </a:pPr>
              <a:t>‹#›</a:t>
            </a:fld>
            <a:endParaRPr lang="en-US" dirty="0"/>
          </a:p>
        </p:txBody>
      </p:sp>
    </p:spTree>
    <p:extLst>
      <p:ext uri="{BB962C8B-B14F-4D97-AF65-F5344CB8AC3E}">
        <p14:creationId xmlns:p14="http://schemas.microsoft.com/office/powerpoint/2010/main" val="30685839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1"/>
            <a:ext cx="776532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5427" y="2088320"/>
            <a:ext cx="3600326"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346" y="2912232"/>
            <a:ext cx="3830406"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59230" y="2088320"/>
            <a:ext cx="3591437"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912232"/>
            <a:ext cx="382151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64501AE3-E8C2-460F-9E0B-92455A793CDB}" type="datetimeFigureOut">
              <a:rPr lang="en-US" smtClean="0"/>
              <a:pPr>
                <a:defRPr/>
              </a:pPr>
              <a:t>4/8/2024</a:t>
            </a:fld>
            <a:endParaRPr lang="en-US" dirty="0"/>
          </a:p>
        </p:txBody>
      </p:sp>
      <p:sp>
        <p:nvSpPr>
          <p:cNvPr id="8" name="Footer Placeholder 7"/>
          <p:cNvSpPr>
            <a:spLocks noGrp="1"/>
          </p:cNvSpPr>
          <p:nvPr>
            <p:ph type="ftr" sz="quarter" idx="11"/>
          </p:nvPr>
        </p:nvSpPr>
        <p:spPr/>
        <p:txBody>
          <a:bodyPr/>
          <a:lstStyle/>
          <a:p>
            <a:pPr>
              <a:defRPr/>
            </a:pPr>
            <a:endParaRPr lang="en-US" dirty="0"/>
          </a:p>
        </p:txBody>
      </p:sp>
      <p:sp>
        <p:nvSpPr>
          <p:cNvPr id="9" name="Slide Number Placeholder 8"/>
          <p:cNvSpPr>
            <a:spLocks noGrp="1"/>
          </p:cNvSpPr>
          <p:nvPr>
            <p:ph type="sldNum" sz="quarter" idx="12"/>
          </p:nvPr>
        </p:nvSpPr>
        <p:spPr/>
        <p:txBody>
          <a:bodyPr/>
          <a:lstStyle/>
          <a:p>
            <a:pPr>
              <a:defRPr/>
            </a:pPr>
            <a:fld id="{909A9B18-4277-415F-9CC3-89083913596A}" type="slidenum">
              <a:rPr lang="en-US" smtClean="0"/>
              <a:pPr>
                <a:defRPr/>
              </a:pPr>
              <a:t>‹#›</a:t>
            </a:fld>
            <a:endParaRPr lang="en-US" dirty="0"/>
          </a:p>
        </p:txBody>
      </p:sp>
    </p:spTree>
    <p:extLst>
      <p:ext uri="{BB962C8B-B14F-4D97-AF65-F5344CB8AC3E}">
        <p14:creationId xmlns:p14="http://schemas.microsoft.com/office/powerpoint/2010/main" val="2562140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8237A332-0F93-44F0-94BA-57E957FCA27C}" type="datetimeFigureOut">
              <a:rPr lang="en-US" smtClean="0"/>
              <a:pPr>
                <a:defRPr/>
              </a:pPr>
              <a:t>4/8/2024</a:t>
            </a:fld>
            <a:endParaRPr lang="en-US" dirty="0"/>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pPr>
              <a:defRPr/>
            </a:pPr>
            <a:fld id="{C6D37DEB-8E6A-4B76-9D03-3EC1B426FDDA}" type="slidenum">
              <a:rPr lang="en-US" smtClean="0"/>
              <a:pPr>
                <a:defRPr/>
              </a:pPr>
              <a:t>‹#›</a:t>
            </a:fld>
            <a:endParaRPr lang="en-US" dirty="0"/>
          </a:p>
        </p:txBody>
      </p:sp>
    </p:spTree>
    <p:extLst>
      <p:ext uri="{BB962C8B-B14F-4D97-AF65-F5344CB8AC3E}">
        <p14:creationId xmlns:p14="http://schemas.microsoft.com/office/powerpoint/2010/main" val="7716664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CA65FB6A-C34A-422F-BC76-CCB43B1E8DAC}" type="datetimeFigureOut">
              <a:rPr lang="en-US" smtClean="0"/>
              <a:pPr>
                <a:defRPr/>
              </a:pPr>
              <a:t>4/8/2024</a:t>
            </a:fld>
            <a:endParaRPr lang="en-US" dirty="0"/>
          </a:p>
        </p:txBody>
      </p:sp>
      <p:sp>
        <p:nvSpPr>
          <p:cNvPr id="3" name="Footer Placeholder 2"/>
          <p:cNvSpPr>
            <a:spLocks noGrp="1"/>
          </p:cNvSpPr>
          <p:nvPr>
            <p:ph type="ftr" sz="quarter" idx="11"/>
          </p:nvPr>
        </p:nvSpPr>
        <p:spPr/>
        <p:txBody>
          <a:bodyPr/>
          <a:lstStyle/>
          <a:p>
            <a:pPr>
              <a:defRPr/>
            </a:pPr>
            <a:endParaRPr lang="en-US" dirty="0"/>
          </a:p>
        </p:txBody>
      </p:sp>
      <p:sp>
        <p:nvSpPr>
          <p:cNvPr id="4" name="Slide Number Placeholder 3"/>
          <p:cNvSpPr>
            <a:spLocks noGrp="1"/>
          </p:cNvSpPr>
          <p:nvPr>
            <p:ph type="sldNum" sz="quarter" idx="12"/>
          </p:nvPr>
        </p:nvSpPr>
        <p:spPr/>
        <p:txBody>
          <a:bodyPr/>
          <a:lstStyle/>
          <a:p>
            <a:pPr>
              <a:defRPr/>
            </a:pPr>
            <a:fld id="{AC57E184-C4C5-4BC4-AD07-6DD89A69D4DD}" type="slidenum">
              <a:rPr lang="en-US" smtClean="0"/>
              <a:pPr>
                <a:defRPr/>
              </a:pPr>
              <a:t>‹#›</a:t>
            </a:fld>
            <a:endParaRPr lang="en-US" dirty="0"/>
          </a:p>
        </p:txBody>
      </p:sp>
    </p:spTree>
    <p:extLst>
      <p:ext uri="{BB962C8B-B14F-4D97-AF65-F5344CB8AC3E}">
        <p14:creationId xmlns:p14="http://schemas.microsoft.com/office/powerpoint/2010/main" val="2934168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7921" y="609600"/>
            <a:ext cx="2949178"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3808548" y="609600"/>
            <a:ext cx="4642119"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7921" y="2971801"/>
            <a:ext cx="2949178"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00CABAF-87C4-457C-AF40-DAAFC1219D72}" type="datetimeFigureOut">
              <a:rPr lang="en-US" smtClean="0"/>
              <a:pPr>
                <a:defRPr/>
              </a:pPr>
              <a:t>4/8/2024</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7147DC10-EB82-4C96-B1C5-C3C40E883645}" type="slidenum">
              <a:rPr lang="en-US" smtClean="0"/>
              <a:pPr>
                <a:defRPr/>
              </a:pPr>
              <a:t>‹#›</a:t>
            </a:fld>
            <a:endParaRPr lang="en-US" dirty="0"/>
          </a:p>
        </p:txBody>
      </p:sp>
    </p:spTree>
    <p:extLst>
      <p:ext uri="{BB962C8B-B14F-4D97-AF65-F5344CB8AC3E}">
        <p14:creationId xmlns:p14="http://schemas.microsoft.com/office/powerpoint/2010/main" val="14268578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7921" y="609600"/>
            <a:ext cx="416760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249932" y="758881"/>
            <a:ext cx="2966938"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346" y="2971800"/>
            <a:ext cx="4171242"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BB23B00B-FA08-45F2-A85E-84D9953D7B55}" type="datetimeFigureOut">
              <a:rPr lang="en-US" smtClean="0"/>
              <a:pPr>
                <a:defRPr/>
              </a:pPr>
              <a:t>4/8/2024</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E453C482-158A-4C52-B2C8-3FF41B766D98}" type="slidenum">
              <a:rPr lang="en-US" smtClean="0"/>
              <a:pPr>
                <a:defRPr/>
              </a:pPr>
              <a:t>‹#›</a:t>
            </a:fld>
            <a:endParaRPr lang="en-US" dirty="0"/>
          </a:p>
        </p:txBody>
      </p:sp>
    </p:spTree>
    <p:extLst>
      <p:ext uri="{BB962C8B-B14F-4D97-AF65-F5344CB8AC3E}">
        <p14:creationId xmlns:p14="http://schemas.microsoft.com/office/powerpoint/2010/main" val="29967545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55" y="4289373"/>
            <a:ext cx="7775673"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5355" y="621322"/>
            <a:ext cx="7775673"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346" y="5108728"/>
            <a:ext cx="7774499"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2DBA96E9-3305-470F-A2B3-B7DD67B7FF6F}" type="datetimeFigureOut">
              <a:rPr lang="en-US" smtClean="0"/>
              <a:pPr>
                <a:defRPr/>
              </a:pPr>
              <a:t>4/8/2024</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83F2E8DF-D467-49C7-A9AA-44BEA9E0553A}" type="slidenum">
              <a:rPr lang="en-US" smtClean="0"/>
              <a:pPr>
                <a:defRPr/>
              </a:pPr>
              <a:t>‹#›</a:t>
            </a:fld>
            <a:endParaRPr lang="en-US" dirty="0"/>
          </a:p>
        </p:txBody>
      </p:sp>
    </p:spTree>
    <p:extLst>
      <p:ext uri="{BB962C8B-B14F-4D97-AF65-F5344CB8AC3E}">
        <p14:creationId xmlns:p14="http://schemas.microsoft.com/office/powerpoint/2010/main" val="16201776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46" y="609601"/>
            <a:ext cx="776532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47" y="4204820"/>
            <a:ext cx="776532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2DBA96E9-3305-470F-A2B3-B7DD67B7FF6F}" type="datetimeFigureOut">
              <a:rPr lang="en-US" smtClean="0"/>
              <a:pPr>
                <a:defRPr/>
              </a:pPr>
              <a:t>4/8/2024</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83F2E8DF-D467-49C7-A9AA-44BEA9E0553A}" type="slidenum">
              <a:rPr lang="en-US" smtClean="0"/>
              <a:pPr>
                <a:defRPr/>
              </a:pPr>
              <a:t>‹#›</a:t>
            </a:fld>
            <a:endParaRPr lang="en-US" dirty="0"/>
          </a:p>
        </p:txBody>
      </p:sp>
    </p:spTree>
    <p:extLst>
      <p:ext uri="{BB962C8B-B14F-4D97-AF65-F5344CB8AC3E}">
        <p14:creationId xmlns:p14="http://schemas.microsoft.com/office/powerpoint/2010/main" val="41253195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609600"/>
            <a:ext cx="6977064"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290484" y="3610032"/>
            <a:ext cx="6564224"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5345" y="4204821"/>
            <a:ext cx="776532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2DBA96E9-3305-470F-A2B3-B7DD67B7FF6F}" type="datetimeFigureOut">
              <a:rPr lang="en-US" smtClean="0"/>
              <a:pPr>
                <a:defRPr/>
              </a:pPr>
              <a:t>4/8/2024</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83F2E8DF-D467-49C7-A9AA-44BEA9E0553A}" type="slidenum">
              <a:rPr lang="en-US" smtClean="0"/>
              <a:pPr>
                <a:defRPr/>
              </a:pPr>
              <a:t>‹#›</a:t>
            </a:fld>
            <a:endParaRPr lang="en-US" dirty="0"/>
          </a:p>
        </p:txBody>
      </p:sp>
      <p:sp>
        <p:nvSpPr>
          <p:cNvPr id="10" name="TextBox 9"/>
          <p:cNvSpPr txBox="1"/>
          <p:nvPr/>
        </p:nvSpPr>
        <p:spPr>
          <a:xfrm>
            <a:off x="505245" y="641749"/>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7946721" y="3073376"/>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6712334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355" y="2126943"/>
            <a:ext cx="7766495"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46" y="4650556"/>
            <a:ext cx="776532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2DBA96E9-3305-470F-A2B3-B7DD67B7FF6F}" type="datetimeFigureOut">
              <a:rPr lang="en-US" smtClean="0"/>
              <a:pPr>
                <a:defRPr/>
              </a:pPr>
              <a:t>4/8/2024</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83F2E8DF-D467-49C7-A9AA-44BEA9E0553A}" type="slidenum">
              <a:rPr lang="en-US" smtClean="0"/>
              <a:pPr>
                <a:defRPr/>
              </a:pPr>
              <a:t>‹#›</a:t>
            </a:fld>
            <a:endParaRPr lang="en-US" dirty="0"/>
          </a:p>
        </p:txBody>
      </p:sp>
    </p:spTree>
    <p:extLst>
      <p:ext uri="{BB962C8B-B14F-4D97-AF65-F5344CB8AC3E}">
        <p14:creationId xmlns:p14="http://schemas.microsoft.com/office/powerpoint/2010/main" val="649543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345" y="609601"/>
            <a:ext cx="776532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346" y="2088320"/>
            <a:ext cx="2474217"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346" y="2911624"/>
            <a:ext cx="2474217"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333658" y="2088320"/>
            <a:ext cx="2473919"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333659" y="2911624"/>
            <a:ext cx="247486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5979974" y="2088320"/>
            <a:ext cx="246840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5982260" y="2911624"/>
            <a:ext cx="2468408"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pPr>
              <a:defRPr/>
            </a:pPr>
            <a:fld id="{2DBA96E9-3305-470F-A2B3-B7DD67B7FF6F}" type="datetimeFigureOut">
              <a:rPr lang="en-US" smtClean="0"/>
              <a:pPr>
                <a:defRPr/>
              </a:pPr>
              <a:t>4/8/2024</a:t>
            </a:fld>
            <a:endParaRPr lang="en-US" dirty="0"/>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pPr>
              <a:defRPr/>
            </a:pPr>
            <a:fld id="{83F2E8DF-D467-49C7-A9AA-44BEA9E0553A}" type="slidenum">
              <a:rPr lang="en-US" smtClean="0"/>
              <a:pPr>
                <a:defRPr/>
              </a:pPr>
              <a:t>‹#›</a:t>
            </a:fld>
            <a:endParaRPr lang="en-US" dirty="0"/>
          </a:p>
        </p:txBody>
      </p:sp>
    </p:spTree>
    <p:extLst>
      <p:ext uri="{BB962C8B-B14F-4D97-AF65-F5344CB8AC3E}">
        <p14:creationId xmlns:p14="http://schemas.microsoft.com/office/powerpoint/2010/main" val="4651762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346" y="609601"/>
            <a:ext cx="776532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5347" y="3989147"/>
            <a:ext cx="2474216"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819015" y="2092235"/>
            <a:ext cx="2205038"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5347" y="4565409"/>
            <a:ext cx="2474216" cy="122579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332026" y="3989147"/>
            <a:ext cx="2474237"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426747" y="2092235"/>
            <a:ext cx="2197894"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331011" y="4565408"/>
            <a:ext cx="2475252" cy="122579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5980067" y="3989147"/>
            <a:ext cx="246742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6114603" y="2092235"/>
            <a:ext cx="219908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979973" y="4565410"/>
            <a:ext cx="2470694" cy="122579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pPr>
              <a:defRPr/>
            </a:pPr>
            <a:fld id="{2DBA96E9-3305-470F-A2B3-B7DD67B7FF6F}" type="datetimeFigureOut">
              <a:rPr lang="en-US" smtClean="0"/>
              <a:pPr>
                <a:defRPr/>
              </a:pPr>
              <a:t>4/8/2024</a:t>
            </a:fld>
            <a:endParaRPr lang="en-US" dirty="0"/>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pPr>
              <a:defRPr/>
            </a:pPr>
            <a:fld id="{83F2E8DF-D467-49C7-A9AA-44BEA9E0553A}" type="slidenum">
              <a:rPr lang="en-US" smtClean="0"/>
              <a:pPr>
                <a:defRPr/>
              </a:pPr>
              <a:t>‹#›</a:t>
            </a:fld>
            <a:endParaRPr lang="en-US" dirty="0"/>
          </a:p>
        </p:txBody>
      </p:sp>
    </p:spTree>
    <p:extLst>
      <p:ext uri="{BB962C8B-B14F-4D97-AF65-F5344CB8AC3E}">
        <p14:creationId xmlns:p14="http://schemas.microsoft.com/office/powerpoint/2010/main" val="8953089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C902A27F-8642-4ED3-B11E-8B8E85AAE712}" type="datetimeFigureOut">
              <a:rPr lang="en-US" smtClean="0"/>
              <a:pPr>
                <a:defRPr/>
              </a:pPr>
              <a:t>4/8/2024</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04B95E95-B416-487C-A7A5-0C13ADDB6C64}" type="slidenum">
              <a:rPr lang="en-US" smtClean="0"/>
              <a:pPr>
                <a:defRPr/>
              </a:pPr>
              <a:t>‹#›</a:t>
            </a:fld>
            <a:endParaRPr lang="en-US" dirty="0"/>
          </a:p>
        </p:txBody>
      </p:sp>
    </p:spTree>
    <p:extLst>
      <p:ext uri="{BB962C8B-B14F-4D97-AF65-F5344CB8AC3E}">
        <p14:creationId xmlns:p14="http://schemas.microsoft.com/office/powerpoint/2010/main" val="22176396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609600"/>
            <a:ext cx="1906993"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85346" y="609600"/>
            <a:ext cx="5744029"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52CB575A-E662-409A-8395-24B9891B702E}" type="datetimeFigureOut">
              <a:rPr lang="en-US" smtClean="0"/>
              <a:pPr>
                <a:defRPr/>
              </a:pPr>
              <a:t>4/8/2024</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6BDAC28E-A673-4A6B-91D1-BF745CBB949C}" type="slidenum">
              <a:rPr lang="en-US" smtClean="0"/>
              <a:pPr>
                <a:defRPr/>
              </a:pPr>
              <a:t>‹#›</a:t>
            </a:fld>
            <a:endParaRPr lang="en-US" dirty="0"/>
          </a:p>
        </p:txBody>
      </p:sp>
    </p:spTree>
    <p:extLst>
      <p:ext uri="{BB962C8B-B14F-4D97-AF65-F5344CB8AC3E}">
        <p14:creationId xmlns:p14="http://schemas.microsoft.com/office/powerpoint/2010/main" val="25729901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347" y="609601"/>
            <a:ext cx="776532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346" y="2096064"/>
            <a:ext cx="776532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59052" y="5883276"/>
            <a:ext cx="20574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pPr>
              <a:defRPr/>
            </a:pPr>
            <a:fld id="{2DBA96E9-3305-470F-A2B3-B7DD67B7FF6F}" type="datetimeFigureOut">
              <a:rPr lang="en-US" smtClean="0"/>
              <a:pPr>
                <a:defRPr/>
              </a:pPr>
              <a:t>4/8/2024</a:t>
            </a:fld>
            <a:endParaRPr lang="en-US" dirty="0"/>
          </a:p>
        </p:txBody>
      </p:sp>
      <p:sp>
        <p:nvSpPr>
          <p:cNvPr id="5" name="Footer Placeholder 4"/>
          <p:cNvSpPr>
            <a:spLocks noGrp="1"/>
          </p:cNvSpPr>
          <p:nvPr>
            <p:ph type="ftr" sz="quarter" idx="3"/>
          </p:nvPr>
        </p:nvSpPr>
        <p:spPr>
          <a:xfrm>
            <a:off x="685346" y="5883276"/>
            <a:ext cx="5004649" cy="365125"/>
          </a:xfrm>
          <a:prstGeom prst="rect">
            <a:avLst/>
          </a:prstGeom>
        </p:spPr>
        <p:txBody>
          <a:bodyPr vert="horz" lIns="91440" tIns="45720" rIns="91440" bIns="45720" rtlCol="0" anchor="ctr"/>
          <a:lstStyle>
            <a:lvl1pPr algn="l">
              <a:defRPr sz="100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7885509" y="5883276"/>
            <a:ext cx="565159" cy="365125"/>
          </a:xfrm>
          <a:prstGeom prst="rect">
            <a:avLst/>
          </a:prstGeom>
        </p:spPr>
        <p:txBody>
          <a:bodyPr vert="horz" lIns="91440" tIns="45720" rIns="91440" bIns="45720" rtlCol="0" anchor="ctr"/>
          <a:lstStyle>
            <a:lvl1pPr algn="r">
              <a:defRPr sz="1000">
                <a:solidFill>
                  <a:schemeClr val="tx1">
                    <a:tint val="75000"/>
                  </a:schemeClr>
                </a:solidFill>
              </a:defRPr>
            </a:lvl1pPr>
          </a:lstStyle>
          <a:p>
            <a:pPr>
              <a:defRPr/>
            </a:pPr>
            <a:fld id="{83F2E8DF-D467-49C7-A9AA-44BEA9E0553A}" type="slidenum">
              <a:rPr lang="en-US" smtClean="0"/>
              <a:pPr>
                <a:defRPr/>
              </a:pPr>
              <a:t>‹#›</a:t>
            </a:fld>
            <a:endParaRPr lang="en-US" dirty="0"/>
          </a:p>
        </p:txBody>
      </p:sp>
    </p:spTree>
    <p:extLst>
      <p:ext uri="{BB962C8B-B14F-4D97-AF65-F5344CB8AC3E}">
        <p14:creationId xmlns:p14="http://schemas.microsoft.com/office/powerpoint/2010/main" val="3655129744"/>
      </p:ext>
    </p:extLst>
  </p:cSld>
  <p:clrMap bg1="dk1" tx1="lt1" bg2="dk2" tx2="lt2" accent1="accent1" accent2="accent2" accent3="accent3" accent4="accent4" accent5="accent5" accent6="accent6" hlink="hlink" folHlink="folHlink"/>
  <p:sldLayoutIdLst>
    <p:sldLayoutId id="2147484933" r:id="rId1"/>
    <p:sldLayoutId id="2147484934" r:id="rId2"/>
    <p:sldLayoutId id="2147484935" r:id="rId3"/>
    <p:sldLayoutId id="2147484936" r:id="rId4"/>
    <p:sldLayoutId id="2147484937" r:id="rId5"/>
    <p:sldLayoutId id="2147484938" r:id="rId6"/>
    <p:sldLayoutId id="2147484939" r:id="rId7"/>
    <p:sldLayoutId id="2147484940" r:id="rId8"/>
    <p:sldLayoutId id="2147484941" r:id="rId9"/>
    <p:sldLayoutId id="2147484942" r:id="rId10"/>
    <p:sldLayoutId id="2147484943" r:id="rId11"/>
    <p:sldLayoutId id="2147484944" r:id="rId12"/>
    <p:sldLayoutId id="2147484945" r:id="rId13"/>
    <p:sldLayoutId id="2147484946" r:id="rId14"/>
    <p:sldLayoutId id="2147484947" r:id="rId15"/>
    <p:sldLayoutId id="2147484948" r:id="rId16"/>
    <p:sldLayoutId id="2147484949"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9.xml"/><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tmp"/><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6.tmp"/><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tmp"/><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www.myfloridalegal.com/sites/default/files/lawenforcementguide2024.pdf" TargetMode="External"/><Relationship Id="rId2" Type="http://schemas.openxmlformats.org/officeDocument/2006/relationships/hyperlink" Target="https://www.myfloridalegal.com/sites/default/files/2024-government-in-the-sunshine-manual-web.pdf" TargetMode="External"/><Relationship Id="rId1" Type="http://schemas.openxmlformats.org/officeDocument/2006/relationships/slideLayout" Target="../slideLayouts/slideLayout2.xml"/><Relationship Id="rId4" Type="http://schemas.openxmlformats.org/officeDocument/2006/relationships/hyperlink" Target="https://www.floridabar.org/about/cert/cert-applications-and-requirements/cert-cc/#1649170398911-e5e30396-7b8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ctrTitle"/>
          </p:nvPr>
        </p:nvSpPr>
        <p:spPr/>
        <p:txBody>
          <a:bodyPr>
            <a:normAutofit fontScale="90000"/>
          </a:bodyPr>
          <a:lstStyle/>
          <a:p>
            <a:pPr eaLnBrk="1" hangingPunct="1"/>
            <a:r>
              <a:rPr dirty="0"/>
              <a:t>  </a:t>
            </a:r>
            <a:br>
              <a:rPr dirty="0"/>
            </a:br>
            <a:r>
              <a:rPr sz="3600" dirty="0"/>
              <a:t> </a:t>
            </a:r>
            <a:r>
              <a:rPr lang="en-US" sz="3600" dirty="0"/>
              <a:t>CCLG Board Certification Study Group</a:t>
            </a:r>
            <a:br>
              <a:rPr lang="en-US" sz="3600" dirty="0"/>
            </a:br>
            <a:r>
              <a:rPr lang="en-US" sz="3600" dirty="0"/>
              <a:t>Public Records &amp; Sunshine Law</a:t>
            </a:r>
            <a:endParaRPr dirty="0"/>
          </a:p>
        </p:txBody>
      </p:sp>
      <p:pic>
        <p:nvPicPr>
          <p:cNvPr id="614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3429000" y="3892110"/>
            <a:ext cx="2514600" cy="2197980"/>
          </a:xfrm>
          <a:prstGeom prst="rect">
            <a:avLst/>
          </a:prstGeom>
          <a:noFill/>
          <a:ln w="9525">
            <a:noFill/>
            <a:miter lim="800000"/>
            <a:headEnd/>
            <a:tailEnd/>
          </a:ln>
        </p:spPr>
      </p:pic>
      <p:sp>
        <p:nvSpPr>
          <p:cNvPr id="6148" name="TextBox 4"/>
          <p:cNvSpPr txBox="1">
            <a:spLocks noChangeArrowheads="1"/>
          </p:cNvSpPr>
          <p:nvPr/>
        </p:nvSpPr>
        <p:spPr bwMode="auto">
          <a:xfrm>
            <a:off x="304800" y="5791200"/>
            <a:ext cx="2895600" cy="400050"/>
          </a:xfrm>
          <a:prstGeom prst="rect">
            <a:avLst/>
          </a:prstGeom>
          <a:noFill/>
          <a:ln w="9525">
            <a:noFill/>
            <a:miter lim="800000"/>
            <a:headEnd/>
            <a:tailEnd/>
          </a:ln>
        </p:spPr>
        <p:txBody>
          <a:bodyPr>
            <a:spAutoFit/>
          </a:bodyPr>
          <a:lstStyle/>
          <a:p>
            <a:pPr algn="ctr"/>
            <a:r>
              <a:rPr lang="en-US" sz="2000" b="1" dirty="0"/>
              <a:t>Allyson Smith</a:t>
            </a:r>
          </a:p>
        </p:txBody>
      </p:sp>
      <p:sp>
        <p:nvSpPr>
          <p:cNvPr id="6149" name="TextBox 6"/>
          <p:cNvSpPr txBox="1">
            <a:spLocks noChangeArrowheads="1"/>
          </p:cNvSpPr>
          <p:nvPr/>
        </p:nvSpPr>
        <p:spPr bwMode="auto">
          <a:xfrm>
            <a:off x="6096000" y="5638800"/>
            <a:ext cx="2667000" cy="707886"/>
          </a:xfrm>
          <a:prstGeom prst="rect">
            <a:avLst/>
          </a:prstGeom>
          <a:noFill/>
          <a:ln w="9525">
            <a:noFill/>
            <a:miter lim="800000"/>
            <a:headEnd/>
            <a:tailEnd/>
          </a:ln>
        </p:spPr>
        <p:txBody>
          <a:bodyPr>
            <a:spAutoFit/>
          </a:bodyPr>
          <a:lstStyle/>
          <a:p>
            <a:pPr algn="ctr"/>
            <a:r>
              <a:rPr lang="en-US" sz="2000" b="1" dirty="0"/>
              <a:t>St. Petersburg</a:t>
            </a:r>
          </a:p>
          <a:p>
            <a:pPr algn="ctr"/>
            <a:r>
              <a:rPr lang="en-US" sz="2000" b="1" dirty="0"/>
              <a:t>Police Department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p:nvSpPr>
          <p:cNvPr id="8194" name="Title 1"/>
          <p:cNvSpPr>
            <a:spLocks noGrp="1"/>
          </p:cNvSpPr>
          <p:nvPr>
            <p:ph type="title"/>
          </p:nvPr>
        </p:nvSpPr>
        <p:spPr>
          <a:xfrm>
            <a:off x="685345" y="4819137"/>
            <a:ext cx="7765321" cy="940354"/>
          </a:xfrm>
        </p:spPr>
        <p:txBody>
          <a:bodyPr vert="horz" lIns="91440" tIns="45720" rIns="91440" bIns="45720" rtlCol="0" anchor="b">
            <a:normAutofit/>
          </a:bodyPr>
          <a:lstStyle/>
          <a:p>
            <a:r>
              <a:rPr lang="en-US" sz="2900"/>
              <a:t>Public Records Law Overview and Update</a:t>
            </a:r>
          </a:p>
        </p:txBody>
      </p:sp>
      <p:pic>
        <p:nvPicPr>
          <p:cNvPr id="8198" name="Graphic 8197" descr="Gavel">
            <a:extLst>
              <a:ext uri="{FF2B5EF4-FFF2-40B4-BE49-F238E27FC236}">
                <a16:creationId xmlns:a16="http://schemas.microsoft.com/office/drawing/2014/main" id="{6A4F5FE7-8FF0-C28B-06B6-5FF4BA2133A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04601" y="643466"/>
            <a:ext cx="3928534" cy="392853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eaLnBrk="1" hangingPunct="1"/>
            <a:r>
              <a:rPr lang="en-US" dirty="0"/>
              <a:t>Scope of Public Records Act</a:t>
            </a:r>
          </a:p>
        </p:txBody>
      </p:sp>
      <p:sp>
        <p:nvSpPr>
          <p:cNvPr id="3" name="Content Placeholder 2"/>
          <p:cNvSpPr>
            <a:spLocks noGrp="1"/>
          </p:cNvSpPr>
          <p:nvPr>
            <p:ph idx="1"/>
          </p:nvPr>
        </p:nvSpPr>
        <p:spPr/>
        <p:txBody>
          <a:bodyPr>
            <a:normAutofit/>
          </a:bodyPr>
          <a:lstStyle/>
          <a:p>
            <a:pPr marL="0" indent="0" eaLnBrk="1" fontAlgn="auto" hangingPunct="1">
              <a:spcBef>
                <a:spcPts val="580"/>
              </a:spcBef>
              <a:spcAft>
                <a:spcPts val="0"/>
              </a:spcAft>
              <a:buNone/>
              <a:defRPr/>
            </a:pPr>
            <a:r>
              <a:rPr lang="en-US" b="1" dirty="0"/>
              <a:t>1. Florida’s Public Records Act, Ch. 119, F.S., provides a right of access to the records of state and local governments as well as to records of private entities acting on their behalf.</a:t>
            </a:r>
            <a:endParaRPr lang="en-US" dirty="0"/>
          </a:p>
          <a:p>
            <a:pPr marL="274320" indent="-274320" eaLnBrk="1" fontAlgn="auto" hangingPunct="1">
              <a:spcBef>
                <a:spcPts val="580"/>
              </a:spcBef>
              <a:spcAft>
                <a:spcPts val="0"/>
              </a:spcAft>
              <a:buFont typeface="Wingdings 2"/>
              <a:buChar char=""/>
              <a:defRPr/>
            </a:pPr>
            <a:endParaRPr lang="en-US" dirty="0"/>
          </a:p>
          <a:p>
            <a:pPr marL="274320" indent="-274320" eaLnBrk="1" fontAlgn="auto" hangingPunct="1">
              <a:spcBef>
                <a:spcPts val="580"/>
              </a:spcBef>
              <a:spcAft>
                <a:spcPts val="0"/>
              </a:spcAft>
              <a:buFont typeface="Wingdings 2"/>
              <a:buChar char=""/>
              <a:defRPr/>
            </a:pP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marL="742950" indent="-742950" eaLnBrk="1" hangingPunct="1">
              <a:buFont typeface="Gill Sans MT" pitchFamily="34" charset="0"/>
              <a:buAutoNum type="alphaUcPeriod"/>
            </a:pPr>
            <a:r>
              <a:rPr lang="en-US" dirty="0"/>
              <a:t>Scope of Public Records Act</a:t>
            </a:r>
          </a:p>
        </p:txBody>
      </p:sp>
      <p:sp>
        <p:nvSpPr>
          <p:cNvPr id="3" name="Content Placeholder 2"/>
          <p:cNvSpPr>
            <a:spLocks noGrp="1"/>
          </p:cNvSpPr>
          <p:nvPr>
            <p:ph idx="1"/>
          </p:nvPr>
        </p:nvSpPr>
        <p:spPr/>
        <p:txBody>
          <a:bodyPr>
            <a:normAutofit fontScale="85000" lnSpcReduction="20000"/>
          </a:bodyPr>
          <a:lstStyle/>
          <a:p>
            <a:pPr marL="514350" indent="-514350" eaLnBrk="1" fontAlgn="auto" hangingPunct="1">
              <a:spcBef>
                <a:spcPts val="580"/>
              </a:spcBef>
              <a:spcAft>
                <a:spcPts val="0"/>
              </a:spcAft>
              <a:buSzPct val="100000"/>
              <a:buFont typeface="+mj-lt"/>
              <a:buAutoNum type="arabicPeriod" startAt="2"/>
              <a:defRPr/>
            </a:pPr>
            <a:r>
              <a:rPr lang="en-US" b="1" dirty="0"/>
              <a:t>In the absence of statutory exemption, this right of access applies to</a:t>
            </a:r>
            <a:endParaRPr lang="en-US" dirty="0"/>
          </a:p>
          <a:p>
            <a:pPr marL="514350" indent="-514350" eaLnBrk="1" fontAlgn="auto" hangingPunct="1">
              <a:spcBef>
                <a:spcPts val="580"/>
              </a:spcBef>
              <a:spcAft>
                <a:spcPts val="0"/>
              </a:spcAft>
              <a:buFont typeface="+mj-lt"/>
              <a:buAutoNum type="alphaLcParenR"/>
              <a:defRPr/>
            </a:pPr>
            <a:r>
              <a:rPr lang="en-US" b="1" dirty="0"/>
              <a:t> All “documents, papers, letters, maps, books, tapes, photographs, films, sound recordings, data processing software or other material, regardless of the physical form, characteristics, or means of transmission”</a:t>
            </a:r>
            <a:endParaRPr lang="en-US" dirty="0"/>
          </a:p>
          <a:p>
            <a:pPr marL="514350" indent="-514350" eaLnBrk="1" fontAlgn="auto" hangingPunct="1">
              <a:spcBef>
                <a:spcPts val="580"/>
              </a:spcBef>
              <a:spcAft>
                <a:spcPts val="0"/>
              </a:spcAft>
              <a:buFont typeface="+mj-lt"/>
              <a:buAutoNum type="alphaLcParenR"/>
              <a:defRPr/>
            </a:pPr>
            <a:r>
              <a:rPr lang="en-US" b="1" dirty="0"/>
              <a:t>made or received pursuant to law or ordinance or in connection with the transaction of official business</a:t>
            </a:r>
            <a:endParaRPr lang="en-US" dirty="0"/>
          </a:p>
          <a:p>
            <a:pPr marL="514350" indent="-514350" eaLnBrk="1" fontAlgn="auto" hangingPunct="1">
              <a:spcBef>
                <a:spcPts val="580"/>
              </a:spcBef>
              <a:spcAft>
                <a:spcPts val="0"/>
              </a:spcAft>
              <a:buFont typeface="+mj-lt"/>
              <a:buAutoNum type="alphaLcParenR"/>
              <a:defRPr/>
            </a:pPr>
            <a:r>
              <a:rPr lang="en-US" b="1" dirty="0"/>
              <a:t>by any agency [includes a private entity “acting on behalf” of a public agency]</a:t>
            </a:r>
            <a:endParaRPr lang="en-US" dirty="0"/>
          </a:p>
          <a:p>
            <a:pPr marL="514350" indent="-514350" eaLnBrk="1" fontAlgn="auto" hangingPunct="1">
              <a:spcBef>
                <a:spcPts val="580"/>
              </a:spcBef>
              <a:spcAft>
                <a:spcPts val="0"/>
              </a:spcAft>
              <a:buFont typeface="+mj-lt"/>
              <a:buAutoNum type="alphaLcParenR"/>
              <a:defRPr/>
            </a:pPr>
            <a:r>
              <a:rPr lang="en-US" b="1" dirty="0"/>
              <a:t>which are used to perpetuate, communicate, or formalize knowledge.</a:t>
            </a:r>
            <a:endParaRPr lang="en-US" dirty="0"/>
          </a:p>
          <a:p>
            <a:pPr marL="274320" indent="-274320" eaLnBrk="1" fontAlgn="auto" hangingPunct="1">
              <a:spcBef>
                <a:spcPts val="580"/>
              </a:spcBef>
              <a:spcAft>
                <a:spcPts val="0"/>
              </a:spcAft>
              <a:buFont typeface="Wingdings 2"/>
              <a:buChar char=""/>
              <a:defRPr/>
            </a:pP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p:nvSpPr>
          <p:cNvPr id="10242" name="Title 1"/>
          <p:cNvSpPr>
            <a:spLocks noGrp="1"/>
          </p:cNvSpPr>
          <p:nvPr>
            <p:ph type="title"/>
          </p:nvPr>
        </p:nvSpPr>
        <p:spPr>
          <a:xfrm>
            <a:off x="685346" y="609600"/>
            <a:ext cx="7765321" cy="1326321"/>
          </a:xfrm>
        </p:spPr>
        <p:txBody>
          <a:bodyPr>
            <a:normAutofit/>
          </a:bodyPr>
          <a:lstStyle/>
          <a:p>
            <a:pPr eaLnBrk="1" hangingPunct="1"/>
            <a:r>
              <a:rPr lang="en-US" dirty="0"/>
              <a:t>Some common exemptions</a:t>
            </a:r>
          </a:p>
        </p:txBody>
      </p:sp>
      <p:sp>
        <p:nvSpPr>
          <p:cNvPr id="10248" name="Rectangle 10247">
            <a:extLst>
              <a:ext uri="{FF2B5EF4-FFF2-40B4-BE49-F238E27FC236}">
                <a16:creationId xmlns:a16="http://schemas.microsoft.com/office/drawing/2014/main" id="{EFA2AC96-1E47-421C-A03F-F98E354EB4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95500"/>
            <a:ext cx="9144000" cy="4762500"/>
          </a:xfrm>
          <a:prstGeom prst="rect">
            <a:avLst/>
          </a:prstGeom>
          <a:solidFill>
            <a:schemeClr val="bg1">
              <a:alpha val="50000"/>
            </a:schemeClr>
          </a:solidFill>
          <a:ln>
            <a:noFill/>
          </a:ln>
        </p:spPr>
        <p:style>
          <a:lnRef idx="2">
            <a:schemeClr val="accent1">
              <a:shade val="50000"/>
            </a:schemeClr>
          </a:lnRef>
          <a:fillRef idx="1001">
            <a:schemeClr val="dk1"/>
          </a:fillRef>
          <a:effectRef idx="0">
            <a:schemeClr val="accent1"/>
          </a:effectRef>
          <a:fontRef idx="minor">
            <a:schemeClr val="lt1"/>
          </a:fontRef>
        </p:style>
        <p:txBody>
          <a:bodyPr rtlCol="0" anchor="ctr"/>
          <a:lstStyle/>
          <a:p>
            <a:pPr algn="ctr"/>
            <a:endParaRPr lang="en-US"/>
          </a:p>
        </p:txBody>
      </p:sp>
      <p:graphicFrame>
        <p:nvGraphicFramePr>
          <p:cNvPr id="10244" name="Content Placeholder 2">
            <a:extLst>
              <a:ext uri="{FF2B5EF4-FFF2-40B4-BE49-F238E27FC236}">
                <a16:creationId xmlns:a16="http://schemas.microsoft.com/office/drawing/2014/main" id="{B19368C2-9074-9F9E-6E80-9CA0E3FAF4A9}"/>
              </a:ext>
            </a:extLst>
          </p:cNvPr>
          <p:cNvGraphicFramePr>
            <a:graphicFrameLocks noGrp="1"/>
          </p:cNvGraphicFramePr>
          <p:nvPr>
            <p:ph idx="1"/>
            <p:extLst>
              <p:ext uri="{D42A27DB-BD31-4B8C-83A1-F6EECF244321}">
                <p14:modId xmlns:p14="http://schemas.microsoft.com/office/powerpoint/2010/main" val="4152297740"/>
              </p:ext>
            </p:extLst>
          </p:nvPr>
        </p:nvGraphicFramePr>
        <p:xfrm>
          <a:off x="685800" y="2417233"/>
          <a:ext cx="7765256" cy="33058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598848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dirty="0"/>
              <a:t>How it works in practice</a:t>
            </a:r>
          </a:p>
        </p:txBody>
      </p:sp>
      <p:sp>
        <p:nvSpPr>
          <p:cNvPr id="3" name="Content Placeholder 2"/>
          <p:cNvSpPr>
            <a:spLocks noGrp="1"/>
          </p:cNvSpPr>
          <p:nvPr>
            <p:ph idx="1"/>
          </p:nvPr>
        </p:nvSpPr>
        <p:spPr/>
        <p:txBody>
          <a:bodyPr>
            <a:normAutofit fontScale="70000" lnSpcReduction="20000"/>
          </a:bodyPr>
          <a:lstStyle/>
          <a:p>
            <a:pPr marL="0" indent="0" eaLnBrk="1" fontAlgn="auto" hangingPunct="1">
              <a:spcBef>
                <a:spcPts val="580"/>
              </a:spcBef>
              <a:spcAft>
                <a:spcPts val="0"/>
              </a:spcAft>
              <a:buSzPct val="100000"/>
              <a:buNone/>
              <a:defRPr/>
            </a:pPr>
            <a:r>
              <a:rPr lang="en-US" b="1" dirty="0"/>
              <a:t>Receive request</a:t>
            </a:r>
          </a:p>
          <a:p>
            <a:pPr marL="0" indent="0" eaLnBrk="1" fontAlgn="auto" hangingPunct="1">
              <a:spcBef>
                <a:spcPts val="580"/>
              </a:spcBef>
              <a:spcAft>
                <a:spcPts val="0"/>
              </a:spcAft>
              <a:buSzPct val="100000"/>
              <a:buNone/>
              <a:defRPr/>
            </a:pPr>
            <a:r>
              <a:rPr lang="en-US" b="1" dirty="0"/>
              <a:t>	No written requirement</a:t>
            </a:r>
          </a:p>
          <a:p>
            <a:pPr marL="0" indent="0" eaLnBrk="1" fontAlgn="auto" hangingPunct="1">
              <a:spcBef>
                <a:spcPts val="580"/>
              </a:spcBef>
              <a:spcAft>
                <a:spcPts val="0"/>
              </a:spcAft>
              <a:buSzPct val="100000"/>
              <a:buNone/>
              <a:defRPr/>
            </a:pPr>
            <a:r>
              <a:rPr lang="en-US" b="1" dirty="0"/>
              <a:t>	No reason requirement</a:t>
            </a:r>
          </a:p>
          <a:p>
            <a:pPr marL="0" indent="0" eaLnBrk="1" fontAlgn="auto" hangingPunct="1">
              <a:spcBef>
                <a:spcPts val="580"/>
              </a:spcBef>
              <a:spcAft>
                <a:spcPts val="0"/>
              </a:spcAft>
              <a:buSzPct val="100000"/>
              <a:buNone/>
              <a:defRPr/>
            </a:pPr>
            <a:r>
              <a:rPr lang="en-US" b="1" dirty="0"/>
              <a:t>	No name of requestor required</a:t>
            </a:r>
          </a:p>
          <a:p>
            <a:pPr marL="0" indent="0" eaLnBrk="1" fontAlgn="auto" hangingPunct="1">
              <a:spcBef>
                <a:spcPts val="580"/>
              </a:spcBef>
              <a:spcAft>
                <a:spcPts val="0"/>
              </a:spcAft>
              <a:buSzPct val="100000"/>
              <a:buNone/>
              <a:defRPr/>
            </a:pPr>
            <a:r>
              <a:rPr lang="en-US" b="1" dirty="0"/>
              <a:t>May charge a fee for production</a:t>
            </a:r>
          </a:p>
          <a:p>
            <a:pPr marL="0" indent="0">
              <a:spcBef>
                <a:spcPts val="580"/>
              </a:spcBef>
              <a:buSzPct val="100000"/>
              <a:buNone/>
              <a:defRPr/>
            </a:pPr>
            <a:r>
              <a:rPr lang="en-US" b="1" dirty="0"/>
              <a:t>	</a:t>
            </a:r>
            <a:r>
              <a:rPr lang="en-US" dirty="0"/>
              <a:t>(d) If the nature or volume of public records requested to be inspected or 	copied pursuant to this subsection is such as to require extensive use of 	information technology resources or extensive clerical or supervisory assistance 	by personnel of the agency involved, or both, the agency may charge, in addition 	to the actual cost of duplication, a special service charge, which shall be 	reasonable and shall be based on the cost incurred for such extensive use of 	information technology resources or the labor cost of the personnel providing the 	service that is actually incurred by the agency or attributable to the agency for 	the clerical and supervisory assistance required, or both.</a:t>
            </a:r>
          </a:p>
          <a:p>
            <a:pPr marL="274320" indent="-274320" eaLnBrk="1" fontAlgn="auto" hangingPunct="1">
              <a:spcBef>
                <a:spcPts val="580"/>
              </a:spcBef>
              <a:spcAft>
                <a:spcPts val="0"/>
              </a:spcAft>
              <a:buFont typeface="Wingdings 2"/>
              <a:buChar char=""/>
              <a:defRPr/>
            </a:pPr>
            <a:endParaRPr lang="en-US" dirty="0"/>
          </a:p>
        </p:txBody>
      </p:sp>
    </p:spTree>
    <p:extLst>
      <p:ext uri="{BB962C8B-B14F-4D97-AF65-F5344CB8AC3E}">
        <p14:creationId xmlns:p14="http://schemas.microsoft.com/office/powerpoint/2010/main" val="722285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271" name="Rectangle 11270">
            <a:extLst>
              <a:ext uri="{FF2B5EF4-FFF2-40B4-BE49-F238E27FC236}">
                <a16:creationId xmlns:a16="http://schemas.microsoft.com/office/drawing/2014/main" id="{6764E701-62D0-4B68-B902-A44BB8DAF1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73" name="Rectangle 11272">
            <a:extLst>
              <a:ext uri="{FF2B5EF4-FFF2-40B4-BE49-F238E27FC236}">
                <a16:creationId xmlns:a16="http://schemas.microsoft.com/office/drawing/2014/main" id="{4D9AEA4E-17C5-4819-9423-63A8CA392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3490722" cy="6858000"/>
          </a:xfrm>
          <a:prstGeom prst="rect">
            <a:avLst/>
          </a:prstGeom>
          <a:gradFill>
            <a:gsLst>
              <a:gs pos="0">
                <a:schemeClr val="accent3">
                  <a:lumMod val="89000"/>
                </a:schemeClr>
              </a:gs>
              <a:gs pos="23000">
                <a:schemeClr val="accent3">
                  <a:lumMod val="89000"/>
                </a:schemeClr>
              </a:gs>
              <a:gs pos="69000">
                <a:schemeClr val="accent3">
                  <a:lumMod val="75000"/>
                </a:schemeClr>
              </a:gs>
              <a:gs pos="97000">
                <a:schemeClr val="accent3">
                  <a:lumMod val="7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66" name="Title 1"/>
          <p:cNvSpPr>
            <a:spLocks noGrp="1"/>
          </p:cNvSpPr>
          <p:nvPr>
            <p:ph type="title"/>
          </p:nvPr>
        </p:nvSpPr>
        <p:spPr>
          <a:xfrm>
            <a:off x="723900" y="1096963"/>
            <a:ext cx="2525520" cy="4664075"/>
          </a:xfrm>
        </p:spPr>
        <p:txBody>
          <a:bodyPr>
            <a:normAutofit/>
          </a:bodyPr>
          <a:lstStyle/>
          <a:p>
            <a:pPr algn="l" eaLnBrk="1" hangingPunct="1"/>
            <a:r>
              <a:rPr lang="en-US" sz="2400" dirty="0">
                <a:solidFill>
                  <a:srgbClr val="FFFFFF"/>
                </a:solidFill>
              </a:rPr>
              <a:t>Scope of Public Records Act</a:t>
            </a:r>
          </a:p>
        </p:txBody>
      </p:sp>
      <p:sp>
        <p:nvSpPr>
          <p:cNvPr id="11275" name="Rectangle 11274">
            <a:extLst>
              <a:ext uri="{FF2B5EF4-FFF2-40B4-BE49-F238E27FC236}">
                <a16:creationId xmlns:a16="http://schemas.microsoft.com/office/drawing/2014/main" id="{1F4F8940-B1DD-45FA-A352-606F44F93F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482600" cy="685800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3973321" y="1096963"/>
            <a:ext cx="4477346" cy="4664075"/>
          </a:xfrm>
        </p:spPr>
        <p:txBody>
          <a:bodyPr anchor="ctr">
            <a:normAutofit/>
          </a:bodyPr>
          <a:lstStyle/>
          <a:p>
            <a:pPr marL="274320" indent="-274320" eaLnBrk="1" fontAlgn="auto" hangingPunct="1">
              <a:lnSpc>
                <a:spcPct val="110000"/>
              </a:lnSpc>
              <a:spcBef>
                <a:spcPts val="580"/>
              </a:spcBef>
              <a:spcAft>
                <a:spcPts val="0"/>
              </a:spcAft>
              <a:buFont typeface="Wingdings 2" pitchFamily="18" charset="2"/>
              <a:buNone/>
              <a:defRPr/>
            </a:pPr>
            <a:r>
              <a:rPr lang="en-US" sz="1400" b="1" dirty="0">
                <a:solidFill>
                  <a:schemeClr val="tx1">
                    <a:lumMod val="95000"/>
                    <a:lumOff val="5000"/>
                  </a:schemeClr>
                </a:solidFill>
              </a:rPr>
              <a:t>Example:  </a:t>
            </a:r>
            <a:r>
              <a:rPr lang="en-US" sz="1400" b="1" i="1" dirty="0">
                <a:solidFill>
                  <a:schemeClr val="tx1">
                    <a:lumMod val="95000"/>
                    <a:lumOff val="5000"/>
                  </a:schemeClr>
                </a:solidFill>
              </a:rPr>
              <a:t>NCAA v. Associated Press</a:t>
            </a:r>
            <a:r>
              <a:rPr lang="en-US" sz="1400" b="1" dirty="0">
                <a:solidFill>
                  <a:schemeClr val="tx1">
                    <a:lumMod val="95000"/>
                    <a:lumOff val="5000"/>
                  </a:schemeClr>
                </a:solidFill>
              </a:rPr>
              <a:t>, 18 So. 3d 1201 (Fla. 1st DCA 2009), </a:t>
            </a:r>
            <a:r>
              <a:rPr lang="en-US" sz="1400" b="1" i="1" dirty="0">
                <a:solidFill>
                  <a:schemeClr val="tx1">
                    <a:lumMod val="95000"/>
                    <a:lumOff val="5000"/>
                  </a:schemeClr>
                </a:solidFill>
              </a:rPr>
              <a:t>review denied</a:t>
            </a:r>
            <a:r>
              <a:rPr lang="en-US" sz="1400" b="1" dirty="0">
                <a:solidFill>
                  <a:schemeClr val="tx1">
                    <a:lumMod val="95000"/>
                    <a:lumOff val="5000"/>
                  </a:schemeClr>
                </a:solidFill>
              </a:rPr>
              <a:t>, 37 So. 3d 848 (Fla. 2010)</a:t>
            </a:r>
            <a:endParaRPr lang="en-US" sz="1400" dirty="0">
              <a:solidFill>
                <a:schemeClr val="tx1">
                  <a:lumMod val="95000"/>
                  <a:lumOff val="5000"/>
                </a:schemeClr>
              </a:solidFill>
            </a:endParaRPr>
          </a:p>
          <a:p>
            <a:pPr marL="274320" indent="-274320" eaLnBrk="1" fontAlgn="auto" hangingPunct="1">
              <a:lnSpc>
                <a:spcPct val="110000"/>
              </a:lnSpc>
              <a:spcBef>
                <a:spcPts val="580"/>
              </a:spcBef>
              <a:spcAft>
                <a:spcPts val="0"/>
              </a:spcAft>
              <a:buFont typeface="Wingdings 2"/>
              <a:buChar char=""/>
              <a:defRPr/>
            </a:pPr>
            <a:endParaRPr lang="en-US" sz="1400" dirty="0">
              <a:solidFill>
                <a:schemeClr val="tx1">
                  <a:lumMod val="95000"/>
                  <a:lumOff val="5000"/>
                </a:schemeClr>
              </a:solidFill>
            </a:endParaRPr>
          </a:p>
          <a:p>
            <a:pPr marL="274320" indent="-274320" eaLnBrk="1" fontAlgn="auto" hangingPunct="1">
              <a:lnSpc>
                <a:spcPct val="110000"/>
              </a:lnSpc>
              <a:spcBef>
                <a:spcPts val="580"/>
              </a:spcBef>
              <a:spcAft>
                <a:spcPts val="0"/>
              </a:spcAft>
              <a:buFont typeface="Wingdings 2" pitchFamily="18" charset="2"/>
              <a:buNone/>
              <a:defRPr/>
            </a:pPr>
            <a:r>
              <a:rPr lang="en-US" sz="1400" b="1" dirty="0">
                <a:solidFill>
                  <a:schemeClr val="tx1">
                    <a:lumMod val="95000"/>
                    <a:lumOff val="5000"/>
                  </a:schemeClr>
                </a:solidFill>
              </a:rPr>
              <a:t>	“Records created and maintained by the NCAA are not generally subject to disclosure.  However, the documents at issue in this case were examined by lawyers for a public agency, Florida State University, and used in the course of the agency’s business.  </a:t>
            </a:r>
            <a:endParaRPr lang="en-US" sz="1400" dirty="0">
              <a:solidFill>
                <a:schemeClr val="tx1">
                  <a:lumMod val="95000"/>
                  <a:lumOff val="5000"/>
                </a:schemeClr>
              </a:solidFill>
            </a:endParaRPr>
          </a:p>
          <a:p>
            <a:pPr marL="274320" indent="-274320" eaLnBrk="1" fontAlgn="auto" hangingPunct="1">
              <a:lnSpc>
                <a:spcPct val="110000"/>
              </a:lnSpc>
              <a:spcBef>
                <a:spcPts val="580"/>
              </a:spcBef>
              <a:spcAft>
                <a:spcPts val="0"/>
              </a:spcAft>
              <a:buFont typeface="Wingdings 2"/>
              <a:buChar char=""/>
              <a:defRPr/>
            </a:pPr>
            <a:endParaRPr lang="en-US" sz="1400" dirty="0">
              <a:solidFill>
                <a:schemeClr val="tx1">
                  <a:lumMod val="95000"/>
                  <a:lumOff val="5000"/>
                </a:schemeClr>
              </a:solidFill>
            </a:endParaRPr>
          </a:p>
          <a:p>
            <a:pPr marL="274320" indent="-274320" eaLnBrk="1" fontAlgn="auto" hangingPunct="1">
              <a:lnSpc>
                <a:spcPct val="110000"/>
              </a:lnSpc>
              <a:spcBef>
                <a:spcPts val="580"/>
              </a:spcBef>
              <a:spcAft>
                <a:spcPts val="0"/>
              </a:spcAft>
              <a:buFont typeface="Wingdings 2" pitchFamily="18" charset="2"/>
              <a:buNone/>
              <a:defRPr/>
            </a:pPr>
            <a:r>
              <a:rPr lang="en-US" sz="1400" b="1" dirty="0">
                <a:solidFill>
                  <a:schemeClr val="tx1">
                    <a:lumMod val="95000"/>
                    <a:lumOff val="5000"/>
                  </a:schemeClr>
                </a:solidFill>
              </a:rPr>
              <a:t>	Because the documents were received in connection with the transaction of official business by an agency, they are public records.  The NCAA has failed to show that an exception applies under state or federal law, and thus, the records must be disclosed.”</a:t>
            </a:r>
          </a:p>
          <a:p>
            <a:pPr marL="274320" indent="-274320" eaLnBrk="1" fontAlgn="auto" hangingPunct="1">
              <a:lnSpc>
                <a:spcPct val="110000"/>
              </a:lnSpc>
              <a:spcBef>
                <a:spcPts val="580"/>
              </a:spcBef>
              <a:spcAft>
                <a:spcPts val="0"/>
              </a:spcAft>
              <a:buFont typeface="Wingdings 2" pitchFamily="18" charset="2"/>
              <a:buNone/>
              <a:defRPr/>
            </a:pPr>
            <a:endParaRPr lang="en-US" sz="1400" dirty="0">
              <a:solidFill>
                <a:schemeClr val="tx1">
                  <a:lumMod val="95000"/>
                  <a:lumOff val="5000"/>
                </a:schemeClr>
              </a:solidFill>
            </a:endParaRPr>
          </a:p>
          <a:p>
            <a:pPr marL="274320" indent="-274320" eaLnBrk="1" fontAlgn="auto" hangingPunct="1">
              <a:lnSpc>
                <a:spcPct val="110000"/>
              </a:lnSpc>
              <a:spcBef>
                <a:spcPts val="580"/>
              </a:spcBef>
              <a:spcAft>
                <a:spcPts val="0"/>
              </a:spcAft>
              <a:buFont typeface="Wingdings 2"/>
              <a:buChar char=""/>
              <a:defRPr/>
            </a:pPr>
            <a:endParaRPr lang="en-US" sz="1400" dirty="0">
              <a:solidFill>
                <a:schemeClr val="tx1">
                  <a:lumMod val="95000"/>
                  <a:lumOff val="5000"/>
                </a:schemeClr>
              </a:solidFill>
            </a:endParaRPr>
          </a:p>
        </p:txBody>
      </p:sp>
    </p:spTree>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CFC78-8F86-4802-B095-30752DD596DA}"/>
              </a:ext>
            </a:extLst>
          </p:cNvPr>
          <p:cNvSpPr>
            <a:spLocks noGrp="1"/>
          </p:cNvSpPr>
          <p:nvPr>
            <p:ph type="title"/>
          </p:nvPr>
        </p:nvSpPr>
        <p:spPr/>
        <p:txBody>
          <a:bodyPr/>
          <a:lstStyle/>
          <a:p>
            <a:r>
              <a:rPr lang="en-US" dirty="0"/>
              <a:t>Public records case update</a:t>
            </a:r>
          </a:p>
        </p:txBody>
      </p:sp>
      <p:sp>
        <p:nvSpPr>
          <p:cNvPr id="3" name="Content Placeholder 2">
            <a:extLst>
              <a:ext uri="{FF2B5EF4-FFF2-40B4-BE49-F238E27FC236}">
                <a16:creationId xmlns:a16="http://schemas.microsoft.com/office/drawing/2014/main" id="{8E5C208A-C6ED-44EB-BBE0-56A9BE39E405}"/>
              </a:ext>
            </a:extLst>
          </p:cNvPr>
          <p:cNvSpPr>
            <a:spLocks noGrp="1"/>
          </p:cNvSpPr>
          <p:nvPr>
            <p:ph idx="1"/>
          </p:nvPr>
        </p:nvSpPr>
        <p:spPr/>
        <p:txBody>
          <a:bodyPr>
            <a:normAutofit fontScale="85000" lnSpcReduction="20000"/>
          </a:bodyPr>
          <a:lstStyle/>
          <a:p>
            <a:r>
              <a:rPr lang="en-US" u="sng" dirty="0"/>
              <a:t>Roldan v. City of Hallandale Beach</a:t>
            </a:r>
            <a:r>
              <a:rPr lang="en-US" dirty="0"/>
              <a:t>, 361 So.3d 348 (Fla. 4th DCA 2023). Fla. Stat. 119.12(1) allows for the recovery of attorney’s fees in a civil action filed against an agency to enforce the provisions of this chapter if 1) the agency unlawfully refused to permit a public record to be inspected </a:t>
            </a:r>
            <a:r>
              <a:rPr lang="en-US" u="sng" dirty="0"/>
              <a:t>and</a:t>
            </a:r>
            <a:r>
              <a:rPr lang="en-US" dirty="0"/>
              <a:t> 2) the complainant provided written notice identifying the public record request to the agency’s custodian at least 5 business days before filing the civil action.  </a:t>
            </a:r>
          </a:p>
          <a:p>
            <a:r>
              <a:rPr lang="en-US" dirty="0"/>
              <a:t>A requestor’s single written request for public records could not serve as the “written notice identifying the public records request” required to recover attorney’s fees under section 119.12(1)(b), Florida Statutes. </a:t>
            </a:r>
          </a:p>
          <a:p>
            <a:r>
              <a:rPr lang="en-US" dirty="0"/>
              <a:t>This case was also specifically referenced in a PCA in </a:t>
            </a:r>
            <a:r>
              <a:rPr lang="en-US" u="sng" dirty="0"/>
              <a:t>Stern v. DeSantis</a:t>
            </a:r>
            <a:r>
              <a:rPr lang="en-US" dirty="0"/>
              <a:t>, 376 So.3d 78 (Fla. 1st DCA 2023). </a:t>
            </a:r>
          </a:p>
        </p:txBody>
      </p:sp>
    </p:spTree>
    <p:extLst>
      <p:ext uri="{BB962C8B-B14F-4D97-AF65-F5344CB8AC3E}">
        <p14:creationId xmlns:p14="http://schemas.microsoft.com/office/powerpoint/2010/main" val="9331894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E20A8-F77C-4704-BC30-83FB6B505525}"/>
              </a:ext>
            </a:extLst>
          </p:cNvPr>
          <p:cNvSpPr>
            <a:spLocks noGrp="1"/>
          </p:cNvSpPr>
          <p:nvPr>
            <p:ph type="title"/>
          </p:nvPr>
        </p:nvSpPr>
        <p:spPr/>
        <p:txBody>
          <a:bodyPr/>
          <a:lstStyle/>
          <a:p>
            <a:r>
              <a:rPr lang="en-US" dirty="0"/>
              <a:t>Public records case update</a:t>
            </a:r>
          </a:p>
        </p:txBody>
      </p:sp>
      <p:sp>
        <p:nvSpPr>
          <p:cNvPr id="3" name="Content Placeholder 2">
            <a:extLst>
              <a:ext uri="{FF2B5EF4-FFF2-40B4-BE49-F238E27FC236}">
                <a16:creationId xmlns:a16="http://schemas.microsoft.com/office/drawing/2014/main" id="{C8B757DE-8901-40E0-883E-291526BFEA35}"/>
              </a:ext>
            </a:extLst>
          </p:cNvPr>
          <p:cNvSpPr>
            <a:spLocks noGrp="1"/>
          </p:cNvSpPr>
          <p:nvPr>
            <p:ph idx="1"/>
          </p:nvPr>
        </p:nvSpPr>
        <p:spPr/>
        <p:txBody>
          <a:bodyPr/>
          <a:lstStyle/>
          <a:p>
            <a:r>
              <a:rPr lang="en-US" u="sng" dirty="0"/>
              <a:t>Bivens v. Tony</a:t>
            </a:r>
            <a:r>
              <a:rPr lang="en-US" dirty="0"/>
              <a:t>, 368 So.3d 16 (Fla. 4</a:t>
            </a:r>
            <a:r>
              <a:rPr lang="en-US" baseline="30000" dirty="0"/>
              <a:t>th</a:t>
            </a:r>
            <a:r>
              <a:rPr lang="en-US" dirty="0"/>
              <a:t> DCA 2023)</a:t>
            </a:r>
          </a:p>
          <a:p>
            <a:r>
              <a:rPr lang="en-US" dirty="0"/>
              <a:t>PCA with comment affirming denial of mandamus because the requestor did not request the production of records for inspection, but instead asked the Sheriff to respond to several questions about an employee’s qualifications.  “Nothing in 119.01 or the Florida Constitution requires agencies to pore through their own records to answer specific questions.”</a:t>
            </a:r>
          </a:p>
        </p:txBody>
      </p:sp>
    </p:spTree>
    <p:extLst>
      <p:ext uri="{BB962C8B-B14F-4D97-AF65-F5344CB8AC3E}">
        <p14:creationId xmlns:p14="http://schemas.microsoft.com/office/powerpoint/2010/main" val="7754008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CFC78-8F86-4802-B095-30752DD596DA}"/>
              </a:ext>
            </a:extLst>
          </p:cNvPr>
          <p:cNvSpPr>
            <a:spLocks noGrp="1"/>
          </p:cNvSpPr>
          <p:nvPr>
            <p:ph type="title"/>
          </p:nvPr>
        </p:nvSpPr>
        <p:spPr/>
        <p:txBody>
          <a:bodyPr/>
          <a:lstStyle/>
          <a:p>
            <a:r>
              <a:rPr lang="en-US" dirty="0"/>
              <a:t>Public records case update</a:t>
            </a:r>
          </a:p>
        </p:txBody>
      </p:sp>
      <p:sp>
        <p:nvSpPr>
          <p:cNvPr id="3" name="Content Placeholder 2">
            <a:extLst>
              <a:ext uri="{FF2B5EF4-FFF2-40B4-BE49-F238E27FC236}">
                <a16:creationId xmlns:a16="http://schemas.microsoft.com/office/drawing/2014/main" id="{8E5C208A-C6ED-44EB-BBE0-56A9BE39E405}"/>
              </a:ext>
            </a:extLst>
          </p:cNvPr>
          <p:cNvSpPr>
            <a:spLocks noGrp="1"/>
          </p:cNvSpPr>
          <p:nvPr>
            <p:ph idx="1"/>
          </p:nvPr>
        </p:nvSpPr>
        <p:spPr/>
        <p:txBody>
          <a:bodyPr>
            <a:normAutofit fontScale="77500" lnSpcReduction="20000"/>
          </a:bodyPr>
          <a:lstStyle/>
          <a:p>
            <a:r>
              <a:rPr lang="en-US" u="sng" dirty="0"/>
              <a:t>City of Pembroke Pines v. Town of Southwest Ranches</a:t>
            </a:r>
            <a:r>
              <a:rPr lang="en-US" dirty="0"/>
              <a:t>, 362 So.3d 223 (Fla 4</a:t>
            </a:r>
            <a:r>
              <a:rPr lang="en-US" baseline="30000" dirty="0"/>
              <a:t>th</a:t>
            </a:r>
            <a:r>
              <a:rPr lang="en-US" dirty="0"/>
              <a:t> DCA 2023).</a:t>
            </a:r>
          </a:p>
          <a:p>
            <a:r>
              <a:rPr lang="en-US" dirty="0"/>
              <a:t>Pembroke Pines made a public records request to Southwest Ranches for records related to Southwest Ranches attorney’s fees and expenses related to litigation between these two governments.  Southwest Ranches claimed these records were exempt because litigation was ongoing and refused to produce any records.  After Pembroke Pines gave notice of suit and filed pursuant to Chapter 119, Southwest Ranches filed a Motion to Dismiss for failure to exhaust administrative remedies pursuant to Fla. Stat. 164.1041.</a:t>
            </a:r>
          </a:p>
          <a:p>
            <a:r>
              <a:rPr lang="en-US" dirty="0"/>
              <a:t>Court ruled that Chapter 119 does not fall into the provided exceptions specifically stated in Fla. Stat. 164.1041(1) and so a public records suit may not be initiated between governmental entities until it has exhausted alternative dispute resolution procedures pursuant to Chapter 164.</a:t>
            </a:r>
          </a:p>
        </p:txBody>
      </p:sp>
    </p:spTree>
    <p:extLst>
      <p:ext uri="{BB962C8B-B14F-4D97-AF65-F5344CB8AC3E}">
        <p14:creationId xmlns:p14="http://schemas.microsoft.com/office/powerpoint/2010/main" val="28741634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CFC78-8F86-4802-B095-30752DD596DA}"/>
              </a:ext>
            </a:extLst>
          </p:cNvPr>
          <p:cNvSpPr>
            <a:spLocks noGrp="1"/>
          </p:cNvSpPr>
          <p:nvPr>
            <p:ph type="title"/>
          </p:nvPr>
        </p:nvSpPr>
        <p:spPr/>
        <p:txBody>
          <a:bodyPr/>
          <a:lstStyle/>
          <a:p>
            <a:r>
              <a:rPr lang="en-US" dirty="0"/>
              <a:t>Public records case update</a:t>
            </a:r>
          </a:p>
        </p:txBody>
      </p:sp>
      <p:sp>
        <p:nvSpPr>
          <p:cNvPr id="3" name="Content Placeholder 2">
            <a:extLst>
              <a:ext uri="{FF2B5EF4-FFF2-40B4-BE49-F238E27FC236}">
                <a16:creationId xmlns:a16="http://schemas.microsoft.com/office/drawing/2014/main" id="{8E5C208A-C6ED-44EB-BBE0-56A9BE39E405}"/>
              </a:ext>
            </a:extLst>
          </p:cNvPr>
          <p:cNvSpPr>
            <a:spLocks noGrp="1"/>
          </p:cNvSpPr>
          <p:nvPr>
            <p:ph idx="1"/>
          </p:nvPr>
        </p:nvSpPr>
        <p:spPr/>
        <p:txBody>
          <a:bodyPr/>
          <a:lstStyle/>
          <a:p>
            <a:r>
              <a:rPr lang="en-US" u="sng" dirty="0" err="1"/>
              <a:t>Mozie</a:t>
            </a:r>
            <a:r>
              <a:rPr lang="en-US" u="sng" dirty="0"/>
              <a:t> v. State</a:t>
            </a:r>
            <a:r>
              <a:rPr lang="en-US" dirty="0"/>
              <a:t>, 368 So.3d 512 (Fla. 3d DCA 2023)</a:t>
            </a:r>
          </a:p>
          <a:p>
            <a:r>
              <a:rPr lang="en-US" dirty="0"/>
              <a:t>PCA with note that the state attorney’s files become public records, with certain exceptions, after a defendant’s sentence becomes final and that the indigent defendant is not entitled to receive copies of such public records free of charge.</a:t>
            </a:r>
          </a:p>
        </p:txBody>
      </p:sp>
    </p:spTree>
    <p:extLst>
      <p:ext uri="{BB962C8B-B14F-4D97-AF65-F5344CB8AC3E}">
        <p14:creationId xmlns:p14="http://schemas.microsoft.com/office/powerpoint/2010/main" val="36025299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CFC78-8F86-4802-B095-30752DD596DA}"/>
              </a:ext>
            </a:extLst>
          </p:cNvPr>
          <p:cNvSpPr>
            <a:spLocks noGrp="1"/>
          </p:cNvSpPr>
          <p:nvPr>
            <p:ph type="title"/>
          </p:nvPr>
        </p:nvSpPr>
        <p:spPr/>
        <p:txBody>
          <a:bodyPr/>
          <a:lstStyle/>
          <a:p>
            <a:r>
              <a:rPr lang="en-US" dirty="0"/>
              <a:t>Public records case update</a:t>
            </a:r>
          </a:p>
        </p:txBody>
      </p:sp>
      <p:sp>
        <p:nvSpPr>
          <p:cNvPr id="3" name="Content Placeholder 2">
            <a:extLst>
              <a:ext uri="{FF2B5EF4-FFF2-40B4-BE49-F238E27FC236}">
                <a16:creationId xmlns:a16="http://schemas.microsoft.com/office/drawing/2014/main" id="{8E5C208A-C6ED-44EB-BBE0-56A9BE39E405}"/>
              </a:ext>
            </a:extLst>
          </p:cNvPr>
          <p:cNvSpPr>
            <a:spLocks noGrp="1"/>
          </p:cNvSpPr>
          <p:nvPr>
            <p:ph idx="1"/>
          </p:nvPr>
        </p:nvSpPr>
        <p:spPr/>
        <p:txBody>
          <a:bodyPr>
            <a:normAutofit fontScale="77500" lnSpcReduction="20000"/>
          </a:bodyPr>
          <a:lstStyle/>
          <a:p>
            <a:r>
              <a:rPr lang="en-US" u="sng" dirty="0"/>
              <a:t>School District of Lee County v. </a:t>
            </a:r>
            <a:r>
              <a:rPr lang="en-US" u="sng" dirty="0" err="1"/>
              <a:t>Bracci</a:t>
            </a:r>
            <a:r>
              <a:rPr lang="en-US" u="sng" dirty="0"/>
              <a:t>, P.A.</a:t>
            </a:r>
            <a:r>
              <a:rPr lang="en-US" dirty="0"/>
              <a:t>, 365 So.3d 505 (Fla. 6th DCA 2023)</a:t>
            </a:r>
          </a:p>
          <a:p>
            <a:r>
              <a:rPr lang="en-US" dirty="0" err="1"/>
              <a:t>Bracci</a:t>
            </a:r>
            <a:r>
              <a:rPr lang="en-US" dirty="0"/>
              <a:t>, P.A. made a public records request to the school board including a request for the School Board’s Chief of Staff in connection with individual phone calls made between the superintendent and the School Board members.</a:t>
            </a:r>
          </a:p>
          <a:p>
            <a:r>
              <a:rPr lang="en-US" dirty="0"/>
              <a:t>The trial court ruled that the School Board needs to produce those documents and specifically stated that the notes “are akin to minutes documenting what appears to be polling of the school board members as to whether or not the board members supported the recommendation of the superintendent to terminate the…contract.”</a:t>
            </a:r>
          </a:p>
          <a:p>
            <a:r>
              <a:rPr lang="en-US" dirty="0"/>
              <a:t>The appellate court found the trial court’s order to be in error in that the factual conclusion indicating what the notes documented is unsupported.</a:t>
            </a:r>
          </a:p>
        </p:txBody>
      </p:sp>
    </p:spTree>
    <p:extLst>
      <p:ext uri="{BB962C8B-B14F-4D97-AF65-F5344CB8AC3E}">
        <p14:creationId xmlns:p14="http://schemas.microsoft.com/office/powerpoint/2010/main" val="24519303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CFC78-8F86-4802-B095-30752DD596DA}"/>
              </a:ext>
            </a:extLst>
          </p:cNvPr>
          <p:cNvSpPr>
            <a:spLocks noGrp="1"/>
          </p:cNvSpPr>
          <p:nvPr>
            <p:ph type="title"/>
          </p:nvPr>
        </p:nvSpPr>
        <p:spPr/>
        <p:txBody>
          <a:bodyPr/>
          <a:lstStyle/>
          <a:p>
            <a:r>
              <a:rPr lang="en-US" dirty="0" err="1"/>
              <a:t>Marsy’s</a:t>
            </a:r>
            <a:r>
              <a:rPr lang="en-US" dirty="0"/>
              <a:t> law</a:t>
            </a:r>
          </a:p>
        </p:txBody>
      </p:sp>
      <p:sp>
        <p:nvSpPr>
          <p:cNvPr id="3" name="Content Placeholder 2">
            <a:extLst>
              <a:ext uri="{FF2B5EF4-FFF2-40B4-BE49-F238E27FC236}">
                <a16:creationId xmlns:a16="http://schemas.microsoft.com/office/drawing/2014/main" id="{8E5C208A-C6ED-44EB-BBE0-56A9BE39E405}"/>
              </a:ext>
            </a:extLst>
          </p:cNvPr>
          <p:cNvSpPr>
            <a:spLocks noGrp="1"/>
          </p:cNvSpPr>
          <p:nvPr>
            <p:ph idx="1"/>
          </p:nvPr>
        </p:nvSpPr>
        <p:spPr/>
        <p:txBody>
          <a:bodyPr/>
          <a:lstStyle/>
          <a:p>
            <a:pPr marL="0" indent="0">
              <a:buNone/>
            </a:pPr>
            <a:r>
              <a:rPr lang="en-US" dirty="0"/>
              <a:t>Every victim in Florida is entitled to various rights beginning at the time of his/her victimization.  These rights include the right to prevent the disclosure of information or records that could be used to locate or harass the victim or the victim’s family, or which could disclose confidential or privileged information of the victim.  A victim is “a person who suffers direct or threatened physical, psychological, or financial harm as a result of the commission or attempted commission of a crime or delinquent act or against whom the crime or delinquent act is committed.”</a:t>
            </a:r>
          </a:p>
        </p:txBody>
      </p:sp>
    </p:spTree>
    <p:extLst>
      <p:ext uri="{BB962C8B-B14F-4D97-AF65-F5344CB8AC3E}">
        <p14:creationId xmlns:p14="http://schemas.microsoft.com/office/powerpoint/2010/main" val="22355068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0784C-E823-4574-91D0-EEA277EAE64C}"/>
              </a:ext>
            </a:extLst>
          </p:cNvPr>
          <p:cNvSpPr>
            <a:spLocks noGrp="1"/>
          </p:cNvSpPr>
          <p:nvPr>
            <p:ph type="title"/>
          </p:nvPr>
        </p:nvSpPr>
        <p:spPr/>
        <p:txBody>
          <a:bodyPr/>
          <a:lstStyle/>
          <a:p>
            <a:r>
              <a:rPr lang="en-US" dirty="0"/>
              <a:t>Public Records Case Update</a:t>
            </a:r>
          </a:p>
        </p:txBody>
      </p:sp>
      <p:sp>
        <p:nvSpPr>
          <p:cNvPr id="3" name="Content Placeholder 2">
            <a:extLst>
              <a:ext uri="{FF2B5EF4-FFF2-40B4-BE49-F238E27FC236}">
                <a16:creationId xmlns:a16="http://schemas.microsoft.com/office/drawing/2014/main" id="{614F5727-8E2F-4F7E-9D18-68B8E794A19A}"/>
              </a:ext>
            </a:extLst>
          </p:cNvPr>
          <p:cNvSpPr>
            <a:spLocks noGrp="1"/>
          </p:cNvSpPr>
          <p:nvPr>
            <p:ph idx="1"/>
          </p:nvPr>
        </p:nvSpPr>
        <p:spPr/>
        <p:txBody>
          <a:bodyPr>
            <a:normAutofit fontScale="85000" lnSpcReduction="20000"/>
          </a:bodyPr>
          <a:lstStyle/>
          <a:p>
            <a:pPr marL="0" indent="0">
              <a:buNone/>
            </a:pPr>
            <a:r>
              <a:rPr lang="en-US" sz="2400" b="1" i="1" u="sng" dirty="0"/>
              <a:t>Florida Police Benevolent Association, Inc.  v. City of Tallahassee</a:t>
            </a:r>
            <a:r>
              <a:rPr lang="en-US" sz="2400" b="1" dirty="0"/>
              <a:t>, 314 So. 3d 796 (Fla. 1st DCA 2021), </a:t>
            </a:r>
            <a:r>
              <a:rPr lang="en-US" sz="2400" b="1" i="1" dirty="0"/>
              <a:t>review granted, </a:t>
            </a:r>
            <a:r>
              <a:rPr lang="en-US" sz="2400" b="1" dirty="0"/>
              <a:t>No. 21-651 (Fla. December 21, 2021)</a:t>
            </a:r>
          </a:p>
          <a:p>
            <a:pPr marL="0" indent="0">
              <a:buNone/>
            </a:pPr>
            <a:r>
              <a:rPr lang="en-US" sz="2000" b="1" dirty="0"/>
              <a:t>The identity of officers who were threatened with deadly force by crime suspects and who then responded by killing the suspects is confidential under Marsy’s Law.  The court rejected the trial judge’s conclusion that Marsy’s Law did not shield the identity of law enforcement officers acting in the course of their official duties.  The appellate court noted that Marsy’s Law would not halt an internal affairs investigation nor impede any grand jury investigation.  Also, if the State Attorney determines that the officer was not a victim and instead charges the officer for his conduct, the Marsy’s Law protections would not apply.</a:t>
            </a:r>
          </a:p>
        </p:txBody>
      </p:sp>
    </p:spTree>
    <p:extLst>
      <p:ext uri="{BB962C8B-B14F-4D97-AF65-F5344CB8AC3E}">
        <p14:creationId xmlns:p14="http://schemas.microsoft.com/office/powerpoint/2010/main" val="34725488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0784C-E823-4574-91D0-EEA277EAE64C}"/>
              </a:ext>
            </a:extLst>
          </p:cNvPr>
          <p:cNvSpPr>
            <a:spLocks noGrp="1"/>
          </p:cNvSpPr>
          <p:nvPr>
            <p:ph type="title"/>
          </p:nvPr>
        </p:nvSpPr>
        <p:spPr/>
        <p:txBody>
          <a:bodyPr/>
          <a:lstStyle/>
          <a:p>
            <a:r>
              <a:rPr lang="en-US" dirty="0"/>
              <a:t>Public Records Case Update</a:t>
            </a:r>
          </a:p>
        </p:txBody>
      </p:sp>
      <p:sp>
        <p:nvSpPr>
          <p:cNvPr id="3" name="Content Placeholder 2">
            <a:extLst>
              <a:ext uri="{FF2B5EF4-FFF2-40B4-BE49-F238E27FC236}">
                <a16:creationId xmlns:a16="http://schemas.microsoft.com/office/drawing/2014/main" id="{614F5727-8E2F-4F7E-9D18-68B8E794A19A}"/>
              </a:ext>
            </a:extLst>
          </p:cNvPr>
          <p:cNvSpPr>
            <a:spLocks noGrp="1"/>
          </p:cNvSpPr>
          <p:nvPr>
            <p:ph idx="1"/>
          </p:nvPr>
        </p:nvSpPr>
        <p:spPr/>
        <p:txBody>
          <a:bodyPr>
            <a:normAutofit lnSpcReduction="10000"/>
          </a:bodyPr>
          <a:lstStyle/>
          <a:p>
            <a:pPr marL="0" indent="0">
              <a:buNone/>
            </a:pPr>
            <a:r>
              <a:rPr lang="en-US" sz="2400" b="1" i="1" u="sng" dirty="0"/>
              <a:t>City of Tallahassee v. Florida Police Benevolent Association, Inc.  v. City of Tallahassee</a:t>
            </a:r>
            <a:r>
              <a:rPr lang="en-US" sz="2400" b="1" dirty="0"/>
              <a:t>, 375 So. 3d 178 (Fla. 2023)</a:t>
            </a:r>
          </a:p>
          <a:p>
            <a:pPr marL="0" indent="0">
              <a:buNone/>
            </a:pPr>
            <a:r>
              <a:rPr lang="en-US" sz="2000" b="1" dirty="0"/>
              <a:t>The Supreme Court identified 3 questions, but ultimately boiled down to answering just one. Does </a:t>
            </a:r>
            <a:r>
              <a:rPr lang="en-US" sz="2000" b="1" dirty="0" err="1"/>
              <a:t>Marsy’s</a:t>
            </a:r>
            <a:r>
              <a:rPr lang="en-US" sz="2000" b="1" dirty="0"/>
              <a:t> Law contain a right for victims to remain anonymous? They ruled that </a:t>
            </a:r>
            <a:r>
              <a:rPr lang="en-US" sz="2000" b="1" dirty="0" err="1"/>
              <a:t>Marsy’s</a:t>
            </a:r>
            <a:r>
              <a:rPr lang="en-US" sz="2000" b="1" dirty="0"/>
              <a:t> Law guarantees to no victim – police officer or otherwise – the categorical right to withhold his or her name from disclosure.</a:t>
            </a:r>
          </a:p>
        </p:txBody>
      </p:sp>
    </p:spTree>
    <p:extLst>
      <p:ext uri="{BB962C8B-B14F-4D97-AF65-F5344CB8AC3E}">
        <p14:creationId xmlns:p14="http://schemas.microsoft.com/office/powerpoint/2010/main" val="24533225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CFC78-8F86-4802-B095-30752DD596DA}"/>
              </a:ext>
            </a:extLst>
          </p:cNvPr>
          <p:cNvSpPr>
            <a:spLocks noGrp="1"/>
          </p:cNvSpPr>
          <p:nvPr>
            <p:ph type="title"/>
          </p:nvPr>
        </p:nvSpPr>
        <p:spPr/>
        <p:txBody>
          <a:bodyPr/>
          <a:lstStyle/>
          <a:p>
            <a:r>
              <a:rPr lang="en-US" dirty="0"/>
              <a:t>Public records case update</a:t>
            </a:r>
          </a:p>
        </p:txBody>
      </p:sp>
      <p:sp>
        <p:nvSpPr>
          <p:cNvPr id="3" name="Content Placeholder 2">
            <a:extLst>
              <a:ext uri="{FF2B5EF4-FFF2-40B4-BE49-F238E27FC236}">
                <a16:creationId xmlns:a16="http://schemas.microsoft.com/office/drawing/2014/main" id="{8E5C208A-C6ED-44EB-BBE0-56A9BE39E405}"/>
              </a:ext>
            </a:extLst>
          </p:cNvPr>
          <p:cNvSpPr>
            <a:spLocks noGrp="1"/>
          </p:cNvSpPr>
          <p:nvPr>
            <p:ph idx="1"/>
          </p:nvPr>
        </p:nvSpPr>
        <p:spPr/>
        <p:txBody>
          <a:bodyPr>
            <a:normAutofit fontScale="70000" lnSpcReduction="20000"/>
          </a:bodyPr>
          <a:lstStyle/>
          <a:p>
            <a:r>
              <a:rPr lang="en-US" u="sng" dirty="0"/>
              <a:t>Jackson v. City of South Bay, </a:t>
            </a:r>
            <a:r>
              <a:rPr lang="en-US" dirty="0"/>
              <a:t>358 So.3d 18 (Fla.4</a:t>
            </a:r>
            <a:r>
              <a:rPr lang="en-US" baseline="30000" dirty="0"/>
              <a:t>th</a:t>
            </a:r>
            <a:r>
              <a:rPr lang="en-US" dirty="0"/>
              <a:t> DCA 2023)</a:t>
            </a:r>
          </a:p>
          <a:p>
            <a:r>
              <a:rPr lang="en-US" dirty="0"/>
              <a:t>Jackson ran for South Bay City Commissioner in March 2020 and lost by one vote. In April 2020, Jackson issued a public records request, requesting copies of the canvassing board meeting minutes pertaining to the election. Jackson filed a complaint contesting the election and later alleging violations of Florida’s Sunshine Law and Florida Public Records Act.</a:t>
            </a:r>
          </a:p>
          <a:p>
            <a:r>
              <a:rPr lang="en-US" dirty="0"/>
              <a:t>All of the meeting minutes were produced except for a March 13</a:t>
            </a:r>
            <a:r>
              <a:rPr lang="en-US" baseline="30000" dirty="0"/>
              <a:t>th</a:t>
            </a:r>
            <a:r>
              <a:rPr lang="en-US" dirty="0"/>
              <a:t> meeting as the City was unaware that a meeting had occurred that day due to it not appearing on calendars. Upon discovering the minutes, the City provided them in September 2020.  The appellate court found no violation of the Public Records law as the City had complied with the request before the agreed upon date and the March minutes were promptly provided upon discovery and that constituted a “good faith response.” </a:t>
            </a:r>
          </a:p>
          <a:p>
            <a:r>
              <a:rPr lang="en-US" dirty="0"/>
              <a:t>But wait, there’s more…</a:t>
            </a:r>
          </a:p>
        </p:txBody>
      </p:sp>
    </p:spTree>
    <p:extLst>
      <p:ext uri="{BB962C8B-B14F-4D97-AF65-F5344CB8AC3E}">
        <p14:creationId xmlns:p14="http://schemas.microsoft.com/office/powerpoint/2010/main" val="42272431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t>Sunshine Law Overview and Update</a:t>
            </a:r>
          </a:p>
        </p:txBody>
      </p:sp>
      <p:sp>
        <p:nvSpPr>
          <p:cNvPr id="4" name="Picture Placeholder 3"/>
          <p:cNvSpPr>
            <a:spLocks noGrp="1"/>
          </p:cNvSpPr>
          <p:nvPr>
            <p:ph type="pic" idx="1"/>
          </p:nvPr>
        </p:nvSpPr>
        <p:spPr/>
      </p:sp>
      <p:pic>
        <p:nvPicPr>
          <p:cNvPr id="29700" name="Picture 5" descr="F:\Users\LITIGATE\Graphics\Misc\Legal Pictures\booksandgavel.png"/>
          <p:cNvPicPr>
            <a:picLocks noChangeAspect="1" noChangeArrowheads="1"/>
          </p:cNvPicPr>
          <p:nvPr/>
        </p:nvPicPr>
        <p:blipFill>
          <a:blip r:embed="rId2" cstate="print"/>
          <a:srcRect/>
          <a:stretch>
            <a:fillRect/>
          </a:stretch>
        </p:blipFill>
        <p:spPr bwMode="auto">
          <a:xfrm>
            <a:off x="5181600" y="1234565"/>
            <a:ext cx="2946400" cy="4419600"/>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457200" y="274638"/>
            <a:ext cx="8229600" cy="1020762"/>
          </a:xfrm>
        </p:spPr>
        <p:txBody>
          <a:bodyPr/>
          <a:lstStyle/>
          <a:p>
            <a:r>
              <a:rPr lang="en-US" sz="3200" b="1" dirty="0"/>
              <a:t>	Scope of Sunshine Law—Section 286.011, F.S.</a:t>
            </a:r>
            <a:endParaRPr lang="en-US" sz="3200" dirty="0"/>
          </a:p>
        </p:txBody>
      </p:sp>
      <p:sp>
        <p:nvSpPr>
          <p:cNvPr id="30723" name="Content Placeholder 2"/>
          <p:cNvSpPr>
            <a:spLocks noGrp="1"/>
          </p:cNvSpPr>
          <p:nvPr>
            <p:ph idx="1"/>
          </p:nvPr>
        </p:nvSpPr>
        <p:spPr/>
        <p:txBody>
          <a:bodyPr>
            <a:normAutofit lnSpcReduction="10000"/>
          </a:bodyPr>
          <a:lstStyle/>
          <a:p>
            <a:pPr>
              <a:buFont typeface="Wingdings 2" pitchFamily="18" charset="2"/>
              <a:buNone/>
            </a:pPr>
            <a:r>
              <a:rPr lang="en-US" b="1" dirty="0"/>
              <a:t>	The Sunshine Law applies to any gathering of two or more members of an elected or appointed public collegial board when they meet to discuss any matter which will foreseeably come before that board for action.  Advisory committees can be included even though their powers are limited to making recommendations.  Staff committees can be subject to the Sunshine Law if they have been delegated some “decision-making” authority (such as the authority to screen and rank proposals)  as opposed to mere fact-finding or information-gathering.</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p:nvSpPr>
          <p:cNvPr id="31746" name="Title 1"/>
          <p:cNvSpPr>
            <a:spLocks noGrp="1"/>
          </p:cNvSpPr>
          <p:nvPr>
            <p:ph type="title"/>
          </p:nvPr>
        </p:nvSpPr>
        <p:spPr>
          <a:xfrm>
            <a:off x="685346" y="609600"/>
            <a:ext cx="7765321" cy="1326321"/>
          </a:xfrm>
        </p:spPr>
        <p:txBody>
          <a:bodyPr>
            <a:normAutofit/>
          </a:bodyPr>
          <a:lstStyle/>
          <a:p>
            <a:r>
              <a:rPr lang="en-US" b="1"/>
              <a:t>	Scope of Sunshine Law—Section 	286.011, F.S.</a:t>
            </a:r>
            <a:endParaRPr lang="en-US"/>
          </a:p>
        </p:txBody>
      </p:sp>
      <p:sp>
        <p:nvSpPr>
          <p:cNvPr id="31747" name="Content Placeholder 2"/>
          <p:cNvSpPr>
            <a:spLocks noGrp="1"/>
          </p:cNvSpPr>
          <p:nvPr>
            <p:ph idx="1"/>
          </p:nvPr>
        </p:nvSpPr>
        <p:spPr>
          <a:xfrm>
            <a:off x="685346" y="2096064"/>
            <a:ext cx="4764618" cy="3695136"/>
          </a:xfrm>
        </p:spPr>
        <p:txBody>
          <a:bodyPr>
            <a:normAutofit/>
          </a:bodyPr>
          <a:lstStyle/>
          <a:p>
            <a:pPr>
              <a:lnSpc>
                <a:spcPct val="110000"/>
              </a:lnSpc>
              <a:buFont typeface="Wingdings 2" pitchFamily="18" charset="2"/>
              <a:buNone/>
            </a:pPr>
            <a:r>
              <a:rPr lang="en-US" sz="1400" b="1" dirty="0"/>
              <a:t>	Example:  </a:t>
            </a:r>
            <a:r>
              <a:rPr lang="en-US" sz="1400" b="1" i="1" dirty="0"/>
              <a:t>Sarasota Citizens for Responsible Government v. City of Sarasota</a:t>
            </a:r>
            <a:r>
              <a:rPr lang="en-US" sz="1400" b="1" dirty="0"/>
              <a:t>, 48 So. 3d 775 (Fla. 2010)</a:t>
            </a:r>
            <a:endParaRPr lang="en-US" sz="1400" dirty="0"/>
          </a:p>
          <a:p>
            <a:pPr>
              <a:lnSpc>
                <a:spcPct val="110000"/>
              </a:lnSpc>
              <a:buFont typeface="Wingdings 2" pitchFamily="18" charset="2"/>
              <a:buNone/>
            </a:pPr>
            <a:r>
              <a:rPr lang="en-US" sz="1400" b="1" dirty="0"/>
              <a:t>	“All governmental entities in Florida are subject to the requirements of the Sunshine Law unless specifically exempted.”  However, a county administrator’s discussions with staff and consultants while negotiating a memorandum of understanding with a baseball team did not violate the Sunshine Law because the administrator’s “so-called negotiations team only served an informational role . . . .”  </a:t>
            </a:r>
            <a:endParaRPr lang="en-US" sz="1400" dirty="0"/>
          </a:p>
          <a:p>
            <a:pPr>
              <a:lnSpc>
                <a:spcPct val="110000"/>
              </a:lnSpc>
              <a:buFont typeface="Wingdings 2" pitchFamily="18" charset="2"/>
              <a:buNone/>
            </a:pPr>
            <a:endParaRPr lang="en-US" sz="1400" dirty="0"/>
          </a:p>
        </p:txBody>
      </p:sp>
      <p:pic>
        <p:nvPicPr>
          <p:cNvPr id="31751" name="Graphic 31750" descr="Judge">
            <a:extLst>
              <a:ext uri="{FF2B5EF4-FFF2-40B4-BE49-F238E27FC236}">
                <a16:creationId xmlns:a16="http://schemas.microsoft.com/office/drawing/2014/main" id="{3790B46A-0E04-CD1A-41D0-70698C0E284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59052" y="2640608"/>
            <a:ext cx="2633833" cy="2633833"/>
          </a:xfrm>
          <a:prstGeom prst="rect">
            <a:avLst/>
          </a:prstGeom>
          <a:ln w="190500" cap="sq">
            <a:solidFill>
              <a:srgbClr val="FFFFFF"/>
            </a:solidFill>
            <a:miter lim="800000"/>
          </a:ln>
          <a:effectLst>
            <a:outerShdw blurRad="54991" dist="17780" dir="5400000" algn="ctr" rotWithShape="0">
              <a:schemeClr val="bg1">
                <a:alpha val="40000"/>
              </a:schemeClr>
            </a:outerShdw>
          </a:effectLst>
          <a:scene3d>
            <a:camera prst="orthographicFront"/>
            <a:lightRig rig="twoPt" dir="t">
              <a:rot lat="0" lon="0" rev="7200000"/>
            </a:lightRig>
          </a:scene3d>
          <a:sp3d>
            <a:bevelT w="25400" h="19050"/>
          </a:sp3d>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p:nvSpPr>
          <p:cNvPr id="32770" name="Title 1"/>
          <p:cNvSpPr>
            <a:spLocks noGrp="1"/>
          </p:cNvSpPr>
          <p:nvPr>
            <p:ph type="title"/>
          </p:nvPr>
        </p:nvSpPr>
        <p:spPr>
          <a:xfrm>
            <a:off x="564356" y="609600"/>
            <a:ext cx="2732362" cy="5603310"/>
          </a:xfrm>
        </p:spPr>
        <p:txBody>
          <a:bodyPr>
            <a:normAutofit/>
          </a:bodyPr>
          <a:lstStyle/>
          <a:p>
            <a:r>
              <a:rPr lang="en-US" sz="1400" b="1" dirty="0"/>
              <a:t>Requirements of the Sunshine Law </a:t>
            </a:r>
            <a:endParaRPr lang="en-US" sz="1400" dirty="0"/>
          </a:p>
        </p:txBody>
      </p:sp>
      <p:graphicFrame>
        <p:nvGraphicFramePr>
          <p:cNvPr id="32773" name="Content Placeholder 2">
            <a:extLst>
              <a:ext uri="{FF2B5EF4-FFF2-40B4-BE49-F238E27FC236}">
                <a16:creationId xmlns:a16="http://schemas.microsoft.com/office/drawing/2014/main" id="{C22FC787-34F1-5F6E-6E08-8CE9CE942583}"/>
              </a:ext>
            </a:extLst>
          </p:cNvPr>
          <p:cNvGraphicFramePr>
            <a:graphicFrameLocks noGrp="1"/>
          </p:cNvGraphicFramePr>
          <p:nvPr>
            <p:ph idx="1"/>
            <p:extLst>
              <p:ext uri="{D42A27DB-BD31-4B8C-83A1-F6EECF244321}">
                <p14:modId xmlns:p14="http://schemas.microsoft.com/office/powerpoint/2010/main" val="2854223174"/>
              </p:ext>
            </p:extLst>
          </p:nvPr>
        </p:nvGraphicFramePr>
        <p:xfrm>
          <a:off x="3845718" y="1114425"/>
          <a:ext cx="4443413" cy="46291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CFC78-8F86-4802-B095-30752DD596DA}"/>
              </a:ext>
            </a:extLst>
          </p:cNvPr>
          <p:cNvSpPr>
            <a:spLocks noGrp="1"/>
          </p:cNvSpPr>
          <p:nvPr>
            <p:ph type="title"/>
          </p:nvPr>
        </p:nvSpPr>
        <p:spPr/>
        <p:txBody>
          <a:bodyPr/>
          <a:lstStyle/>
          <a:p>
            <a:r>
              <a:rPr lang="en-US" dirty="0"/>
              <a:t>Public records case update</a:t>
            </a:r>
          </a:p>
        </p:txBody>
      </p:sp>
      <p:sp>
        <p:nvSpPr>
          <p:cNvPr id="3" name="Content Placeholder 2">
            <a:extLst>
              <a:ext uri="{FF2B5EF4-FFF2-40B4-BE49-F238E27FC236}">
                <a16:creationId xmlns:a16="http://schemas.microsoft.com/office/drawing/2014/main" id="{8E5C208A-C6ED-44EB-BBE0-56A9BE39E405}"/>
              </a:ext>
            </a:extLst>
          </p:cNvPr>
          <p:cNvSpPr>
            <a:spLocks noGrp="1"/>
          </p:cNvSpPr>
          <p:nvPr>
            <p:ph idx="1"/>
          </p:nvPr>
        </p:nvSpPr>
        <p:spPr/>
        <p:txBody>
          <a:bodyPr>
            <a:normAutofit fontScale="92500" lnSpcReduction="20000"/>
          </a:bodyPr>
          <a:lstStyle/>
          <a:p>
            <a:r>
              <a:rPr lang="en-US" u="sng" dirty="0"/>
              <a:t>Jackson v. City of South Bay</a:t>
            </a:r>
            <a:r>
              <a:rPr lang="en-US" dirty="0"/>
              <a:t>, 358 So.3d 18 (Fla.4</a:t>
            </a:r>
            <a:r>
              <a:rPr lang="en-US" baseline="30000" dirty="0"/>
              <a:t>th</a:t>
            </a:r>
            <a:r>
              <a:rPr lang="en-US" dirty="0"/>
              <a:t> DCA 2023)</a:t>
            </a:r>
          </a:p>
          <a:p>
            <a:r>
              <a:rPr lang="en-US" dirty="0"/>
              <a:t>Jackson also argued that the City violated the Sunshine Law by failing to promptly record and make available for public inspection meeting minutes from the March 13</a:t>
            </a:r>
            <a:r>
              <a:rPr lang="en-US" baseline="30000" dirty="0"/>
              <a:t>th</a:t>
            </a:r>
            <a:r>
              <a:rPr lang="en-US" dirty="0"/>
              <a:t> meeting.</a:t>
            </a:r>
          </a:p>
          <a:p>
            <a:r>
              <a:rPr lang="en-US" dirty="0"/>
              <a:t>“The minutes of a meeting of any such board or commission of any such state agency or authority shall be promptly recorded, and such records shall be open to public inspection.” Fla. Stat. 286.011(2).  Because the City of unaware of the existence of the March 13 meeting, the minutes were not promptly recorded and open to public inspection and therefore the City violated the Sunshine Law.</a:t>
            </a:r>
          </a:p>
        </p:txBody>
      </p:sp>
    </p:spTree>
    <p:extLst>
      <p:ext uri="{BB962C8B-B14F-4D97-AF65-F5344CB8AC3E}">
        <p14:creationId xmlns:p14="http://schemas.microsoft.com/office/powerpoint/2010/main" val="12738511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CFC78-8F86-4802-B095-30752DD596DA}"/>
              </a:ext>
            </a:extLst>
          </p:cNvPr>
          <p:cNvSpPr>
            <a:spLocks noGrp="1"/>
          </p:cNvSpPr>
          <p:nvPr>
            <p:ph type="title"/>
          </p:nvPr>
        </p:nvSpPr>
        <p:spPr/>
        <p:txBody>
          <a:bodyPr/>
          <a:lstStyle/>
          <a:p>
            <a:r>
              <a:rPr lang="en-US" dirty="0"/>
              <a:t>Public records case update</a:t>
            </a:r>
          </a:p>
        </p:txBody>
      </p:sp>
      <p:sp>
        <p:nvSpPr>
          <p:cNvPr id="3" name="Content Placeholder 2">
            <a:extLst>
              <a:ext uri="{FF2B5EF4-FFF2-40B4-BE49-F238E27FC236}">
                <a16:creationId xmlns:a16="http://schemas.microsoft.com/office/drawing/2014/main" id="{8E5C208A-C6ED-44EB-BBE0-56A9BE39E405}"/>
              </a:ext>
            </a:extLst>
          </p:cNvPr>
          <p:cNvSpPr>
            <a:spLocks noGrp="1"/>
          </p:cNvSpPr>
          <p:nvPr>
            <p:ph idx="1"/>
          </p:nvPr>
        </p:nvSpPr>
        <p:spPr/>
        <p:txBody>
          <a:bodyPr>
            <a:normAutofit/>
          </a:bodyPr>
          <a:lstStyle/>
          <a:p>
            <a:r>
              <a:rPr lang="en-US" u="sng" dirty="0"/>
              <a:t>Burton v. Oates</a:t>
            </a:r>
            <a:r>
              <a:rPr lang="en-US" dirty="0"/>
              <a:t>, 362 So.3d 311 (Fla. 5th DCA 2023)</a:t>
            </a:r>
          </a:p>
          <a:p>
            <a:r>
              <a:rPr lang="en-US" dirty="0"/>
              <a:t>Briefly addresses that “open to the public” does not add the requirement of in person.</a:t>
            </a:r>
          </a:p>
        </p:txBody>
      </p:sp>
    </p:spTree>
    <p:extLst>
      <p:ext uri="{BB962C8B-B14F-4D97-AF65-F5344CB8AC3E}">
        <p14:creationId xmlns:p14="http://schemas.microsoft.com/office/powerpoint/2010/main" val="10964235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CFC78-8F86-4802-B095-30752DD596DA}"/>
              </a:ext>
            </a:extLst>
          </p:cNvPr>
          <p:cNvSpPr>
            <a:spLocks noGrp="1"/>
          </p:cNvSpPr>
          <p:nvPr>
            <p:ph type="title"/>
          </p:nvPr>
        </p:nvSpPr>
        <p:spPr/>
        <p:txBody>
          <a:bodyPr/>
          <a:lstStyle/>
          <a:p>
            <a:r>
              <a:rPr lang="en-US" dirty="0"/>
              <a:t>Public records case update</a:t>
            </a:r>
          </a:p>
        </p:txBody>
      </p:sp>
      <p:sp>
        <p:nvSpPr>
          <p:cNvPr id="3" name="Content Placeholder 2">
            <a:extLst>
              <a:ext uri="{FF2B5EF4-FFF2-40B4-BE49-F238E27FC236}">
                <a16:creationId xmlns:a16="http://schemas.microsoft.com/office/drawing/2014/main" id="{8E5C208A-C6ED-44EB-BBE0-56A9BE39E405}"/>
              </a:ext>
            </a:extLst>
          </p:cNvPr>
          <p:cNvSpPr>
            <a:spLocks noGrp="1"/>
          </p:cNvSpPr>
          <p:nvPr>
            <p:ph idx="1"/>
          </p:nvPr>
        </p:nvSpPr>
        <p:spPr/>
        <p:txBody>
          <a:bodyPr>
            <a:normAutofit fontScale="85000" lnSpcReduction="10000"/>
          </a:bodyPr>
          <a:lstStyle/>
          <a:p>
            <a:r>
              <a:rPr lang="en-US" u="sng" dirty="0" err="1"/>
              <a:t>Gilliams</a:t>
            </a:r>
            <a:r>
              <a:rPr lang="en-US" u="sng" dirty="0"/>
              <a:t> v. State</a:t>
            </a:r>
            <a:r>
              <a:rPr lang="en-US" dirty="0"/>
              <a:t>, 359 So.3d 784 (Fla. 4th DCA 2023)</a:t>
            </a:r>
          </a:p>
          <a:p>
            <a:r>
              <a:rPr lang="en-US" dirty="0"/>
              <a:t>The City of Sebastian’s city manager announced a cancellation of a properly noticed city council meeting.  Three councilmembers, including </a:t>
            </a:r>
            <a:r>
              <a:rPr lang="en-US" dirty="0" err="1"/>
              <a:t>Gilliams</a:t>
            </a:r>
            <a:r>
              <a:rPr lang="en-US" dirty="0"/>
              <a:t>, held the meeting anyway and voted to terminate the employment of the city manager, city attorney, and city clerk, and voted to remove the mayor and replace him with </a:t>
            </a:r>
            <a:r>
              <a:rPr lang="en-US" dirty="0" err="1"/>
              <a:t>Gilliams</a:t>
            </a:r>
            <a:r>
              <a:rPr lang="en-US" dirty="0"/>
              <a:t>.</a:t>
            </a:r>
          </a:p>
          <a:p>
            <a:r>
              <a:rPr lang="en-US" dirty="0" err="1"/>
              <a:t>Gilliams</a:t>
            </a:r>
            <a:r>
              <a:rPr lang="en-US" dirty="0"/>
              <a:t> argue the Sunshine Law, specifically, the terms “meeting” and “reasonable notice” were unconstitutionally vague.  The appellate court disagreed.</a:t>
            </a:r>
          </a:p>
          <a:p>
            <a:r>
              <a:rPr lang="en-US" u="sng" dirty="0"/>
              <a:t>Parris v. State</a:t>
            </a:r>
            <a:r>
              <a:rPr lang="en-US" dirty="0"/>
              <a:t>, 359 So.3d 1178 (Fla. 4th DCA 2023) is one of the other councilmember’s cases</a:t>
            </a:r>
          </a:p>
          <a:p>
            <a:endParaRPr lang="en-US" dirty="0"/>
          </a:p>
        </p:txBody>
      </p:sp>
    </p:spTree>
    <p:extLst>
      <p:ext uri="{BB962C8B-B14F-4D97-AF65-F5344CB8AC3E}">
        <p14:creationId xmlns:p14="http://schemas.microsoft.com/office/powerpoint/2010/main" val="33517040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CFC78-8F86-4802-B095-30752DD596DA}"/>
              </a:ext>
            </a:extLst>
          </p:cNvPr>
          <p:cNvSpPr>
            <a:spLocks noGrp="1"/>
          </p:cNvSpPr>
          <p:nvPr>
            <p:ph type="title"/>
          </p:nvPr>
        </p:nvSpPr>
        <p:spPr/>
        <p:txBody>
          <a:bodyPr/>
          <a:lstStyle/>
          <a:p>
            <a:r>
              <a:rPr lang="en-US" dirty="0"/>
              <a:t>Public records case update</a:t>
            </a:r>
          </a:p>
        </p:txBody>
      </p:sp>
      <p:sp>
        <p:nvSpPr>
          <p:cNvPr id="3" name="Content Placeholder 2">
            <a:extLst>
              <a:ext uri="{FF2B5EF4-FFF2-40B4-BE49-F238E27FC236}">
                <a16:creationId xmlns:a16="http://schemas.microsoft.com/office/drawing/2014/main" id="{8E5C208A-C6ED-44EB-BBE0-56A9BE39E405}"/>
              </a:ext>
            </a:extLst>
          </p:cNvPr>
          <p:cNvSpPr>
            <a:spLocks noGrp="1"/>
          </p:cNvSpPr>
          <p:nvPr>
            <p:ph idx="1"/>
          </p:nvPr>
        </p:nvSpPr>
        <p:spPr/>
        <p:txBody>
          <a:bodyPr>
            <a:normAutofit/>
          </a:bodyPr>
          <a:lstStyle/>
          <a:p>
            <a:r>
              <a:rPr lang="en-US" u="sng" dirty="0"/>
              <a:t>Miller v. State</a:t>
            </a:r>
            <a:r>
              <a:rPr lang="en-US" dirty="0"/>
              <a:t>, 373 So.3d 945 (Fla. 5th DCA 2023)</a:t>
            </a:r>
          </a:p>
          <a:p>
            <a:r>
              <a:rPr lang="en-US" dirty="0"/>
              <a:t>Miller was elected to the Sumter County Commission and took office November 2020.  The State Attorney’s Office received three Sunshine Law complaints that Miller’s wife served as a conduit for communications between Miller and other commissioners and for his failure to maintain public records relating to his use of Facebook.</a:t>
            </a:r>
          </a:p>
          <a:p>
            <a:r>
              <a:rPr lang="en-US" dirty="0"/>
              <a:t>Miller gave a sworn statement during this investigation and was ultimately charged and convicted of perjury.</a:t>
            </a:r>
          </a:p>
        </p:txBody>
      </p:sp>
    </p:spTree>
    <p:extLst>
      <p:ext uri="{BB962C8B-B14F-4D97-AF65-F5344CB8AC3E}">
        <p14:creationId xmlns:p14="http://schemas.microsoft.com/office/powerpoint/2010/main" val="16559286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28C3D-8A76-4764-A326-C81558D30715}"/>
              </a:ext>
            </a:extLst>
          </p:cNvPr>
          <p:cNvSpPr>
            <a:spLocks noGrp="1"/>
          </p:cNvSpPr>
          <p:nvPr>
            <p:ph type="title"/>
          </p:nvPr>
        </p:nvSpPr>
        <p:spPr/>
        <p:txBody>
          <a:bodyPr/>
          <a:lstStyle/>
          <a:p>
            <a:r>
              <a:rPr lang="en-US" dirty="0"/>
              <a:t>Exam questions</a:t>
            </a:r>
          </a:p>
        </p:txBody>
      </p:sp>
      <p:sp>
        <p:nvSpPr>
          <p:cNvPr id="3" name="Content Placeholder 2">
            <a:extLst>
              <a:ext uri="{FF2B5EF4-FFF2-40B4-BE49-F238E27FC236}">
                <a16:creationId xmlns:a16="http://schemas.microsoft.com/office/drawing/2014/main" id="{0BDBD563-FF43-47AB-9F6C-8A03EEED5F38}"/>
              </a:ext>
            </a:extLst>
          </p:cNvPr>
          <p:cNvSpPr>
            <a:spLocks noGrp="1"/>
          </p:cNvSpPr>
          <p:nvPr>
            <p:ph idx="1"/>
          </p:nvPr>
        </p:nvSpPr>
        <p:spPr/>
        <p:txBody>
          <a:bodyPr/>
          <a:lstStyle/>
          <a:p>
            <a:endParaRPr lang="en-US" dirty="0"/>
          </a:p>
          <a:p>
            <a:pPr marL="0" indent="0">
              <a:buNone/>
            </a:pPr>
            <a:endParaRPr lang="en-US" dirty="0"/>
          </a:p>
          <a:p>
            <a:endParaRPr lang="en-US" dirty="0"/>
          </a:p>
          <a:p>
            <a:endParaRPr lang="en-US" dirty="0"/>
          </a:p>
        </p:txBody>
      </p:sp>
      <p:pic>
        <p:nvPicPr>
          <p:cNvPr id="5" name="Picture 4" descr="Text, letter, email&#10;&#10;Description automatically generated">
            <a:extLst>
              <a:ext uri="{FF2B5EF4-FFF2-40B4-BE49-F238E27FC236}">
                <a16:creationId xmlns:a16="http://schemas.microsoft.com/office/drawing/2014/main" id="{6C92202E-FD88-4611-96EA-C66EE58E2B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9098" y="1949374"/>
            <a:ext cx="5905804" cy="2959252"/>
          </a:xfrm>
          <a:prstGeom prst="rect">
            <a:avLst/>
          </a:prstGeom>
        </p:spPr>
      </p:pic>
      <p:sp>
        <p:nvSpPr>
          <p:cNvPr id="6" name="TextBox 5">
            <a:extLst>
              <a:ext uri="{FF2B5EF4-FFF2-40B4-BE49-F238E27FC236}">
                <a16:creationId xmlns:a16="http://schemas.microsoft.com/office/drawing/2014/main" id="{860B5DAD-B36E-4FBE-AF68-EFD4222E897E}"/>
              </a:ext>
            </a:extLst>
          </p:cNvPr>
          <p:cNvSpPr txBox="1"/>
          <p:nvPr/>
        </p:nvSpPr>
        <p:spPr>
          <a:xfrm>
            <a:off x="3886200" y="5334000"/>
            <a:ext cx="1295400" cy="369332"/>
          </a:xfrm>
          <a:prstGeom prst="rect">
            <a:avLst/>
          </a:prstGeom>
          <a:noFill/>
        </p:spPr>
        <p:txBody>
          <a:bodyPr wrap="square" rtlCol="0">
            <a:spAutoFit/>
          </a:bodyPr>
          <a:lstStyle/>
          <a:p>
            <a:r>
              <a:rPr lang="en-US" dirty="0"/>
              <a:t>Answer: A</a:t>
            </a:r>
          </a:p>
        </p:txBody>
      </p:sp>
    </p:spTree>
    <p:extLst>
      <p:ext uri="{BB962C8B-B14F-4D97-AF65-F5344CB8AC3E}">
        <p14:creationId xmlns:p14="http://schemas.microsoft.com/office/powerpoint/2010/main" val="1264943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28C3D-8A76-4764-A326-C81558D30715}"/>
              </a:ext>
            </a:extLst>
          </p:cNvPr>
          <p:cNvSpPr>
            <a:spLocks noGrp="1"/>
          </p:cNvSpPr>
          <p:nvPr>
            <p:ph type="title"/>
          </p:nvPr>
        </p:nvSpPr>
        <p:spPr>
          <a:xfrm>
            <a:off x="6374890" y="643467"/>
            <a:ext cx="2075777" cy="997640"/>
          </a:xfrm>
        </p:spPr>
        <p:txBody>
          <a:bodyPr anchor="b">
            <a:normAutofit/>
          </a:bodyPr>
          <a:lstStyle/>
          <a:p>
            <a:pPr algn="l"/>
            <a:r>
              <a:rPr lang="en-US" sz="1400"/>
              <a:t>Exam questions</a:t>
            </a:r>
          </a:p>
        </p:txBody>
      </p:sp>
      <p:sp>
        <p:nvSpPr>
          <p:cNvPr id="3" name="Content Placeholder 2">
            <a:extLst>
              <a:ext uri="{FF2B5EF4-FFF2-40B4-BE49-F238E27FC236}">
                <a16:creationId xmlns:a16="http://schemas.microsoft.com/office/drawing/2014/main" id="{0BDBD563-FF43-47AB-9F6C-8A03EEED5F38}"/>
              </a:ext>
            </a:extLst>
          </p:cNvPr>
          <p:cNvSpPr>
            <a:spLocks noGrp="1"/>
          </p:cNvSpPr>
          <p:nvPr>
            <p:ph idx="1"/>
          </p:nvPr>
        </p:nvSpPr>
        <p:spPr>
          <a:xfrm>
            <a:off x="6374891" y="1641108"/>
            <a:ext cx="2075776" cy="4573426"/>
          </a:xfrm>
        </p:spPr>
        <p:txBody>
          <a:bodyPr anchor="ctr">
            <a:normAutofit/>
          </a:bodyPr>
          <a:lstStyle/>
          <a:p>
            <a:endParaRPr lang="en-US" sz="1000"/>
          </a:p>
          <a:p>
            <a:pPr marL="0" indent="0">
              <a:buNone/>
            </a:pPr>
            <a:endParaRPr lang="en-US" sz="1000"/>
          </a:p>
          <a:p>
            <a:endParaRPr lang="en-US" sz="1000"/>
          </a:p>
          <a:p>
            <a:endParaRPr lang="en-US" sz="1000"/>
          </a:p>
        </p:txBody>
      </p:sp>
      <p:pic>
        <p:nvPicPr>
          <p:cNvPr id="9" name="Picture 8">
            <a:extLst>
              <a:ext uri="{FF2B5EF4-FFF2-40B4-BE49-F238E27FC236}">
                <a16:creationId xmlns:a16="http://schemas.microsoft.com/office/drawing/2014/main" id="{3000F0F6-F2E2-43C5-82DA-8D086B1E14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381000"/>
            <a:ext cx="5702593" cy="6153466"/>
          </a:xfrm>
          <a:prstGeom prst="rect">
            <a:avLst/>
          </a:prstGeom>
        </p:spPr>
      </p:pic>
    </p:spTree>
    <p:extLst>
      <p:ext uri="{BB962C8B-B14F-4D97-AF65-F5344CB8AC3E}">
        <p14:creationId xmlns:p14="http://schemas.microsoft.com/office/powerpoint/2010/main" val="253891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8B996A54-0CDD-4A46-B3D2-02F43219A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9228C3D-8A76-4764-A326-C81558D30715}"/>
              </a:ext>
            </a:extLst>
          </p:cNvPr>
          <p:cNvSpPr>
            <a:spLocks noGrp="1"/>
          </p:cNvSpPr>
          <p:nvPr>
            <p:ph type="title"/>
          </p:nvPr>
        </p:nvSpPr>
        <p:spPr>
          <a:xfrm>
            <a:off x="522514" y="1122001"/>
            <a:ext cx="2280514" cy="4613999"/>
          </a:xfrm>
        </p:spPr>
        <p:txBody>
          <a:bodyPr anchor="ctr">
            <a:normAutofit/>
          </a:bodyPr>
          <a:lstStyle/>
          <a:p>
            <a:pPr algn="l"/>
            <a:r>
              <a:rPr lang="en-US" sz="2100">
                <a:solidFill>
                  <a:srgbClr val="FFFFFF"/>
                </a:solidFill>
              </a:rPr>
              <a:t>Answer</a:t>
            </a:r>
          </a:p>
        </p:txBody>
      </p:sp>
      <p:sp useBgFill="1">
        <p:nvSpPr>
          <p:cNvPr id="21" name="Rectangle 20">
            <a:extLst>
              <a:ext uri="{FF2B5EF4-FFF2-40B4-BE49-F238E27FC236}">
                <a16:creationId xmlns:a16="http://schemas.microsoft.com/office/drawing/2014/main" id="{06F0BB8C-8C08-44AD-9EBB-B43BE66A5B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6596" y="0"/>
            <a:ext cx="609740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BDBD563-FF43-47AB-9F6C-8A03EEED5F38}"/>
              </a:ext>
            </a:extLst>
          </p:cNvPr>
          <p:cNvSpPr>
            <a:spLocks noGrp="1"/>
          </p:cNvSpPr>
          <p:nvPr>
            <p:ph idx="1"/>
          </p:nvPr>
        </p:nvSpPr>
        <p:spPr>
          <a:xfrm>
            <a:off x="3533730" y="1122001"/>
            <a:ext cx="4924923" cy="4761274"/>
          </a:xfrm>
        </p:spPr>
        <p:txBody>
          <a:bodyPr anchor="ctr">
            <a:normAutofit/>
          </a:bodyPr>
          <a:lstStyle/>
          <a:p>
            <a:endParaRPr lang="en-US" sz="1400"/>
          </a:p>
          <a:p>
            <a:pPr marL="0" indent="0">
              <a:buNone/>
            </a:pPr>
            <a:endParaRPr lang="en-US" sz="1400"/>
          </a:p>
          <a:p>
            <a:endParaRPr lang="en-US" sz="1400"/>
          </a:p>
          <a:p>
            <a:endParaRPr lang="en-US" sz="1400"/>
          </a:p>
        </p:txBody>
      </p:sp>
      <p:pic>
        <p:nvPicPr>
          <p:cNvPr id="5" name="Picture 4" descr="Text, letter&#10;&#10;Description automatically generated">
            <a:extLst>
              <a:ext uri="{FF2B5EF4-FFF2-40B4-BE49-F238E27FC236}">
                <a16:creationId xmlns:a16="http://schemas.microsoft.com/office/drawing/2014/main" id="{C6E1146C-EAE2-4842-AD18-DB4135FAC2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1154" y="228600"/>
            <a:ext cx="5588287" cy="5975657"/>
          </a:xfrm>
          <a:prstGeom prst="rect">
            <a:avLst/>
          </a:prstGeom>
        </p:spPr>
      </p:pic>
    </p:spTree>
    <p:extLst>
      <p:ext uri="{BB962C8B-B14F-4D97-AF65-F5344CB8AC3E}">
        <p14:creationId xmlns:p14="http://schemas.microsoft.com/office/powerpoint/2010/main" val="2037616580"/>
      </p:ext>
    </p:extLst>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A5EAE-8B17-48C0-A49D-E450BA801B60}"/>
              </a:ext>
            </a:extLst>
          </p:cNvPr>
          <p:cNvSpPr>
            <a:spLocks noGrp="1"/>
          </p:cNvSpPr>
          <p:nvPr>
            <p:ph type="title"/>
          </p:nvPr>
        </p:nvSpPr>
        <p:spPr/>
        <p:txBody>
          <a:bodyPr/>
          <a:lstStyle/>
          <a:p>
            <a:r>
              <a:rPr lang="en-US" dirty="0"/>
              <a:t>Resources</a:t>
            </a:r>
          </a:p>
        </p:txBody>
      </p:sp>
      <p:sp>
        <p:nvSpPr>
          <p:cNvPr id="3" name="Content Placeholder 2">
            <a:extLst>
              <a:ext uri="{FF2B5EF4-FFF2-40B4-BE49-F238E27FC236}">
                <a16:creationId xmlns:a16="http://schemas.microsoft.com/office/drawing/2014/main" id="{4DCD8943-E62E-4105-A9B1-376C641C160D}"/>
              </a:ext>
            </a:extLst>
          </p:cNvPr>
          <p:cNvSpPr>
            <a:spLocks noGrp="1"/>
          </p:cNvSpPr>
          <p:nvPr>
            <p:ph idx="1"/>
          </p:nvPr>
        </p:nvSpPr>
        <p:spPr/>
        <p:txBody>
          <a:bodyPr/>
          <a:lstStyle/>
          <a:p>
            <a:r>
              <a:rPr lang="en-US" dirty="0">
                <a:hlinkClick r:id="rId2"/>
              </a:rPr>
              <a:t>Government in the Sunshine Manual</a:t>
            </a:r>
            <a:endParaRPr lang="en-US" dirty="0"/>
          </a:p>
          <a:p>
            <a:r>
              <a:rPr lang="en-US" dirty="0">
                <a:hlinkClick r:id="rId3"/>
              </a:rPr>
              <a:t>Public Records: A Guide For Law Enforcement Agencies</a:t>
            </a:r>
            <a:endParaRPr lang="en-US" dirty="0"/>
          </a:p>
          <a:p>
            <a:r>
              <a:rPr lang="en-US" dirty="0">
                <a:hlinkClick r:id="rId4"/>
              </a:rPr>
              <a:t>City, County, and Local Government Law Certification Sample Exam</a:t>
            </a:r>
            <a:endParaRPr lang="en-US" dirty="0"/>
          </a:p>
        </p:txBody>
      </p:sp>
    </p:spTree>
    <p:extLst>
      <p:ext uri="{BB962C8B-B14F-4D97-AF65-F5344CB8AC3E}">
        <p14:creationId xmlns:p14="http://schemas.microsoft.com/office/powerpoint/2010/main" val="25719256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docProps/app.xml><?xml version="1.0" encoding="utf-8"?>
<Properties xmlns="http://schemas.openxmlformats.org/officeDocument/2006/extended-properties" xmlns:vt="http://schemas.openxmlformats.org/officeDocument/2006/docPropsVTypes">
  <TotalTime>170</TotalTime>
  <Words>2297</Words>
  <Application>Microsoft Office PowerPoint</Application>
  <PresentationFormat>On-screen Show (4:3)</PresentationFormat>
  <Paragraphs>105</Paragraphs>
  <Slides>28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Arial</vt:lpstr>
      <vt:lpstr>Bookman Old Style</vt:lpstr>
      <vt:lpstr>Gill Sans MT</vt:lpstr>
      <vt:lpstr>Rockwell</vt:lpstr>
      <vt:lpstr>Wingdings 2</vt:lpstr>
      <vt:lpstr>Damask</vt:lpstr>
      <vt:lpstr>    CCLG Board Certification Study Group Public Records &amp; Sunshine Law</vt:lpstr>
      <vt:lpstr>Public Records Law Overview and Update</vt:lpstr>
      <vt:lpstr>Scope of Public Records Act</vt:lpstr>
      <vt:lpstr>Scope of Public Records Act</vt:lpstr>
      <vt:lpstr>Some common exemptions</vt:lpstr>
      <vt:lpstr>How it works in practice</vt:lpstr>
      <vt:lpstr>Scope of Public Records Act</vt:lpstr>
      <vt:lpstr>Public records case update</vt:lpstr>
      <vt:lpstr>Public records case update</vt:lpstr>
      <vt:lpstr>Public records case update</vt:lpstr>
      <vt:lpstr>Public records case update</vt:lpstr>
      <vt:lpstr>Public records case update</vt:lpstr>
      <vt:lpstr>Marsy’s law</vt:lpstr>
      <vt:lpstr>Public Records Case Update</vt:lpstr>
      <vt:lpstr>Public Records Case Update</vt:lpstr>
      <vt:lpstr>Public records case update</vt:lpstr>
      <vt:lpstr>Sunshine Law Overview and Update</vt:lpstr>
      <vt:lpstr> Scope of Sunshine Law—Section 286.011, F.S.</vt:lpstr>
      <vt:lpstr> Scope of Sunshine Law—Section  286.011, F.S.</vt:lpstr>
      <vt:lpstr>Requirements of the Sunshine Law </vt:lpstr>
      <vt:lpstr>Public records case update</vt:lpstr>
      <vt:lpstr>Public records case update</vt:lpstr>
      <vt:lpstr>Public records case update</vt:lpstr>
      <vt:lpstr>Public records case update</vt:lpstr>
      <vt:lpstr>Exam questions</vt:lpstr>
      <vt:lpstr>Exam questions</vt:lpstr>
      <vt:lpstr>Answer</vt:lpstr>
      <vt:lpstr>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CCLG Board Certification Study Group Public Records &amp; Sunshine Law</dc:title>
  <dc:creator>Allyson L. Smith</dc:creator>
  <cp:lastModifiedBy>Allyson L. Smith</cp:lastModifiedBy>
  <cp:revision>8</cp:revision>
  <dcterms:created xsi:type="dcterms:W3CDTF">2024-04-08T12:18:39Z</dcterms:created>
  <dcterms:modified xsi:type="dcterms:W3CDTF">2024-04-08T15:08:58Z</dcterms:modified>
</cp:coreProperties>
</file>