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9" r:id="rId1"/>
  </p:sldMasterIdLst>
  <p:notesMasterIdLst>
    <p:notesMasterId r:id="rId61"/>
  </p:notesMasterIdLst>
  <p:sldIdLst>
    <p:sldId id="284" r:id="rId2"/>
    <p:sldId id="271" r:id="rId3"/>
    <p:sldId id="285" r:id="rId4"/>
    <p:sldId id="286" r:id="rId5"/>
    <p:sldId id="287" r:id="rId6"/>
    <p:sldId id="288" r:id="rId7"/>
    <p:sldId id="289" r:id="rId8"/>
    <p:sldId id="290" r:id="rId9"/>
    <p:sldId id="326" r:id="rId10"/>
    <p:sldId id="327" r:id="rId11"/>
    <p:sldId id="275" r:id="rId12"/>
    <p:sldId id="276" r:id="rId13"/>
    <p:sldId id="277" r:id="rId14"/>
    <p:sldId id="291" r:id="rId15"/>
    <p:sldId id="292" r:id="rId16"/>
    <p:sldId id="293" r:id="rId17"/>
    <p:sldId id="294" r:id="rId18"/>
    <p:sldId id="295" r:id="rId19"/>
    <p:sldId id="296" r:id="rId20"/>
    <p:sldId id="273"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09" r:id="rId34"/>
    <p:sldId id="310" r:id="rId35"/>
    <p:sldId id="311" r:id="rId36"/>
    <p:sldId id="312" r:id="rId37"/>
    <p:sldId id="313" r:id="rId38"/>
    <p:sldId id="314" r:id="rId39"/>
    <p:sldId id="315" r:id="rId40"/>
    <p:sldId id="316" r:id="rId41"/>
    <p:sldId id="317" r:id="rId42"/>
    <p:sldId id="318" r:id="rId43"/>
    <p:sldId id="272" r:id="rId44"/>
    <p:sldId id="319" r:id="rId45"/>
    <p:sldId id="320" r:id="rId46"/>
    <p:sldId id="321" r:id="rId47"/>
    <p:sldId id="322" r:id="rId48"/>
    <p:sldId id="323" r:id="rId49"/>
    <p:sldId id="274" r:id="rId50"/>
    <p:sldId id="278" r:id="rId51"/>
    <p:sldId id="279" r:id="rId52"/>
    <p:sldId id="280" r:id="rId53"/>
    <p:sldId id="281" r:id="rId54"/>
    <p:sldId id="325" r:id="rId55"/>
    <p:sldId id="264" r:id="rId56"/>
    <p:sldId id="265" r:id="rId57"/>
    <p:sldId id="266" r:id="rId58"/>
    <p:sldId id="267" r:id="rId59"/>
    <p:sldId id="270" r:id="rId60"/>
  </p:sldIdLst>
  <p:sldSz cx="9144000" cy="6845300"/>
  <p:notesSz cx="9144000" cy="684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056" autoAdjust="0"/>
  </p:normalViewPr>
  <p:slideViewPr>
    <p:cSldViewPr>
      <p:cViewPr varScale="1">
        <p:scale>
          <a:sx n="80" d="100"/>
          <a:sy n="80" d="100"/>
        </p:scale>
        <p:origin x="2388" y="114"/>
      </p:cViewPr>
      <p:guideLst>
        <p:guide orient="horz" pos="2880"/>
        <p:guide pos="2160"/>
      </p:guideLst>
    </p:cSldViewPr>
  </p:slideViewPr>
  <p:notesTextViewPr>
    <p:cViewPr>
      <p:scale>
        <a:sx n="100" d="100"/>
        <a:sy n="100" d="100"/>
      </p:scale>
      <p:origin x="0" y="0"/>
    </p:cViewPr>
  </p:notesTextViewPr>
  <p:sorterViewPr>
    <p:cViewPr varScale="1">
      <p:scale>
        <a:sx n="100" d="100"/>
        <a:sy n="100" d="100"/>
      </p:scale>
      <p:origin x="0" y="-916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EDE4F173-2609-4316-84E1-A4CA22A1EEB9}" type="datetimeFigureOut">
              <a:rPr lang="en-US" smtClean="0"/>
              <a:t>3/21/2025</a:t>
            </a:fld>
            <a:endParaRPr lang="en-US"/>
          </a:p>
        </p:txBody>
      </p:sp>
      <p:sp>
        <p:nvSpPr>
          <p:cNvPr id="4" name="Slide Image Placeholder 3"/>
          <p:cNvSpPr>
            <a:spLocks noGrp="1" noRot="1" noChangeAspect="1"/>
          </p:cNvSpPr>
          <p:nvPr>
            <p:ph type="sldImg" idx="2"/>
          </p:nvPr>
        </p:nvSpPr>
        <p:spPr>
          <a:xfrm>
            <a:off x="3028950" y="855663"/>
            <a:ext cx="3086100" cy="23098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94063"/>
            <a:ext cx="7315200" cy="26955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0240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02400"/>
            <a:ext cx="3962400" cy="342900"/>
          </a:xfrm>
          <a:prstGeom prst="rect">
            <a:avLst/>
          </a:prstGeom>
        </p:spPr>
        <p:txBody>
          <a:bodyPr vert="horz" lIns="91440" tIns="45720" rIns="91440" bIns="45720" rtlCol="0" anchor="b"/>
          <a:lstStyle>
            <a:lvl1pPr algn="r">
              <a:defRPr sz="1200"/>
            </a:lvl1pPr>
          </a:lstStyle>
          <a:p>
            <a:fld id="{07EA9B0C-FBA5-4396-A1DA-F97C748C49B5}" type="slidenum">
              <a:rPr lang="en-US" smtClean="0"/>
              <a:t>‹#›</a:t>
            </a:fld>
            <a:endParaRPr lang="en-US"/>
          </a:p>
        </p:txBody>
      </p:sp>
    </p:spTree>
    <p:extLst>
      <p:ext uri="{BB962C8B-B14F-4D97-AF65-F5344CB8AC3E}">
        <p14:creationId xmlns:p14="http://schemas.microsoft.com/office/powerpoint/2010/main" val="2477556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a. Type of review</a:t>
            </a:r>
          </a:p>
          <a:p>
            <a:pPr algn="l"/>
            <a:r>
              <a:rPr lang="en-US" sz="1800" b="0" i="0" u="none" strike="noStrike" baseline="0" dirty="0">
                <a:latin typeface="Times New Roman" panose="02020603050405020304" pitchFamily="18" charset="0"/>
              </a:rPr>
              <a:t>MRO Software, Inc. v. Miami-Dade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895 So. 2d 1086 (Fla. 3d DCA 2004) (contract award is an executive function, rather than a quasi-judicial act subject to certiorari review).</a:t>
            </a:r>
          </a:p>
          <a:p>
            <a:pPr algn="l"/>
            <a:r>
              <a:rPr lang="en-US" sz="1800" b="0" i="0" u="none" strike="noStrike" baseline="0" dirty="0">
                <a:latin typeface="Times New Roman" panose="02020603050405020304" pitchFamily="18" charset="0"/>
              </a:rPr>
              <a:t>Orlando-Orange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Expressway Auth. v. Hubbard Constr. Co., 682 So. 2d 566 (Fla. 5th </a:t>
            </a:r>
            <a:r>
              <a:rPr lang="en-US" sz="1800" b="0" i="0" u="none" strike="noStrike" baseline="0" dirty="0">
                <a:latin typeface="TimesNewRomanPSMT"/>
              </a:rPr>
              <a:t>DCA 1996) (authority was an “agency” as </a:t>
            </a:r>
            <a:r>
              <a:rPr lang="en-US" sz="1800" b="0" i="0" u="none" strike="noStrike" baseline="0" dirty="0">
                <a:latin typeface="Times New Roman" panose="02020603050405020304" pitchFamily="18" charset="0"/>
              </a:rPr>
              <a:t>defined in the Administrative Procedures Act, chapter 120, Florida Statutes).</a:t>
            </a:r>
          </a:p>
          <a:p>
            <a:pPr algn="l"/>
            <a:r>
              <a:rPr lang="en-US" sz="1800" b="0" i="0" u="none" strike="noStrike" baseline="0" dirty="0">
                <a:latin typeface="Times New Roman" panose="02020603050405020304" pitchFamily="18" charset="0"/>
              </a:rPr>
              <a:t>b. Notice procedures</a:t>
            </a:r>
          </a:p>
          <a:p>
            <a:pPr algn="l"/>
            <a:r>
              <a:rPr lang="en-US" sz="1800" b="0" i="0" u="none" strike="noStrike" baseline="0" dirty="0">
                <a:latin typeface="Times New Roman" panose="02020603050405020304" pitchFamily="18" charset="0"/>
              </a:rPr>
              <a:t>Douglas N. Higgins, Inc. v. Florida Keys Aqueduct Auth., 403 So. 2d 1042 (Fla. 3d DCA 1981) (second lowest bidder on project entitled to hearing within 21 days as provided by administrative code provision governing point of entry into proceedings; actual notice in excess of 21 days could not cure failure to notify in accordance with rule). Helicopter Applicators, Inc. v. South Fla. Water Mgmt. Dist., 892 So. 2d 1114 (Fla. 4th DCA 2004) (bid protest may be dismissed when filed months after the bid opening).</a:t>
            </a:r>
          </a:p>
          <a:p>
            <a:pPr algn="l"/>
            <a:r>
              <a:rPr lang="en-US" sz="1800" b="0" i="0" u="none" strike="noStrike" baseline="0" dirty="0">
                <a:latin typeface="Times New Roman" panose="02020603050405020304" pitchFamily="18" charset="0"/>
              </a:rPr>
              <a:t>c. Standing</a:t>
            </a:r>
          </a:p>
          <a:p>
            <a:pPr algn="l"/>
            <a:r>
              <a:rPr lang="en-US" sz="1800" b="0" i="0" u="none" strike="noStrike" baseline="0" dirty="0">
                <a:latin typeface="Times New Roman" panose="02020603050405020304" pitchFamily="18" charset="0"/>
              </a:rPr>
              <a:t>National Chem. Labs, Inc. v. Broward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School Bd., No. 21-1530 (DOAH Sep. 8, 2021) (challenge to “piggyback” transaction) AHF MCO of Fla., Inc. v. Agency for Health Care Admin., 308 So. 3d 1136 (Fla. 1st DCA 2020) (bidder deemed non-responsive due to violation of “cone of silence” lacked standing to protest because it would have no chance of obtaining award in a re-bid proceeding). Agency for Health Care Admin. v. Best Care Assurance, LLC, 302</a:t>
            </a:r>
          </a:p>
          <a:p>
            <a:pPr algn="l"/>
            <a:r>
              <a:rPr lang="en-US" sz="1800" b="0" i="0" u="none" strike="noStrike" baseline="0" dirty="0">
                <a:latin typeface="Times New Roman" panose="02020603050405020304" pitchFamily="18" charset="0"/>
              </a:rPr>
              <a:t>So. 3d 1012 (Fla. 1st DCA 2020) (where economic injuries are alleged as basis for standing in administrative bid protest proceeding, inquiry is whether proceeding contemplates consideration of such interests).</a:t>
            </a:r>
          </a:p>
          <a:p>
            <a:pPr algn="l"/>
            <a:r>
              <a:rPr lang="en-US" sz="1800" b="0" i="0" u="none" strike="noStrike" baseline="0" dirty="0">
                <a:latin typeface="Times New Roman" panose="02020603050405020304" pitchFamily="18" charset="0"/>
              </a:rPr>
              <a:t>Asphalt Paving Sys., Inc. v. Anderson Columbia, 264 So. 3d 1110 (Fla. 1st DCA 2019) (competitor had standing to challenge contract amendment on basis that work added to contract should have been competitively bid).</a:t>
            </a:r>
          </a:p>
          <a:p>
            <a:pPr algn="l"/>
            <a:r>
              <a:rPr lang="en-US" sz="1800" b="0" i="0" u="none" strike="noStrike" baseline="0" dirty="0">
                <a:latin typeface="Times New Roman" panose="02020603050405020304" pitchFamily="18" charset="0"/>
              </a:rPr>
              <a:t>Madison Highlands, LLC v. Fla. Housing Finance Corp., 220 So. 3d 467 (Fla. 5th DCA 2017) (“An applicant who submits the fifth lowest bid does not have a substantial interest, unless the applicant can establish that the four higher-ranked applications must all be rejected or re-evaluated, resulting in the protesting filer being ranked highest.”).</a:t>
            </a:r>
          </a:p>
          <a:p>
            <a:pPr algn="l"/>
            <a:r>
              <a:rPr lang="en-US" sz="1800" b="0" i="0" u="none" strike="noStrike" baseline="0" dirty="0">
                <a:latin typeface="Times New Roman" panose="02020603050405020304" pitchFamily="18" charset="0"/>
              </a:rPr>
              <a:t>Accela, Inc. v. Sarasota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901 So. 2d 237 (Fla. 2d DCA 2005) (plaintiffs had standing to complain because they were potential competitors with a right to seek a determination of whether competitive bidding was required).</a:t>
            </a:r>
          </a:p>
          <a:p>
            <a:pPr algn="l"/>
            <a:r>
              <a:rPr lang="en-US" sz="1800" b="0" i="0" u="none" strike="noStrike" baseline="0" dirty="0">
                <a:latin typeface="Times New Roman" panose="02020603050405020304" pitchFamily="18" charset="0"/>
              </a:rPr>
              <a:t>d. Bid splitting</a:t>
            </a:r>
          </a:p>
        </p:txBody>
      </p:sp>
      <p:sp>
        <p:nvSpPr>
          <p:cNvPr id="4" name="Slide Number Placeholder 3"/>
          <p:cNvSpPr>
            <a:spLocks noGrp="1"/>
          </p:cNvSpPr>
          <p:nvPr>
            <p:ph type="sldNum" sz="quarter" idx="5"/>
          </p:nvPr>
        </p:nvSpPr>
        <p:spPr/>
        <p:txBody>
          <a:bodyPr/>
          <a:lstStyle/>
          <a:p>
            <a:fld id="{07EA9B0C-FBA5-4396-A1DA-F97C748C49B5}" type="slidenum">
              <a:rPr lang="en-US" smtClean="0"/>
              <a:t>30</a:t>
            </a:fld>
            <a:endParaRPr lang="en-US"/>
          </a:p>
        </p:txBody>
      </p:sp>
    </p:spTree>
    <p:extLst>
      <p:ext uri="{BB962C8B-B14F-4D97-AF65-F5344CB8AC3E}">
        <p14:creationId xmlns:p14="http://schemas.microsoft.com/office/powerpoint/2010/main" val="2707512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e. Late bids (Hewitt Contracting Co. v. Melbourne Regional Airport Auth., 528 So. 2d 122 (Fla. 5th DCA 1988) (airport authority had discretion to accept bid for construction work that was ten minutes late). Air Support Servs. Int</a:t>
            </a:r>
            <a:r>
              <a:rPr lang="en-US" sz="1800" b="0" i="0" u="none" strike="noStrike" baseline="0" dirty="0">
                <a:latin typeface="TimesNewRomanPSMT"/>
              </a:rPr>
              <a:t>’</a:t>
            </a:r>
            <a:r>
              <a:rPr lang="en-US" sz="1800" b="0" i="0" u="none" strike="noStrike" baseline="0" dirty="0">
                <a:latin typeface="Times New Roman" panose="02020603050405020304" pitchFamily="18" charset="0"/>
              </a:rPr>
              <a:t>l, Inc. v. Metropolitan 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614 So. 2d 583 (Fla. 3d DCA 1993) (when no time is specified, bid is due at the close of business on the date specified).</a:t>
            </a:r>
          </a:p>
          <a:p>
            <a:pPr algn="l"/>
            <a:r>
              <a:rPr lang="en-US" sz="1800" b="0" i="0" u="none" strike="noStrike" baseline="0" dirty="0">
                <a:latin typeface="Times New Roman" panose="02020603050405020304" pitchFamily="18" charset="0"/>
              </a:rPr>
              <a:t>f. Waiving informalities </a:t>
            </a:r>
            <a:r>
              <a:rPr lang="en-US" sz="1800" b="0" i="0" u="none" strike="noStrike" baseline="0" dirty="0">
                <a:latin typeface="TimesNewRomanPSMT"/>
              </a:rPr>
              <a:t>– </a:t>
            </a:r>
            <a:r>
              <a:rPr lang="en-US" sz="1800" b="0" i="0" u="none" strike="noStrike" baseline="0" dirty="0">
                <a:latin typeface="Times New Roman" panose="02020603050405020304" pitchFamily="18" charset="0"/>
              </a:rPr>
              <a:t>material vs. non-material deviations (Responsiveness)</a:t>
            </a:r>
          </a:p>
          <a:p>
            <a:pPr algn="l"/>
            <a:r>
              <a:rPr lang="en-US" sz="1800" b="0" i="0" u="none" strike="noStrike" baseline="0" dirty="0">
                <a:latin typeface="Times New Roman" panose="02020603050405020304" pitchFamily="18" charset="0"/>
              </a:rPr>
              <a:t>Biscayne Marine Partners LLC v. City of Miami, 273 So. 3d 97 Fla. 3d DCA 2019) (rejecting argument that hearing officer and circuit court were required to undertake independent review of bid responsiveness, recognizing judicial deference due to public </a:t>
            </a:r>
            <a:r>
              <a:rPr lang="en-US" sz="1800" b="0" i="0" u="none" strike="noStrike" baseline="0" dirty="0">
                <a:latin typeface="TimesNewRomanPSMT"/>
              </a:rPr>
              <a:t>body’s contracting decisions). </a:t>
            </a:r>
            <a:r>
              <a:rPr lang="en-US" sz="1800" b="0" i="0" u="none" strike="noStrike" baseline="0" dirty="0">
                <a:latin typeface="Times New Roman" panose="02020603050405020304" pitchFamily="18" charset="0"/>
              </a:rPr>
              <a:t>Overstreet Paving Co. v. Dep</a:t>
            </a:r>
            <a:r>
              <a:rPr lang="en-US" sz="1800" b="0" i="0" u="none" strike="noStrike" baseline="0" dirty="0">
                <a:latin typeface="TimesNewRomanPSMT"/>
              </a:rPr>
              <a:t>’</a:t>
            </a:r>
            <a:r>
              <a:rPr lang="en-US" sz="1800" b="0" i="0" u="none" strike="noStrike" baseline="0" dirty="0">
                <a:latin typeface="Times New Roman" panose="02020603050405020304" pitchFamily="18" charset="0"/>
              </a:rPr>
              <a:t>t of Transp., 608 So. 2d 851 (Fla. 2d DCA 1992) (bid should not have been declared nonresponsive for missing Disadvantaged Business Enterprise form). Cent. Fla. Equip. Rentals of 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Inc. v. Lowell Dunn Co., 586 So. 2d 1171 (Fla. 3d DCA 1991) (no preliminary injunction would lie to prohibit county from awarding bid to next low bidder where lowest bidder had a material irregularity based on its failure to designate single manufacturer and installer of landfill liner and no bidders submitted quality control manuals, which the low bidder claimed was also a material irregularity of the next low bidder). </a:t>
            </a:r>
            <a:r>
              <a:rPr lang="en-US" sz="1800" b="0" i="0" u="none" strike="noStrike" baseline="0" dirty="0" err="1">
                <a:latin typeface="Times New Roman" panose="02020603050405020304" pitchFamily="18" charset="0"/>
              </a:rPr>
              <a:t>Tropabest</a:t>
            </a:r>
            <a:r>
              <a:rPr lang="en-US" sz="1800" b="0" i="0" u="none" strike="noStrike" baseline="0" dirty="0">
                <a:latin typeface="Times New Roman" panose="02020603050405020304" pitchFamily="18" charset="0"/>
              </a:rPr>
              <a:t> Foods, Inc. v. Dep</a:t>
            </a:r>
            <a:r>
              <a:rPr lang="en-US" sz="1800" b="0" i="0" u="none" strike="noStrike" baseline="0" dirty="0">
                <a:latin typeface="TimesNewRomanPSMT"/>
              </a:rPr>
              <a:t>’</a:t>
            </a:r>
            <a:r>
              <a:rPr lang="en-US" sz="1800" b="0" i="0" u="none" strike="noStrike" baseline="0" dirty="0">
                <a:latin typeface="Times New Roman" panose="02020603050405020304" pitchFamily="18" charset="0"/>
              </a:rPr>
              <a:t>t of Gen. Servs., 493 So. 2d 50 (Fla. 1st DCA 1986) (irregularity as to beverage mix that did not affect price did not constitute grounds for awarding to another bidder).</a:t>
            </a:r>
          </a:p>
          <a:p>
            <a:pPr algn="l"/>
            <a:r>
              <a:rPr lang="en-US" sz="1800" b="0" i="0" u="none" strike="noStrike" baseline="0" dirty="0">
                <a:latin typeface="Times New Roman" panose="02020603050405020304" pitchFamily="18" charset="0"/>
              </a:rPr>
              <a:t>g. Mistake </a:t>
            </a:r>
          </a:p>
          <a:p>
            <a:pPr algn="l"/>
            <a:r>
              <a:rPr lang="en-US" sz="1800" b="0" i="0" u="none" strike="noStrike" baseline="0" dirty="0">
                <a:latin typeface="Times New Roman" panose="02020603050405020304" pitchFamily="18" charset="0"/>
              </a:rPr>
              <a:t>Dep</a:t>
            </a:r>
            <a:r>
              <a:rPr lang="en-US" sz="1800" b="0" i="0" u="none" strike="noStrike" baseline="0" dirty="0">
                <a:latin typeface="TimesNewRomanPSMT"/>
              </a:rPr>
              <a:t>’</a:t>
            </a:r>
            <a:r>
              <a:rPr lang="en-US" sz="1800" b="0" i="0" u="none" strike="noStrike" baseline="0" dirty="0">
                <a:latin typeface="Times New Roman" panose="02020603050405020304" pitchFamily="18" charset="0"/>
              </a:rPr>
              <a:t>t of Transp. v. </a:t>
            </a:r>
            <a:r>
              <a:rPr lang="en-US" sz="1800" b="0" i="0" u="none" strike="noStrike" baseline="0" dirty="0" err="1">
                <a:latin typeface="Times New Roman" panose="02020603050405020304" pitchFamily="18" charset="0"/>
              </a:rPr>
              <a:t>Ronlee</a:t>
            </a:r>
            <a:r>
              <a:rPr lang="en-US" sz="1800" b="0" i="0" u="none" strike="noStrike" baseline="0" dirty="0">
                <a:latin typeface="Times New Roman" panose="02020603050405020304" pitchFamily="18" charset="0"/>
              </a:rPr>
              <a:t>, Inc., 518 So. 2d 1326 (Fla. 3d DCA 1988) (bid may not be reformed to correct error, even if subcontractor made a $50,000 error and correcting error still leaves bidder low; however, bidder may be permitted to withdraw bid). Hotel China &amp; Glassware Co. v. Bd. of Public Instruction of Alachua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130 So. 2d 78 (Fla. 1st DCA 1961) (generally, equity will relieve a unilateral mistake if the public body is informed promptly upon discovery when the mistake is material,</a:t>
            </a:r>
          </a:p>
          <a:p>
            <a:pPr algn="l"/>
            <a:r>
              <a:rPr lang="en-US" sz="1800" b="0" i="0" u="none" strike="noStrike" baseline="0" dirty="0">
                <a:latin typeface="Times New Roman" panose="02020603050405020304" pitchFamily="18" charset="0"/>
              </a:rPr>
              <a:t>goes to substance, was not occasioned by the lack of due care or diligence, or is the result of neglect). Lassiter Constr. Co. v. Sch. Bd. for Palm Beach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395 So. 2d 567 (Fla. 4th DCA 1981) (no upward adjustment to compensation made where error in transposing figure for concrete work from bid worksheet to final bid summary sheet was negligently made by the president himself; error was less than 4% of intended bid, and he would still receive some profit). State Bd. of Control v. Clutter Constr. Corp., 139 So. 2d 153 (Fla. 1st DCA 1962) (contractor permitted to withdraw bid where complying in the face of honest mistake of $100,000.00 would work severe hardship upon the bidder, error was not the result of gross  negligence or willful inattention, and the error was discovered and communicated before acceptance). </a:t>
            </a:r>
          </a:p>
          <a:p>
            <a:pPr algn="l"/>
            <a:r>
              <a:rPr lang="en-US" sz="1800" b="0" i="0" u="none" strike="noStrike" baseline="0" dirty="0">
                <a:latin typeface="Times New Roman" panose="02020603050405020304" pitchFamily="18" charset="0"/>
              </a:rPr>
              <a:t>h. Rejecting all bids</a:t>
            </a:r>
          </a:p>
          <a:p>
            <a:pPr algn="l"/>
            <a:r>
              <a:rPr lang="en-US" sz="1800" b="0" i="0" u="none" strike="noStrike" baseline="0" dirty="0">
                <a:latin typeface="Times New Roman" panose="02020603050405020304" pitchFamily="18" charset="0"/>
              </a:rPr>
              <a:t>Dep’t of Transp. v. Grove-Watkins Constructors, 530 So. 2d 912 (Fla. 1988) (absent fraud, collusion or evidence of means of avoiding competition, no statutory right exists in any bidder to have its bid accepted). Couch Constr. Co. v. Dep’t of Transp., 361 So. 2d 172 (Fla. 1</a:t>
            </a:r>
            <a:r>
              <a:rPr lang="en-US" sz="1800" b="0" i="0" u="none" strike="noStrike" baseline="30000" dirty="0">
                <a:latin typeface="Times New Roman" panose="02020603050405020304" pitchFamily="18" charset="0"/>
              </a:rPr>
              <a:t>st</a:t>
            </a:r>
            <a:r>
              <a:rPr lang="en-US" sz="1800" b="0" i="0" u="none" strike="noStrike" baseline="0" dirty="0">
                <a:latin typeface="Times New Roman" panose="02020603050405020304" pitchFamily="18" charset="0"/>
              </a:rPr>
              <a:t> DCA 1978) (public body should reserve the right to reject all bids, so long as rejection is rational and not arbitrary, when guidelines or specifications are silent on rejection). </a:t>
            </a:r>
            <a:r>
              <a:rPr lang="en-US" sz="1800" b="0" i="0" u="none" strike="noStrike" baseline="0" dirty="0" err="1">
                <a:latin typeface="Times New Roman" panose="02020603050405020304" pitchFamily="18" charset="0"/>
              </a:rPr>
              <a:t>Milander</a:t>
            </a:r>
            <a:r>
              <a:rPr lang="en-US" sz="1800" b="0" i="0" u="none" strike="noStrike" baseline="0" dirty="0">
                <a:latin typeface="Times New Roman" panose="02020603050405020304" pitchFamily="18" charset="0"/>
              </a:rPr>
              <a:t> v. City of Hialeah, 456 So. 2d 588 (Fla. 3d DCA 1984) (city was free to reject all bids and not sell its property to anyone after request for submission of bids on real property). Social Sentinel, Inc. v. Dep’t of Educ., No. 19-0754 (DOAH Apr. 17, 2019) (discussing “arbitrary or illegal” constraint on rejecting all bids under chapter 120, Fla. Stat.).</a:t>
            </a:r>
          </a:p>
          <a:p>
            <a:pPr algn="l"/>
            <a:r>
              <a:rPr lang="en-US" sz="1800" b="0" i="0" u="none" strike="noStrike" baseline="0" dirty="0">
                <a:latin typeface="Times New Roman" panose="02020603050405020304" pitchFamily="18" charset="0"/>
              </a:rPr>
              <a:t>i. Basis of Award</a:t>
            </a:r>
          </a:p>
          <a:p>
            <a:pPr algn="l"/>
            <a:r>
              <a:rPr lang="en-US" sz="1800" b="0" i="0" u="none" strike="noStrike" baseline="0" dirty="0">
                <a:latin typeface="Times New Roman" panose="02020603050405020304" pitchFamily="18" charset="0"/>
              </a:rPr>
              <a:t>Valle-</a:t>
            </a:r>
            <a:r>
              <a:rPr lang="en-US" sz="1800" b="0" i="0" u="none" strike="noStrike" baseline="0" dirty="0" err="1">
                <a:latin typeface="Times New Roman" panose="02020603050405020304" pitchFamily="18" charset="0"/>
              </a:rPr>
              <a:t>Axelberd</a:t>
            </a:r>
            <a:r>
              <a:rPr lang="en-US" sz="1800" b="0" i="0" u="none" strike="noStrike" baseline="0" dirty="0">
                <a:latin typeface="Times New Roman" panose="02020603050405020304" pitchFamily="18" charset="0"/>
              </a:rPr>
              <a:t> and Assocs., Inc., v. Metropolitan 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440 So. 2d 606 (Fla. 3d DCA 1983) (where county reserved right to consider factors other than price, county commission exercised discretion to award to other than low bidder). Wester v. Belote, 138 So. 721 (Fla. 1931) (Leading Florida procurement law case relating to the issue of right to reject or right to award bids). Culpepper v. Moore, 40 So. 2d 366 (Fla. 1949) (no mandatory obligation is imposed upon school board to consider the lowest </a:t>
            </a:r>
            <a:r>
              <a:rPr lang="en-US" sz="1800" b="0" i="0" u="none" strike="noStrike" baseline="0" dirty="0">
                <a:latin typeface="TimesNewRomanPSMT"/>
              </a:rPr>
              <a:t>dollar and cents bid as being “the lowest responsible bid” to the </a:t>
            </a:r>
            <a:r>
              <a:rPr lang="en-US" sz="1800" b="0" i="0" u="none" strike="noStrike" baseline="0" dirty="0">
                <a:latin typeface="Times New Roman" panose="02020603050405020304" pitchFamily="18" charset="0"/>
              </a:rPr>
              <a:t>exclusion of all other pertinent factors). Liberty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a:t>
            </a:r>
            <a:r>
              <a:rPr lang="en-US" sz="1800" b="0" i="0" u="none" strike="noStrike" baseline="0" dirty="0">
                <a:latin typeface="TimesNewRomanPSMT"/>
              </a:rPr>
              <a:t>v. Baxter’s Asphalt &amp; Concrete, Inc.</a:t>
            </a:r>
            <a:r>
              <a:rPr lang="en-US" sz="1800" b="0" i="0" u="none" strike="noStrike" baseline="0" dirty="0">
                <a:latin typeface="Times New Roman" panose="02020603050405020304" pitchFamily="18" charset="0"/>
              </a:rPr>
              <a:t>, 421 So. 2d 505 (Fla. 1982) (county could award to low bidder on road resurfacing contract, notwithstanding that bidder had submitted bid on only one of two alternate asphalt types for which bids were requested). Suburban Inv. Co. v. Hyde, 55 So. 76 (Fla. 1911) (where low bidder refused to submit samples of material on time, county commission had discretion to award to another bidder).</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Time and Effectiveness of Award</a:t>
            </a:r>
          </a:p>
          <a:p>
            <a:pPr algn="l"/>
            <a:r>
              <a:rPr lang="en-US" sz="1800" b="0" i="0" u="none" strike="noStrike" baseline="0" dirty="0">
                <a:latin typeface="Times New Roman" panose="02020603050405020304" pitchFamily="18" charset="0"/>
              </a:rPr>
              <a:t>City of Cocoa v. The Villas of Cocoa Village, LLC, 343 So. 3d 122 (Fla. 5th </a:t>
            </a:r>
            <a:r>
              <a:rPr lang="en-US" sz="1800" b="0" i="0" u="none" strike="noStrike" baseline="0" dirty="0">
                <a:latin typeface="TimesNewRomanPSMT"/>
              </a:rPr>
              <a:t>DCA 2022) (trial court erred by concluding city’s </a:t>
            </a:r>
            <a:r>
              <a:rPr lang="en-US" sz="1800" b="0" i="0" u="none" strike="noStrike" baseline="0" dirty="0">
                <a:latin typeface="Times New Roman" panose="02020603050405020304" pitchFamily="18" charset="0"/>
              </a:rPr>
              <a:t>RFP constituted a binding contract that precluded city from terminating negotiations after almost three years and canceling RFP).</a:t>
            </a:r>
          </a:p>
          <a:p>
            <a:pPr algn="l"/>
            <a:r>
              <a:rPr lang="en-US" sz="1800" b="0" i="0" u="none" strike="noStrike" baseline="0" dirty="0">
                <a:latin typeface="Times New Roman" panose="02020603050405020304" pitchFamily="18" charset="0"/>
              </a:rPr>
              <a:t>City of Miami Beach v. </a:t>
            </a:r>
            <a:r>
              <a:rPr lang="en-US" sz="1800" b="0" i="0" u="none" strike="noStrike" baseline="0" dirty="0" err="1">
                <a:latin typeface="Times New Roman" panose="02020603050405020304" pitchFamily="18" charset="0"/>
              </a:rPr>
              <a:t>Dickerman</a:t>
            </a:r>
            <a:r>
              <a:rPr lang="en-US" sz="1800" b="0" i="0" u="none" strike="noStrike" baseline="0" dirty="0">
                <a:latin typeface="Times New Roman" panose="02020603050405020304" pitchFamily="18" charset="0"/>
              </a:rPr>
              <a:t> Overseas Contracting Co., U.S.A</a:t>
            </a:r>
            <a:r>
              <a:rPr lang="en-US" sz="1800" b="0" i="1" u="none" strike="noStrike" baseline="0" dirty="0">
                <a:latin typeface="Times New Roman" panose="02020603050405020304" pitchFamily="18" charset="0"/>
              </a:rPr>
              <a:t>.</a:t>
            </a:r>
            <a:r>
              <a:rPr lang="en-US" sz="1800" b="0" i="0" u="none" strike="noStrike" baseline="0" dirty="0">
                <a:latin typeface="Times New Roman" panose="02020603050405020304" pitchFamily="18" charset="0"/>
              </a:rPr>
              <a:t>, 659 So. 2d 1106 (Fla. 3d DCA 1995) (though city notified bidder of award, under solicitation terms no contract arose until bidder executed contract).</a:t>
            </a:r>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31</a:t>
            </a:fld>
            <a:endParaRPr lang="en-US"/>
          </a:p>
        </p:txBody>
      </p:sp>
    </p:spTree>
    <p:extLst>
      <p:ext uri="{BB962C8B-B14F-4D97-AF65-F5344CB8AC3E}">
        <p14:creationId xmlns:p14="http://schemas.microsoft.com/office/powerpoint/2010/main" val="130308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a. </a:t>
            </a:r>
            <a:r>
              <a:rPr lang="en-US" sz="1800" b="0" i="0" u="none" strike="noStrike" baseline="0" dirty="0">
                <a:latin typeface="Times New Roman" panose="02020603050405020304" pitchFamily="18" charset="0"/>
              </a:rPr>
              <a:t>Specificity of technical requirements</a:t>
            </a:r>
          </a:p>
          <a:p>
            <a:pPr algn="l"/>
            <a:r>
              <a:rPr lang="en-US" sz="1800" b="0" i="0" u="none" strike="noStrike" baseline="0" dirty="0">
                <a:latin typeface="Times New Roman" panose="02020603050405020304" pitchFamily="18" charset="0"/>
              </a:rPr>
              <a:t>Westinghouse Elec. v. Jacksonville Transp. Auth., 491 So. 2d 1238 (Fla. 1st DCA 1986) (requirement that spiral transitions be included in design for people mover system was not exclusionary</a:t>
            </a:r>
          </a:p>
          <a:p>
            <a:pPr algn="l"/>
            <a:r>
              <a:rPr lang="en-US" sz="1800" b="0" i="0" u="none" strike="noStrike" baseline="0" dirty="0">
                <a:latin typeface="Times New Roman" panose="02020603050405020304" pitchFamily="18" charset="0"/>
              </a:rPr>
              <a:t>where testimony indicated they limit lateral jerk of the vehicles making the ride more comfortable for passengers when negotiating curves, and in light of the fact that the flexibility of the price proposal process encouraged interaction and development of the specifications).</a:t>
            </a:r>
          </a:p>
          <a:p>
            <a:pPr algn="l"/>
            <a:r>
              <a:rPr lang="en-US" sz="1800" b="0" i="0" u="none" strike="noStrike" baseline="0" dirty="0">
                <a:latin typeface="TimesNewRomanPSMT"/>
              </a:rPr>
              <a:t>Robinson’s, Inc. v. Short</a:t>
            </a:r>
            <a:r>
              <a:rPr lang="en-US" sz="1800" b="0" i="0" u="none" strike="noStrike" baseline="0" dirty="0">
                <a:latin typeface="Times New Roman" panose="02020603050405020304" pitchFamily="18" charset="0"/>
              </a:rPr>
              <a:t>, 146 So. 2d 108 (Fla. 1st DCA 1962) (specifications were too vague where tax collector specification </a:t>
            </a:r>
            <a:r>
              <a:rPr lang="en-US" sz="1800" b="0" i="0" u="none" strike="noStrike" baseline="0" dirty="0">
                <a:latin typeface="TimesNewRomanPSMT"/>
              </a:rPr>
              <a:t>required forms be “securely fastened” where the tax collector knew </a:t>
            </a:r>
            <a:r>
              <a:rPr lang="en-US" sz="1800" b="0" i="0" u="none" strike="noStrike" baseline="0" dirty="0">
                <a:latin typeface="Times New Roman" panose="02020603050405020304" pitchFamily="18" charset="0"/>
              </a:rPr>
              <a:t>he would only accept stapling and not gum, glue or crimping. Court held that the specifications must detail to all bidders the standards anticipated, the test the products must meet, and all factors upon which the product will be judged and the award made).</a:t>
            </a:r>
          </a:p>
          <a:p>
            <a:pPr algn="l"/>
            <a:r>
              <a:rPr lang="en-US" sz="1800" b="0" i="0" u="none" strike="noStrike" baseline="0" dirty="0">
                <a:latin typeface="TimesNewRomanPSMT"/>
              </a:rPr>
              <a:t>PRIDE v. Dep’t of Highway Safety &amp; Motor Veh</a:t>
            </a:r>
            <a:r>
              <a:rPr lang="en-US" sz="1800" b="0" i="0" u="none" strike="noStrike" baseline="0" dirty="0">
                <a:latin typeface="Times New Roman" panose="02020603050405020304" pitchFamily="18" charset="0"/>
              </a:rPr>
              <a:t>icles, Case No. 13-0494BID (DOAH Apr. 10, 2013) (agency intentions ill-defined, and agency failed to succinctly define various terms, contrary to competitive bidding), </a:t>
            </a:r>
            <a:r>
              <a:rPr lang="en-US" sz="1800" b="0" i="1" u="none" strike="noStrike" baseline="0" dirty="0">
                <a:latin typeface="Times New Roman" panose="02020603050405020304" pitchFamily="18" charset="0"/>
              </a:rPr>
              <a:t>dismissed as moot</a:t>
            </a:r>
            <a:r>
              <a:rPr lang="en-US" sz="1800" b="0" i="0" u="none" strike="noStrike" baseline="0" dirty="0">
                <a:latin typeface="Times New Roman" panose="02020603050405020304" pitchFamily="18" charset="0"/>
              </a:rPr>
              <a:t>, Case No. 13-343 (HSMV May 22, 2013).</a:t>
            </a:r>
          </a:p>
          <a:p>
            <a:pPr algn="l"/>
            <a:r>
              <a:rPr lang="en-US" sz="1800" b="0" i="0" u="none" strike="noStrike" baseline="0" dirty="0">
                <a:latin typeface="Times New Roman" panose="02020603050405020304" pitchFamily="18" charset="0"/>
              </a:rPr>
              <a:t>b. Requirements contracts</a:t>
            </a:r>
          </a:p>
          <a:p>
            <a:pPr algn="l"/>
            <a:r>
              <a:rPr lang="pt-BR" sz="1800" b="0" i="0" u="none" strike="noStrike" baseline="0" dirty="0">
                <a:latin typeface="Times New Roman" panose="02020603050405020304" pitchFamily="18" charset="0"/>
              </a:rPr>
              <a:t>Tavormina v. Dade Cty., 475 So. 2d 1304 (Fla. 3d DCA 1985), (no </a:t>
            </a:r>
            <a:r>
              <a:rPr lang="en-US" sz="1800" b="0" i="0" u="none" strike="noStrike" baseline="0" dirty="0">
                <a:latin typeface="Times New Roman" panose="02020603050405020304" pitchFamily="18" charset="0"/>
              </a:rPr>
              <a:t>exclusive contract where </a:t>
            </a:r>
            <a:r>
              <a:rPr lang="en-US" sz="1800" b="0" i="0" u="none" strike="noStrike" baseline="0" dirty="0" err="1">
                <a:latin typeface="Times New Roman" panose="02020603050405020304" pitchFamily="18" charset="0"/>
              </a:rPr>
              <a:t>Tavormina</a:t>
            </a:r>
            <a:r>
              <a:rPr lang="en-US" sz="1800" b="0" i="0" u="none" strike="noStrike" baseline="0" dirty="0">
                <a:latin typeface="Times New Roman" panose="02020603050405020304" pitchFamily="18" charset="0"/>
              </a:rPr>
              <a:t> agreed to provide all the </a:t>
            </a:r>
            <a:r>
              <a:rPr lang="en-US" sz="1800" b="0" i="0" u="none" strike="noStrike" baseline="0" dirty="0">
                <a:latin typeface="TimesNewRomanPSMT"/>
              </a:rPr>
              <a:t>county’s landfill “overburden” on an “as needed” basis where </a:t>
            </a:r>
            <a:r>
              <a:rPr lang="en-US" sz="1800" b="0" i="0" u="none" strike="noStrike" baseline="0" dirty="0">
                <a:latin typeface="Times New Roman" panose="02020603050405020304" pitchFamily="18" charset="0"/>
              </a:rPr>
              <a:t>agreement contemplated multiple awards to other contractors from whom the county could use the best bid and where fill was received from other sources on a gratuitous basis), </a:t>
            </a:r>
            <a:r>
              <a:rPr lang="en-US" sz="1800" b="0" i="1" u="none" strike="noStrike" baseline="0" dirty="0">
                <a:latin typeface="TimesNewRomanPS-ItalicMT"/>
              </a:rPr>
              <a:t>aff’d on appeal </a:t>
            </a:r>
            <a:r>
              <a:rPr lang="en-US" sz="1800" b="0" i="1" u="none" strike="noStrike" baseline="0" dirty="0">
                <a:latin typeface="Times New Roman" panose="02020603050405020304" pitchFamily="18" charset="0"/>
              </a:rPr>
              <a:t>following remand</a:t>
            </a:r>
            <a:r>
              <a:rPr lang="en-US" sz="1800" b="0" i="0" u="none" strike="noStrike" baseline="0" dirty="0">
                <a:latin typeface="Times New Roman" panose="02020603050405020304" pitchFamily="18" charset="0"/>
              </a:rPr>
              <a:t>, 508 So. 2d 1293 (Fla. 3d DCA 1987).</a:t>
            </a:r>
          </a:p>
          <a:p>
            <a:pPr algn="l"/>
            <a:r>
              <a:rPr lang="en-US" sz="1800" b="0" i="0" u="none" strike="noStrike" baseline="0" dirty="0">
                <a:latin typeface="Times New Roman" panose="02020603050405020304" pitchFamily="18" charset="0"/>
              </a:rPr>
              <a:t>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v. OK Auto Parts of Miami, 360 So. 2d 441 (Fla. 3d DCA 1978) (guarantee provision of eleven cars per day in a towing contract when read in conjunction with other provisions in the contract indicating that the contractor intended to pay only for what he actually towed in was not absolute, despite the legal requirement that in construing the ambiguous provision most strongly against the drafter, the court was compelled to resolve the question of whether there was </a:t>
            </a:r>
            <a:r>
              <a:rPr lang="en-US" sz="1800" b="0" i="1" u="none" strike="noStrike" baseline="0" dirty="0">
                <a:latin typeface="Times New Roman" panose="02020603050405020304" pitchFamily="18" charset="0"/>
              </a:rPr>
              <a:t>any </a:t>
            </a:r>
            <a:r>
              <a:rPr lang="en-US" sz="1800" b="0" i="0" u="none" strike="noStrike" baseline="0" dirty="0">
                <a:latin typeface="Times New Roman" panose="02020603050405020304" pitchFamily="18" charset="0"/>
              </a:rPr>
              <a:t>viable guarantee against the county. The court looked to both the document itself and the circumstances surrounding the parties at the time of the contract in order to ascertain the intent of the parties).</a:t>
            </a:r>
          </a:p>
          <a:p>
            <a:pPr algn="l"/>
            <a:r>
              <a:rPr lang="en-US" sz="1800" b="0" i="0" u="none" strike="noStrike" baseline="0" dirty="0">
                <a:latin typeface="Times New Roman" panose="02020603050405020304" pitchFamily="18" charset="0"/>
              </a:rPr>
              <a:t>Boyd v. Bonded Garages, 160 So. 2d 724 (Fla. 3d DCA 1964) (upon termination of valet parking contract, and award of nonexclusive contract to new bidder, the county retained the authority to prevent previous contractor from conducting business with the county).</a:t>
            </a:r>
          </a:p>
          <a:p>
            <a:pPr algn="l"/>
            <a:r>
              <a:rPr lang="en-US" sz="1800" b="0" i="0" u="none" strike="noStrike" baseline="0" dirty="0">
                <a:latin typeface="Times New Roman" panose="02020603050405020304" pitchFamily="18" charset="0"/>
              </a:rPr>
              <a:t>Wester v. Belote, 138 So. 721 (Fla. 1931) (where bids were received for 50,000 cubic yards for oyster shell at price per cubic yard f.o.b. lighters, absent fraud, it was permitted to delete </a:t>
            </a:r>
            <a:r>
              <a:rPr lang="en-US" sz="1800" b="0" i="0" u="none" strike="noStrike" baseline="0" dirty="0">
                <a:latin typeface="TimesNewRomanPSMT"/>
              </a:rPr>
              <a:t>language “from time to time as needed”).</a:t>
            </a:r>
          </a:p>
          <a:p>
            <a:pPr algn="l"/>
            <a:r>
              <a:rPr lang="en-US" sz="1800" b="0" i="0" u="none" strike="noStrike" baseline="0" dirty="0">
                <a:latin typeface="Times New Roman" panose="02020603050405020304" pitchFamily="18" charset="0"/>
              </a:rPr>
              <a:t>c. Exceeding statutory requirements </a:t>
            </a:r>
          </a:p>
          <a:p>
            <a:pPr algn="l"/>
            <a:r>
              <a:rPr lang="en-US" sz="1800" b="0" i="0" u="none" strike="noStrike" baseline="0" dirty="0">
                <a:latin typeface="Times New Roman" panose="02020603050405020304" pitchFamily="18" charset="0"/>
              </a:rPr>
              <a:t>Reliance Ins. Co. v. 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230 So. 2d 21 (Fla. 3d DCA 1970) (w</a:t>
            </a:r>
            <a:r>
              <a:rPr lang="en-US" sz="1800" b="0" i="0" u="none" strike="noStrike" baseline="0" dirty="0">
                <a:latin typeface="TimesNewRomanPSMT"/>
              </a:rPr>
              <a:t>here statute required bonds, “of streets, alleys and other such rights of ways shown on such plats” and bid required bond for, “plats, str</a:t>
            </a:r>
            <a:r>
              <a:rPr lang="en-US" sz="1800" b="0" i="0" u="none" strike="noStrike" baseline="0" dirty="0">
                <a:latin typeface="Times New Roman" panose="02020603050405020304" pitchFamily="18" charset="0"/>
              </a:rPr>
              <a:t>eet signs, sidewalks, drainage structures, necessary fill, </a:t>
            </a:r>
            <a:r>
              <a:rPr lang="en-US" sz="1800" b="0" i="0" u="none" strike="noStrike" baseline="0" dirty="0">
                <a:latin typeface="TimesNewRomanPSMT"/>
              </a:rPr>
              <a:t>bridge and guardrails,” company was required to pay and </a:t>
            </a:r>
            <a:r>
              <a:rPr lang="en-US" sz="1800" b="0" i="0" u="none" strike="noStrike" baseline="0" dirty="0">
                <a:latin typeface="Times New Roman" panose="02020603050405020304" pitchFamily="18" charset="0"/>
              </a:rPr>
              <a:t>indemnify the county, and the county could recover on a statutory bond when the requirements of the bond exceeded the requirements of statute).</a:t>
            </a:r>
          </a:p>
          <a:p>
            <a:pPr algn="l"/>
            <a:r>
              <a:rPr lang="en-US" sz="1800" b="0" i="0" u="none" strike="noStrike" baseline="0" dirty="0">
                <a:latin typeface="Times New Roman" panose="02020603050405020304" pitchFamily="18" charset="0"/>
              </a:rPr>
              <a:t>d. Professional services</a:t>
            </a:r>
          </a:p>
          <a:p>
            <a:pPr algn="l"/>
            <a:r>
              <a:rPr lang="en-US" sz="1800" b="0" i="0" u="none" strike="noStrike" baseline="0" dirty="0">
                <a:latin typeface="Times New Roman" panose="02020603050405020304" pitchFamily="18" charset="0"/>
              </a:rPr>
              <a:t>Parker v. Panama City, 151 So .2d 469 (Fla. 1st DCA 1963) (revaluation of tangible and real property tax roll in entirety required exercise of special skills and training, therefore charter provision requiring competitive bidding on contracts in excess of $1,000 was not applicable).</a:t>
            </a:r>
          </a:p>
          <a:p>
            <a:pPr algn="l"/>
            <a:r>
              <a:rPr lang="en-US" sz="1800" b="0" i="0" u="none" strike="noStrike" baseline="0" dirty="0">
                <a:latin typeface="Times New Roman" panose="02020603050405020304" pitchFamily="18" charset="0"/>
              </a:rPr>
              <a:t>City of Pensacola v. Kirby, 47 So. 2d 533 (Fla. 1950) (maintenance of parking meters was not involving peculiar skill and ability so as to be excluded from charter provision requiring competitive bidding).</a:t>
            </a:r>
          </a:p>
          <a:p>
            <a:pPr algn="l"/>
            <a:r>
              <a:rPr lang="en-US" sz="1800" b="0" i="0" u="none" strike="noStrike" baseline="0" dirty="0">
                <a:latin typeface="Times New Roman" panose="02020603050405020304" pitchFamily="18" charset="0"/>
              </a:rPr>
              <a:t>e. Patent Licenses</a:t>
            </a:r>
          </a:p>
          <a:p>
            <a:pPr algn="l"/>
            <a:r>
              <a:rPr lang="en-US" sz="1800" b="0" i="0" u="none" strike="noStrike" baseline="0" dirty="0">
                <a:latin typeface="Times New Roman" panose="02020603050405020304" pitchFamily="18" charset="0"/>
              </a:rPr>
              <a:t>Kapsch </a:t>
            </a:r>
            <a:r>
              <a:rPr lang="en-US" sz="1800" b="0" i="0" u="none" strike="noStrike" baseline="0" dirty="0" err="1">
                <a:latin typeface="Times New Roman" panose="02020603050405020304" pitchFamily="18" charset="0"/>
              </a:rPr>
              <a:t>TrafficC</a:t>
            </a:r>
            <a:r>
              <a:rPr lang="en-US" sz="1800" b="0" i="0" u="none" strike="noStrike" baseline="0" dirty="0" err="1">
                <a:latin typeface="TimesNewRomanPSMT"/>
              </a:rPr>
              <a:t>om</a:t>
            </a:r>
            <a:r>
              <a:rPr lang="en-US" sz="1800" b="0" i="0" u="none" strike="noStrike" baseline="0" dirty="0">
                <a:latin typeface="TimesNewRomanPSMT"/>
              </a:rPr>
              <a:t> IVHS, Inc. v. Dep’t of Transp.</a:t>
            </a:r>
            <a:r>
              <a:rPr lang="en-US" sz="1800" b="0" i="0" u="none" strike="noStrike" baseline="0" dirty="0">
                <a:latin typeface="Times New Roman" panose="02020603050405020304" pitchFamily="18" charset="0"/>
              </a:rPr>
              <a:t>, 249 So. 3d 693 (Fla. 1st DCA 2018) (patent license agreement not one for commodities or contractual services, thus not subject to competitive bidding requirements)</a:t>
            </a:r>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32</a:t>
            </a:fld>
            <a:endParaRPr lang="en-US"/>
          </a:p>
        </p:txBody>
      </p:sp>
    </p:spTree>
    <p:extLst>
      <p:ext uri="{BB962C8B-B14F-4D97-AF65-F5344CB8AC3E}">
        <p14:creationId xmlns:p14="http://schemas.microsoft.com/office/powerpoint/2010/main" val="380635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33</a:t>
            </a:fld>
            <a:endParaRPr lang="en-US"/>
          </a:p>
        </p:txBody>
      </p:sp>
    </p:spTree>
    <p:extLst>
      <p:ext uri="{BB962C8B-B14F-4D97-AF65-F5344CB8AC3E}">
        <p14:creationId xmlns:p14="http://schemas.microsoft.com/office/powerpoint/2010/main" val="1418126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34</a:t>
            </a:fld>
            <a:endParaRPr lang="en-US"/>
          </a:p>
        </p:txBody>
      </p:sp>
    </p:spTree>
    <p:extLst>
      <p:ext uri="{BB962C8B-B14F-4D97-AF65-F5344CB8AC3E}">
        <p14:creationId xmlns:p14="http://schemas.microsoft.com/office/powerpoint/2010/main" val="3077682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35</a:t>
            </a:fld>
            <a:endParaRPr lang="en-US"/>
          </a:p>
        </p:txBody>
      </p:sp>
    </p:spTree>
    <p:extLst>
      <p:ext uri="{BB962C8B-B14F-4D97-AF65-F5344CB8AC3E}">
        <p14:creationId xmlns:p14="http://schemas.microsoft.com/office/powerpoint/2010/main" val="3670219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36</a:t>
            </a:fld>
            <a:endParaRPr lang="en-US"/>
          </a:p>
        </p:txBody>
      </p:sp>
    </p:spTree>
    <p:extLst>
      <p:ext uri="{BB962C8B-B14F-4D97-AF65-F5344CB8AC3E}">
        <p14:creationId xmlns:p14="http://schemas.microsoft.com/office/powerpoint/2010/main" val="2266293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37</a:t>
            </a:fld>
            <a:endParaRPr lang="en-US"/>
          </a:p>
        </p:txBody>
      </p:sp>
    </p:spTree>
    <p:extLst>
      <p:ext uri="{BB962C8B-B14F-4D97-AF65-F5344CB8AC3E}">
        <p14:creationId xmlns:p14="http://schemas.microsoft.com/office/powerpoint/2010/main" val="2952382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Privileges and Immunities Challenges: Denver v. </a:t>
            </a:r>
            <a:r>
              <a:rPr lang="en-US" sz="1200" dirty="0" err="1"/>
              <a:t>Bossie</a:t>
            </a:r>
            <a:r>
              <a:rPr lang="en-US" sz="1200" dirty="0"/>
              <a:t>, 266 P. 214 (Colo. 1928) (statute providing local preference for in-state products did not subvert or abridge the rights of citizens of other states); Allen v. </a:t>
            </a:r>
            <a:r>
              <a:rPr lang="en-US" sz="1200" dirty="0" err="1"/>
              <a:t>Labsap</a:t>
            </a:r>
            <a:r>
              <a:rPr lang="en-US" sz="1200" dirty="0"/>
              <a:t>, 87 S.W. 926 (Mo. 1905) (no violation of the privileges and immunities clause where the city adopted an ordinance requiring all stone used in public works projects be dressed within the jurisdiction). But see United Bldg. &amp; Constr. Trades v. City of Camden, 465 U.S. 208 (1984) (allowing nonresident construction workers to challenge local preference statute on privilege and immunities grounds).</a:t>
            </a:r>
          </a:p>
          <a:p>
            <a:endParaRPr lang="en-US" sz="1200" dirty="0"/>
          </a:p>
          <a:p>
            <a:r>
              <a:rPr lang="en-US" sz="1200" dirty="0"/>
              <a:t>Equal Protection Challenges: Am. Yearbook Co. v. Askew, 339 F. Supp. 719 (M.D. Fla. 1972) (statute requiring all public printing be done in the state did not violate the equal protection clause because state was exercising proprietary or business power to contract); Equitable Shipyards, Inc. v. State, 611 P.2d 396 (Wash. 1980) (local preference statute favoring domestic shipbuilders did not violate the equal protection clause because a reasonable basis existed for the preference); Assoc. Gen. Contractors of Cal., Inc. v. City &amp; </a:t>
            </a:r>
            <a:r>
              <a:rPr lang="en-US" sz="1200" dirty="0" err="1"/>
              <a:t>Cty</a:t>
            </a:r>
            <a:r>
              <a:rPr lang="en-US" sz="1200" dirty="0"/>
              <a:t>. of San Francisco, 813 F.2d 922 (9th Cir. 1987) (relieving competitive disadvantage suffered by local businesses due to higher taxes and administrative costs paid to reside in locality and promoting relocation of business to the area are legitimate state interests); APAC-Miss., Inc. v. Deep S. Constr. Co., 704 S.W.2d 620 (Ark. 1986) (granting local preference to businesses regularly contributing to local economy and providing safeguards and procedures for where public funds are expended are legitimate state interests); Smith Setzer &amp; Sons Inc. v. S.C. Procurement Review Panel, 20 F.3d 1311 (4th Cir. 1994) (providing state benefits to residents supplying them is a legitimate</a:t>
            </a:r>
          </a:p>
          <a:p>
            <a:r>
              <a:rPr lang="en-US" sz="1200" dirty="0"/>
              <a:t>state interest); Galesburg Constr. Co., Inc. of Wyo. V. Bd. of Tr. Of </a:t>
            </a:r>
            <a:r>
              <a:rPr lang="en-US" sz="1200" dirty="0" err="1"/>
              <a:t>Mem'l</a:t>
            </a:r>
            <a:r>
              <a:rPr lang="en-US" sz="1200" dirty="0"/>
              <a:t> Hosp. of Converse </a:t>
            </a:r>
            <a:r>
              <a:rPr lang="en-US" sz="1200" dirty="0" err="1"/>
              <a:t>Cty</a:t>
            </a:r>
            <a:r>
              <a:rPr lang="en-US" sz="1200" dirty="0"/>
              <a:t>., 641 P.2d 745 (Wyo. 1982) (encouraging local economy is a legitimate state interest). </a:t>
            </a:r>
          </a:p>
        </p:txBody>
      </p:sp>
      <p:sp>
        <p:nvSpPr>
          <p:cNvPr id="4" name="Slide Number Placeholder 3"/>
          <p:cNvSpPr>
            <a:spLocks noGrp="1"/>
          </p:cNvSpPr>
          <p:nvPr>
            <p:ph type="sldNum" sz="quarter" idx="5"/>
          </p:nvPr>
        </p:nvSpPr>
        <p:spPr/>
        <p:txBody>
          <a:bodyPr/>
          <a:lstStyle/>
          <a:p>
            <a:fld id="{07EA9B0C-FBA5-4396-A1DA-F97C748C49B5}" type="slidenum">
              <a:rPr lang="en-US" smtClean="0"/>
              <a:t>38</a:t>
            </a:fld>
            <a:endParaRPr lang="en-US"/>
          </a:p>
        </p:txBody>
      </p:sp>
    </p:spTree>
    <p:extLst>
      <p:ext uri="{BB962C8B-B14F-4D97-AF65-F5344CB8AC3E}">
        <p14:creationId xmlns:p14="http://schemas.microsoft.com/office/powerpoint/2010/main" val="3338606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c. Due Process Challenges: Ex </a:t>
            </a:r>
            <a:r>
              <a:rPr lang="en-US" sz="1200" dirty="0" err="1"/>
              <a:t>parte</a:t>
            </a:r>
            <a:r>
              <a:rPr lang="en-US" sz="1200" dirty="0"/>
              <a:t> Gemmill, 119 P. 298 (Id. 1911) (statute requiring all county printing be done within the county where practicable did not violate the due process clause because the statute did not confine the purchases to residents or citizens of the state); Collins v. Senatobia Bank Book &amp; Stationery Co., 76 So. 258 (Miss. 1917) (statute prohibiting counties from purchasing blank books, stationary and printing services from non-state businesses did not violate the due process clause because no person is entitled as part of his liberty to contract with or perform labor for the state). But see Kendrick v. City Council of Augusta, Ga., 516 F. Supp. 1134 (S.D. Ga. 1981) (wrongfully rejected bidder is entitled to substantive and procedural due process protections when subjected to arbitrary government action denying a contract.</a:t>
            </a:r>
          </a:p>
          <a:p>
            <a:endParaRPr lang="en-US" sz="1200" dirty="0"/>
          </a:p>
          <a:p>
            <a:r>
              <a:rPr lang="en-US" sz="1200" dirty="0"/>
              <a:t>d. Commerce Clause Challenges: Am. Yearbook Co. v. Askew, 339 F. Supp. 719 (M.D. Fla. 1972) (statute requiring all public printing be done in the state did not violate the commerce clause because it had a limited and indirect effect on interstate commerce). See also Smith Setzer &amp; Sons Inc. v. S.C. Procurement Review Panel, 20 F.3d 1311 (4th Cir. 1994), Big Country Foods, Inc. v. Bd. of Educ., 952 F.2d 1173 (9th Cir. 1992), Trojan Tech., Inc. v. Penn., 916 F.2d 903 (3d Cir. 1990) (local  preference statutes did not violate commerce clause because local government was acting as direct market participant); but see W.C.M. Window Co., Inc. v. </a:t>
            </a:r>
            <a:r>
              <a:rPr lang="en-US" sz="1200" dirty="0" err="1"/>
              <a:t>Bernardi</a:t>
            </a:r>
            <a:r>
              <a:rPr lang="en-US" sz="1200" dirty="0"/>
              <a:t>, 730 F.2d 486 (7th Cir. 1984) (state demanding implementation of local preferences is unconstitutional regulation under the commercial clause if the funding and administration of the project is locally controlled). </a:t>
            </a:r>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39</a:t>
            </a:fld>
            <a:endParaRPr lang="en-US"/>
          </a:p>
        </p:txBody>
      </p:sp>
    </p:spTree>
    <p:extLst>
      <p:ext uri="{BB962C8B-B14F-4D97-AF65-F5344CB8AC3E}">
        <p14:creationId xmlns:p14="http://schemas.microsoft.com/office/powerpoint/2010/main" val="2843212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In Marriott Corp. v. Metropolitan Dade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383 So. 2d 662 (Fla. 3d DCA 1980), the Board of County Commissioners awarded a contract to a vendor on the grounds that it was a local firm, even though the bid of a non-local firm returned a higher percentage of revenues to the County. Id. at 663. The Third District Court of Appeals found that the County adopted by resolution the use of competitive bidding and was required to follow those resolutions. Id. at 665-67. The Third District Court of Appeals held that the Board abused its discretion in awarding the contract to the local firm because: (1) nothing in the record confirmed the firm was in fact local and the lowest bidder was not given an opportunity to</a:t>
            </a:r>
          </a:p>
          <a:p>
            <a:pPr algn="l"/>
            <a:r>
              <a:rPr lang="en-US" sz="1800" b="0" i="0" u="none" strike="noStrike" baseline="0" dirty="0">
                <a:latin typeface="Times New Roman" panose="02020603050405020304" pitchFamily="18" charset="0"/>
              </a:rPr>
              <a:t>demonstrate it could qualify as a local firm, id. at 668; and (2) the non-local firm was "the best bidder within the standards set by the Board when it elected to solicit competitive bids." Id.</a:t>
            </a:r>
          </a:p>
          <a:p>
            <a:pPr algn="l"/>
            <a:r>
              <a:rPr lang="en-US" sz="1800" b="0" i="0" u="none" strike="noStrike" baseline="0" dirty="0">
                <a:latin typeface="Times New Roman" panose="02020603050405020304" pitchFamily="18" charset="0"/>
              </a:rPr>
              <a:t>d. In City of Port Orange v. </a:t>
            </a:r>
            <a:r>
              <a:rPr lang="en-US" sz="1800" b="0" i="0" u="none" strike="noStrike" baseline="0" dirty="0" err="1">
                <a:latin typeface="Times New Roman" panose="02020603050405020304" pitchFamily="18" charset="0"/>
              </a:rPr>
              <a:t>Leechase</a:t>
            </a:r>
            <a:r>
              <a:rPr lang="en-US" sz="1800" b="0" i="0" u="none" strike="noStrike" baseline="0" dirty="0">
                <a:latin typeface="Times New Roman" panose="02020603050405020304" pitchFamily="18" charset="0"/>
              </a:rPr>
              <a:t> Corp., 430 So. 2d 534 (Fla. 5</a:t>
            </a:r>
            <a:r>
              <a:rPr lang="en-US" sz="1800" b="0" i="0" u="none" strike="noStrike" baseline="30000" dirty="0">
                <a:latin typeface="Times New Roman" panose="02020603050405020304" pitchFamily="18" charset="0"/>
              </a:rPr>
              <a:t>th</a:t>
            </a:r>
            <a:r>
              <a:rPr lang="en-US" sz="1800" b="0" i="0" u="none" strike="noStrike" baseline="0" dirty="0">
                <a:latin typeface="Times New Roman" panose="02020603050405020304" pitchFamily="18" charset="0"/>
              </a:rPr>
              <a:t> DCA 1983), the City of Port Orange adopted an ordinance granting a pure 3% local preference to firms located in the City and Volusia County. Id. at 535. Based solely on this ordinance, the City awarded a contract to a local bidder, rather than the lower nonlocal bidder. Id. The Fifth District Court of Appeals upheld the ordinance on the grounds that the determination of whether or not to award a local preference is purely a legislative decision and the judicial branch should not overturn such a decision. Id. The Court distinguishes Adolphus and Marriott because both cases lacked a specific local preference ordinance and, therefore, the courts were</a:t>
            </a:r>
          </a:p>
          <a:p>
            <a:pPr algn="l"/>
            <a:r>
              <a:rPr lang="en-US" sz="1800" b="0" i="0" u="none" strike="noStrike" baseline="0" dirty="0">
                <a:latin typeface="Times New Roman" panose="02020603050405020304" pitchFamily="18" charset="0"/>
              </a:rPr>
              <a:t>reviewing the exercise of power by the executive branch of government as opposed to the legislative branch of government. Id. at 535-36.</a:t>
            </a:r>
          </a:p>
          <a:p>
            <a:pPr algn="l"/>
            <a:r>
              <a:rPr lang="en-US" sz="1800" b="0" i="0" u="none" strike="noStrike" baseline="0" dirty="0">
                <a:latin typeface="Times New Roman" panose="02020603050405020304" pitchFamily="18" charset="0"/>
              </a:rPr>
              <a:t>e. In Attorney General Opinion 2002-03, the School Board of Alachua County asked whether it may give preference to local firms. The Attorney General opined that the School Board has flexibility in evaluating potential vendors and "knowledge of local conditions" falls within an evaluation of the firms "capabilities“ and "experience." Id. However, the Attorney General cautioned that giving undue weight to the local preference could be contrary to the process of competitive bidding, which could cause the School Board's actions to be arbitrary and capricious. Id.</a:t>
            </a:r>
          </a:p>
          <a:p>
            <a:pPr algn="l"/>
            <a:r>
              <a:rPr lang="en-US" sz="1800" b="0" i="0" u="none" strike="noStrike" baseline="0" dirty="0">
                <a:latin typeface="Times New Roman" panose="02020603050405020304" pitchFamily="18" charset="0"/>
              </a:rPr>
              <a:t>f. In Attorney General Opinion 2001-65, the Lake County School Board asked if it could adopt a policy giving a local preference in awarding purchasing and professional services contracts. The Attorney General opined that the School Board may adopt such local preference policy as long as such policy does not conflict with statutes or rules on competitive bidding. Id. </a:t>
            </a:r>
          </a:p>
          <a:p>
            <a:pPr algn="l"/>
            <a:r>
              <a:rPr lang="en-US" sz="1800" b="0" i="0" u="none" strike="noStrike" baseline="0" dirty="0">
                <a:latin typeface="Times New Roman" panose="02020603050405020304" pitchFamily="18" charset="0"/>
              </a:rPr>
              <a:t>g. In Attorney General Opinion 2012-34, the Attorney General opined that a special district has no authority to enact a policy granting a local preference to businesses located within the district absent a statutory authorization for such reference.</a:t>
            </a:r>
          </a:p>
          <a:p>
            <a:pPr algn="l"/>
            <a:r>
              <a:rPr lang="en-US" sz="1800" b="0" i="0" u="none" strike="noStrike" baseline="0" dirty="0">
                <a:latin typeface="Times New Roman" panose="02020603050405020304" pitchFamily="18" charset="0"/>
              </a:rPr>
              <a:t>h. § 255.0991, Fla. Stat. (2022), prohibits local government preferences on projects funded by state-appropriated funds: a state college, county, municipality, school district, or other political subdivision of the state may not use a local ordinance or regulation that provides a preference based upon: (i) the contractor’s maintaining an office or place of business within a particular local jurisdiction; (ii) the contractor’s hiring employees or subcontractors from within a particular local jurisdiction; or (iii) the contractor’s prior payment of local taxes, assessments, or duties within a particular local jurisdiction. </a:t>
            </a:r>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40</a:t>
            </a:fld>
            <a:endParaRPr lang="en-US"/>
          </a:p>
        </p:txBody>
      </p:sp>
    </p:spTree>
    <p:extLst>
      <p:ext uri="{BB962C8B-B14F-4D97-AF65-F5344CB8AC3E}">
        <p14:creationId xmlns:p14="http://schemas.microsoft.com/office/powerpoint/2010/main" val="2286865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41</a:t>
            </a:fld>
            <a:endParaRPr lang="en-US"/>
          </a:p>
        </p:txBody>
      </p:sp>
    </p:spTree>
    <p:extLst>
      <p:ext uri="{BB962C8B-B14F-4D97-AF65-F5344CB8AC3E}">
        <p14:creationId xmlns:p14="http://schemas.microsoft.com/office/powerpoint/2010/main" val="272401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42</a:t>
            </a:fld>
            <a:endParaRPr lang="en-US"/>
          </a:p>
        </p:txBody>
      </p:sp>
    </p:spTree>
    <p:extLst>
      <p:ext uri="{BB962C8B-B14F-4D97-AF65-F5344CB8AC3E}">
        <p14:creationId xmlns:p14="http://schemas.microsoft.com/office/powerpoint/2010/main" val="1986239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 New Roman" panose="02020603050405020304" pitchFamily="18" charset="0"/>
              </a:rPr>
              <a:t>Amendments?</a:t>
            </a:r>
          </a:p>
          <a:p>
            <a:pPr algn="l"/>
            <a:r>
              <a:rPr lang="en-US" sz="1800" b="0" i="0" u="none" strike="noStrike" baseline="0" dirty="0">
                <a:latin typeface="Times New Roman" panose="02020603050405020304" pitchFamily="18" charset="0"/>
              </a:rPr>
              <a:t>Compare Asphalt Paving Sys., Inc. v. Anderson Columbia, 264 So. 3d 1110 (Fla. 1st DCA 2019) (petition alleging that state agency change order failed to meet statutory requirement for public bidding exemption </a:t>
            </a:r>
            <a:r>
              <a:rPr lang="en-US" sz="1800" b="0" i="0" u="none" strike="noStrike" baseline="0" dirty="0">
                <a:latin typeface="TimesNewRomanPSMT"/>
              </a:rPr>
              <a:t>established party’s standing and entitled it to hearing under Chapter 120, </a:t>
            </a:r>
            <a:r>
              <a:rPr lang="en-US" sz="1800" b="0" i="0" u="none" strike="noStrike" baseline="0" dirty="0">
                <a:latin typeface="Times New Roman" panose="02020603050405020304" pitchFamily="18" charset="0"/>
              </a:rPr>
              <a:t>Florida Statutes) and </a:t>
            </a:r>
            <a:r>
              <a:rPr lang="en-US" sz="1800" b="0" i="0" u="none" strike="noStrike" baseline="0" dirty="0">
                <a:latin typeface="TimesNewRomanPSMT"/>
              </a:rPr>
              <a:t>Op. </a:t>
            </a:r>
            <a:r>
              <a:rPr lang="en-US" sz="1800" b="0" i="0" u="none" strike="noStrike" baseline="0" dirty="0" err="1">
                <a:latin typeface="TimesNewRomanPSMT"/>
              </a:rPr>
              <a:t>Att’y</a:t>
            </a:r>
            <a:r>
              <a:rPr lang="en-US" sz="1800" b="0" i="0" u="none" strike="noStrike" baseline="0" dirty="0">
                <a:latin typeface="TimesNewRomanPSMT"/>
              </a:rPr>
              <a:t> Gen. Fla. 2003</a:t>
            </a:r>
            <a:r>
              <a:rPr lang="en-US" sz="1800" b="0" i="0" u="none" strike="noStrike" baseline="0" dirty="0">
                <a:latin typeface="Times New Roman" panose="02020603050405020304" pitchFamily="18" charset="0"/>
              </a:rPr>
              <a:t>-29 (Jun. 25, 2003) (city may not modify a utility O&amp;M contract to include repairs and capital improvements in excess of no-bid maximums prescribed by city's charter and by state law without seeking bids for additional work) </a:t>
            </a:r>
          </a:p>
          <a:p>
            <a:pPr algn="l"/>
            <a:r>
              <a:rPr lang="en-US" sz="1800" b="0" i="0" u="none" strike="noStrike" baseline="0" dirty="0">
                <a:latin typeface="Times New Roman" panose="02020603050405020304" pitchFamily="18" charset="0"/>
              </a:rPr>
              <a:t>Grove Key Marina, Inc. v. </a:t>
            </a:r>
            <a:r>
              <a:rPr lang="en-US" sz="1800" b="0" i="0" u="none" strike="noStrike" baseline="0" dirty="0" err="1">
                <a:latin typeface="Times New Roman" panose="02020603050405020304" pitchFamily="18" charset="0"/>
              </a:rPr>
              <a:t>Sakolsky</a:t>
            </a:r>
            <a:r>
              <a:rPr lang="en-US" sz="1800" b="0" i="0" u="none" strike="noStrike" baseline="0" dirty="0">
                <a:latin typeface="Times New Roman" panose="02020603050405020304" pitchFamily="18" charset="0"/>
              </a:rPr>
              <a:t>, 383 So. 2d 695 (Fla. 3d DCA 1980) (where 1973 lease had been executed as the result of competitive bidding process, but there was no competition relating to later amendments, in the absence of requirement of expenditure the amendments were not void).</a:t>
            </a:r>
          </a:p>
          <a:p>
            <a:pPr algn="l"/>
            <a:endParaRPr lang="en-US" sz="1800" b="0" i="0" u="none" strike="noStrike" baseline="0" dirty="0">
              <a:latin typeface="Times New Roman" panose="02020603050405020304" pitchFamily="18" charset="0"/>
            </a:endParaRPr>
          </a:p>
          <a:p>
            <a:pPr algn="l"/>
            <a:r>
              <a:rPr lang="en-US" sz="1800" b="0" i="0" u="none" strike="noStrike" baseline="0" dirty="0">
                <a:latin typeface="Times New Roman" panose="02020603050405020304" pitchFamily="18" charset="0"/>
              </a:rPr>
              <a:t>Writing?</a:t>
            </a:r>
          </a:p>
          <a:p>
            <a:pPr algn="l"/>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of Brevard v. </a:t>
            </a:r>
            <a:r>
              <a:rPr lang="en-US" sz="1800" b="0" i="0" u="none" strike="noStrike" baseline="0" dirty="0" err="1">
                <a:latin typeface="Times New Roman" panose="02020603050405020304" pitchFamily="18" charset="0"/>
              </a:rPr>
              <a:t>Miorelli</a:t>
            </a:r>
            <a:r>
              <a:rPr lang="en-US" sz="1800" b="0" i="0" u="none" strike="noStrike" baseline="0" dirty="0">
                <a:latin typeface="Times New Roman" panose="02020603050405020304" pitchFamily="18" charset="0"/>
              </a:rPr>
              <a:t> Eng’g, Inc., 703 So. 2d 1049 (Fla. 1997) (contractor not entitled to recovery for changes without a written change order). b. Ajax Paving Indus., Inc. v. Charlotte </a:t>
            </a:r>
            <a:r>
              <a:rPr lang="en-US" sz="1800" b="0" i="0" u="none" strike="noStrike" baseline="0" dirty="0" err="1">
                <a:latin typeface="Times New Roman" panose="02020603050405020304" pitchFamily="18" charset="0"/>
              </a:rPr>
              <a:t>Cty</a:t>
            </a:r>
            <a:r>
              <a:rPr lang="en-US" sz="1800" b="0" i="0" u="none" strike="noStrike" baseline="0" dirty="0">
                <a:latin typeface="Times New Roman" panose="02020603050405020304" pitchFamily="18" charset="0"/>
              </a:rPr>
              <a:t>., 752 So. 2d 143 (Fla. 2d DCA 2000) (distinguished claim in </a:t>
            </a:r>
            <a:r>
              <a:rPr lang="en-US" sz="1800" b="0" i="0" u="none" strike="noStrike" baseline="0" dirty="0" err="1">
                <a:latin typeface="Times New Roman" panose="02020603050405020304" pitchFamily="18" charset="0"/>
              </a:rPr>
              <a:t>Miorelli</a:t>
            </a:r>
            <a:r>
              <a:rPr lang="en-US" sz="1800" b="0" i="0" u="none" strike="noStrike" baseline="0" dirty="0">
                <a:latin typeface="Times New Roman" panose="02020603050405020304" pitchFamily="18" charset="0"/>
              </a:rPr>
              <a:t> as one for damages not covered in the original contract, whereas Ajax claimed damages for work and materials clearly addressed in the original contract between the parties). c. Acquisition Corp. of Am. v. Am. Cast Iron Pipe Co., 543 So. 2d 878 (Fla. 4th DCA 1989) (enforceability of written change orders).</a:t>
            </a:r>
          </a:p>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44</a:t>
            </a:fld>
            <a:endParaRPr lang="en-US"/>
          </a:p>
        </p:txBody>
      </p:sp>
    </p:spTree>
    <p:extLst>
      <p:ext uri="{BB962C8B-B14F-4D97-AF65-F5344CB8AC3E}">
        <p14:creationId xmlns:p14="http://schemas.microsoft.com/office/powerpoint/2010/main" val="2673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45</a:t>
            </a:fld>
            <a:endParaRPr lang="en-US"/>
          </a:p>
        </p:txBody>
      </p:sp>
    </p:spTree>
    <p:extLst>
      <p:ext uri="{BB962C8B-B14F-4D97-AF65-F5344CB8AC3E}">
        <p14:creationId xmlns:p14="http://schemas.microsoft.com/office/powerpoint/2010/main" val="2626658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46</a:t>
            </a:fld>
            <a:endParaRPr lang="en-US"/>
          </a:p>
        </p:txBody>
      </p:sp>
    </p:spTree>
    <p:extLst>
      <p:ext uri="{BB962C8B-B14F-4D97-AF65-F5344CB8AC3E}">
        <p14:creationId xmlns:p14="http://schemas.microsoft.com/office/powerpoint/2010/main" val="1498711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47</a:t>
            </a:fld>
            <a:endParaRPr lang="en-US"/>
          </a:p>
        </p:txBody>
      </p:sp>
    </p:spTree>
    <p:extLst>
      <p:ext uri="{BB962C8B-B14F-4D97-AF65-F5344CB8AC3E}">
        <p14:creationId xmlns:p14="http://schemas.microsoft.com/office/powerpoint/2010/main" val="2045580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48</a:t>
            </a:fld>
            <a:endParaRPr lang="en-US"/>
          </a:p>
        </p:txBody>
      </p:sp>
    </p:spTree>
    <p:extLst>
      <p:ext uri="{BB962C8B-B14F-4D97-AF65-F5344CB8AC3E}">
        <p14:creationId xmlns:p14="http://schemas.microsoft.com/office/powerpoint/2010/main" val="4150451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EA9B0C-FBA5-4396-A1DA-F97C748C49B5}" type="slidenum">
              <a:rPr lang="en-US" smtClean="0"/>
              <a:t>50</a:t>
            </a:fld>
            <a:endParaRPr lang="en-US"/>
          </a:p>
        </p:txBody>
      </p:sp>
    </p:spTree>
    <p:extLst>
      <p:ext uri="{BB962C8B-B14F-4D97-AF65-F5344CB8AC3E}">
        <p14:creationId xmlns:p14="http://schemas.microsoft.com/office/powerpoint/2010/main" val="342752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C027-8AEE-4AE3-E67B-A30FC8CF623A}"/>
              </a:ext>
            </a:extLst>
          </p:cNvPr>
          <p:cNvSpPr>
            <a:spLocks noGrp="1"/>
          </p:cNvSpPr>
          <p:nvPr>
            <p:ph type="ctrTitle"/>
          </p:nvPr>
        </p:nvSpPr>
        <p:spPr>
          <a:xfrm>
            <a:off x="1143000" y="1120284"/>
            <a:ext cx="6858000" cy="2383179"/>
          </a:xfrm>
        </p:spPr>
        <p:txBody>
          <a:bodyPr anchor="b"/>
          <a:lstStyle>
            <a:lvl1pPr algn="ctr">
              <a:defRPr sz="45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D71A019-36DF-A56D-56E7-D1C861BF458A}"/>
              </a:ext>
            </a:extLst>
          </p:cNvPr>
          <p:cNvSpPr>
            <a:spLocks noGrp="1"/>
          </p:cNvSpPr>
          <p:nvPr>
            <p:ph type="subTitle" idx="1"/>
          </p:nvPr>
        </p:nvSpPr>
        <p:spPr>
          <a:xfrm>
            <a:off x="1143000" y="3595367"/>
            <a:ext cx="6858000" cy="1652696"/>
          </a:xfrm>
          <a:solidFill>
            <a:schemeClr val="bg1">
              <a:lumMod val="60000"/>
              <a:lumOff val="40000"/>
            </a:schemeClr>
          </a:solidFill>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697690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6A199-134B-399F-DFE7-0EAC074133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57099C0-6B1B-C8D1-5C51-1437237E55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83599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654E-FEEA-0310-6EA2-B74F28E6855E}"/>
              </a:ext>
            </a:extLst>
          </p:cNvPr>
          <p:cNvSpPr>
            <a:spLocks noGrp="1"/>
          </p:cNvSpPr>
          <p:nvPr>
            <p:ph type="title"/>
          </p:nvPr>
        </p:nvSpPr>
        <p:spPr>
          <a:xfrm>
            <a:off x="623888" y="1706572"/>
            <a:ext cx="7886700" cy="2847454"/>
          </a:xfrm>
        </p:spPr>
        <p:txBody>
          <a:bodyPr anchor="b"/>
          <a:lstStyle>
            <a:lvl1pPr>
              <a:defRPr sz="45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FC1EB8B-7D2C-861B-136C-9135B74CE99D}"/>
              </a:ext>
            </a:extLst>
          </p:cNvPr>
          <p:cNvSpPr>
            <a:spLocks noGrp="1"/>
          </p:cNvSpPr>
          <p:nvPr>
            <p:ph type="body" idx="1"/>
          </p:nvPr>
        </p:nvSpPr>
        <p:spPr>
          <a:xfrm>
            <a:off x="623888" y="4580964"/>
            <a:ext cx="7886700" cy="149740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4081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E55F-6CAB-326A-CB00-85FBAD77D11C}"/>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9C44C1-05DC-D5F2-6231-4184D4BBC2A6}"/>
              </a:ext>
            </a:extLst>
          </p:cNvPr>
          <p:cNvSpPr>
            <a:spLocks noGrp="1"/>
          </p:cNvSpPr>
          <p:nvPr>
            <p:ph sz="half" idx="1"/>
          </p:nvPr>
        </p:nvSpPr>
        <p:spPr>
          <a:xfrm>
            <a:off x="628650" y="1822244"/>
            <a:ext cx="3886200" cy="4343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76768A7-2AD2-164E-EB96-5361FE32A684}"/>
              </a:ext>
            </a:extLst>
          </p:cNvPr>
          <p:cNvSpPr>
            <a:spLocks noGrp="1"/>
          </p:cNvSpPr>
          <p:nvPr>
            <p:ph sz="half" idx="2"/>
          </p:nvPr>
        </p:nvSpPr>
        <p:spPr>
          <a:xfrm>
            <a:off x="4629150" y="1822244"/>
            <a:ext cx="3886200" cy="4343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2811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D7FA-E93C-CA0E-1382-503D31762FC3}"/>
              </a:ext>
            </a:extLst>
          </p:cNvPr>
          <p:cNvSpPr>
            <a:spLocks noGrp="1"/>
          </p:cNvSpPr>
          <p:nvPr>
            <p:ph type="title"/>
          </p:nvPr>
        </p:nvSpPr>
        <p:spPr>
          <a:xfrm>
            <a:off x="629841" y="364449"/>
            <a:ext cx="7886700" cy="132310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30022A5-23A1-046F-29F9-B7BBE0A327E4}"/>
              </a:ext>
            </a:extLst>
          </p:cNvPr>
          <p:cNvSpPr>
            <a:spLocks noGrp="1"/>
          </p:cNvSpPr>
          <p:nvPr>
            <p:ph type="body" idx="1"/>
          </p:nvPr>
        </p:nvSpPr>
        <p:spPr>
          <a:xfrm>
            <a:off x="629842" y="1678050"/>
            <a:ext cx="3868340" cy="82238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D8B59A3-178E-B85D-CE9F-1EE8C572A8AE}"/>
              </a:ext>
            </a:extLst>
          </p:cNvPr>
          <p:cNvSpPr>
            <a:spLocks noGrp="1"/>
          </p:cNvSpPr>
          <p:nvPr>
            <p:ph sz="half" idx="2"/>
          </p:nvPr>
        </p:nvSpPr>
        <p:spPr>
          <a:xfrm>
            <a:off x="629842" y="2500436"/>
            <a:ext cx="3868340" cy="36777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51A86CD-E17E-C4DC-F3CB-161E549C129D}"/>
              </a:ext>
            </a:extLst>
          </p:cNvPr>
          <p:cNvSpPr>
            <a:spLocks noGrp="1"/>
          </p:cNvSpPr>
          <p:nvPr>
            <p:ph type="body" sz="quarter" idx="3"/>
          </p:nvPr>
        </p:nvSpPr>
        <p:spPr>
          <a:xfrm>
            <a:off x="4629150" y="1678050"/>
            <a:ext cx="3887391" cy="82238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EB483-91D5-872F-4C2B-C9178832A0B5}"/>
              </a:ext>
            </a:extLst>
          </p:cNvPr>
          <p:cNvSpPr>
            <a:spLocks noGrp="1"/>
          </p:cNvSpPr>
          <p:nvPr>
            <p:ph sz="quarter" idx="4"/>
          </p:nvPr>
        </p:nvSpPr>
        <p:spPr>
          <a:xfrm>
            <a:off x="4629150" y="2500436"/>
            <a:ext cx="3887391" cy="36777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8493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07EB-1699-0142-F31B-89E1FA83378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26213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093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A878D-601B-D622-8FFD-8CF5C7EBF16C}"/>
              </a:ext>
            </a:extLst>
          </p:cNvPr>
          <p:cNvSpPr>
            <a:spLocks noGrp="1"/>
          </p:cNvSpPr>
          <p:nvPr>
            <p:ph type="title"/>
          </p:nvPr>
        </p:nvSpPr>
        <p:spPr>
          <a:xfrm>
            <a:off x="629841" y="456353"/>
            <a:ext cx="2949178" cy="1597237"/>
          </a:xfrm>
          <a:solidFill>
            <a:schemeClr val="bg2">
              <a:lumMod val="60000"/>
              <a:lumOff val="40000"/>
            </a:schemeClr>
          </a:solidFill>
        </p:spPr>
        <p:txBody>
          <a:bodyPr anchor="b"/>
          <a:lstStyle>
            <a:lvl1pPr>
              <a:defRPr sz="2400">
                <a:solidFill>
                  <a:schemeClr val="tx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226997C2-CC5E-5B36-1F3F-C9ED6009DF56}"/>
              </a:ext>
            </a:extLst>
          </p:cNvPr>
          <p:cNvSpPr>
            <a:spLocks noGrp="1"/>
          </p:cNvSpPr>
          <p:nvPr>
            <p:ph type="body" sz="half" idx="2"/>
          </p:nvPr>
        </p:nvSpPr>
        <p:spPr>
          <a:xfrm>
            <a:off x="629841" y="2053590"/>
            <a:ext cx="2949178" cy="3804530"/>
          </a:xfrm>
          <a:noFill/>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pic>
        <p:nvPicPr>
          <p:cNvPr id="8" name="Picture 7">
            <a:extLst>
              <a:ext uri="{FF2B5EF4-FFF2-40B4-BE49-F238E27FC236}">
                <a16:creationId xmlns:a16="http://schemas.microsoft.com/office/drawing/2014/main" id="{174F97E1-CBE3-A436-343B-AB2A06E0E60F}"/>
              </a:ext>
            </a:extLst>
          </p:cNvPr>
          <p:cNvPicPr>
            <a:picLocks noChangeAspect="1"/>
          </p:cNvPicPr>
          <p:nvPr/>
        </p:nvPicPr>
        <p:blipFill>
          <a:blip r:embed="rId2">
            <a:alphaModFix/>
          </a:blip>
          <a:stretch>
            <a:fillRect/>
          </a:stretch>
        </p:blipFill>
        <p:spPr>
          <a:xfrm>
            <a:off x="5327599" y="0"/>
            <a:ext cx="3987130" cy="4466565"/>
          </a:xfrm>
          <a:prstGeom prst="rect">
            <a:avLst/>
          </a:prstGeom>
        </p:spPr>
      </p:pic>
      <p:sp>
        <p:nvSpPr>
          <p:cNvPr id="3" name="Content Placeholder 2">
            <a:extLst>
              <a:ext uri="{FF2B5EF4-FFF2-40B4-BE49-F238E27FC236}">
                <a16:creationId xmlns:a16="http://schemas.microsoft.com/office/drawing/2014/main" id="{14EDEA03-5251-5430-8C91-03040076A39A}"/>
              </a:ext>
            </a:extLst>
          </p:cNvPr>
          <p:cNvSpPr>
            <a:spLocks noGrp="1"/>
          </p:cNvSpPr>
          <p:nvPr>
            <p:ph idx="1"/>
          </p:nvPr>
        </p:nvSpPr>
        <p:spPr>
          <a:xfrm>
            <a:off x="3887391" y="985597"/>
            <a:ext cx="4629150" cy="4864600"/>
          </a:xfrm>
          <a:solidFill>
            <a:schemeClr val="bg1">
              <a:lumMod val="60000"/>
              <a:lumOff val="40000"/>
              <a:alpha val="47000"/>
            </a:schemeClr>
          </a:solidFill>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7544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4CF47-D55D-2FB5-DCFA-DFB7382F4944}"/>
              </a:ext>
            </a:extLst>
          </p:cNvPr>
          <p:cNvSpPr>
            <a:spLocks noGrp="1"/>
          </p:cNvSpPr>
          <p:nvPr>
            <p:ph type="title"/>
          </p:nvPr>
        </p:nvSpPr>
        <p:spPr>
          <a:xfrm>
            <a:off x="629841" y="456353"/>
            <a:ext cx="2949178" cy="1597237"/>
          </a:xfrm>
          <a:solidFill>
            <a:schemeClr val="tx1">
              <a:lumMod val="60000"/>
              <a:lumOff val="40000"/>
            </a:schemeClr>
          </a:solidFill>
        </p:spPr>
        <p:txBody>
          <a:bodyPr anchor="b"/>
          <a:lstStyle>
            <a:lvl1pPr>
              <a:defRPr sz="2400">
                <a:solidFill>
                  <a:schemeClr val="bg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25DF9CF-341C-4394-0656-7A4EAFD5A848}"/>
              </a:ext>
            </a:extLst>
          </p:cNvPr>
          <p:cNvSpPr>
            <a:spLocks noGrp="1"/>
          </p:cNvSpPr>
          <p:nvPr>
            <p:ph type="body" sz="half" idx="2"/>
          </p:nvPr>
        </p:nvSpPr>
        <p:spPr>
          <a:xfrm>
            <a:off x="629841" y="2053590"/>
            <a:ext cx="2949178" cy="3804530"/>
          </a:xfrm>
        </p:spPr>
        <p:txBody>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pic>
        <p:nvPicPr>
          <p:cNvPr id="8" name="Picture 7">
            <a:extLst>
              <a:ext uri="{FF2B5EF4-FFF2-40B4-BE49-F238E27FC236}">
                <a16:creationId xmlns:a16="http://schemas.microsoft.com/office/drawing/2014/main" id="{9CAF1555-1F6D-CB44-D43D-BBBEAAFE0FF9}"/>
              </a:ext>
            </a:extLst>
          </p:cNvPr>
          <p:cNvPicPr>
            <a:picLocks noChangeAspect="1"/>
          </p:cNvPicPr>
          <p:nvPr/>
        </p:nvPicPr>
        <p:blipFill>
          <a:blip r:embed="rId2"/>
          <a:stretch>
            <a:fillRect/>
          </a:stretch>
        </p:blipFill>
        <p:spPr>
          <a:xfrm>
            <a:off x="5351453" y="0"/>
            <a:ext cx="3987130" cy="4466565"/>
          </a:xfrm>
          <a:prstGeom prst="rect">
            <a:avLst/>
          </a:prstGeom>
        </p:spPr>
      </p:pic>
      <p:sp>
        <p:nvSpPr>
          <p:cNvPr id="3" name="Picture Placeholder 2">
            <a:extLst>
              <a:ext uri="{FF2B5EF4-FFF2-40B4-BE49-F238E27FC236}">
                <a16:creationId xmlns:a16="http://schemas.microsoft.com/office/drawing/2014/main" id="{F267A401-4A61-EB05-3EC2-0CEFA3C550C5}"/>
              </a:ext>
            </a:extLst>
          </p:cNvPr>
          <p:cNvSpPr>
            <a:spLocks noGrp="1"/>
          </p:cNvSpPr>
          <p:nvPr>
            <p:ph type="pic" idx="1"/>
          </p:nvPr>
        </p:nvSpPr>
        <p:spPr>
          <a:xfrm>
            <a:off x="3887391" y="985597"/>
            <a:ext cx="4629150" cy="4864600"/>
          </a:xfrm>
          <a:solidFill>
            <a:schemeClr val="bg1">
              <a:lumMod val="60000"/>
              <a:lumOff val="40000"/>
              <a:alpha val="47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1725790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0467-D06F-6661-3478-1A3A24DB28A0}"/>
              </a:ext>
            </a:extLst>
          </p:cNvPr>
          <p:cNvSpPr>
            <a:spLocks noGrp="1"/>
          </p:cNvSpPr>
          <p:nvPr>
            <p:ph type="title"/>
          </p:nvPr>
        </p:nvSpPr>
        <p:spPr>
          <a:solidFill>
            <a:schemeClr val="tx1">
              <a:lumMod val="60000"/>
              <a:lumOff val="40000"/>
            </a:schemeClr>
          </a:solidFill>
        </p:spPr>
        <p:txBody>
          <a:bodyPr/>
          <a:lstStyle>
            <a:lvl1pPr>
              <a:defRPr>
                <a:solidFill>
                  <a:schemeClr val="bg2"/>
                </a:solidFill>
              </a:defRPr>
            </a:lvl1pPr>
          </a:lstStyle>
          <a:p>
            <a:r>
              <a:rPr lang="en-US"/>
              <a:t>Click to edit Master title style</a:t>
            </a:r>
            <a:endParaRPr lang="en-US" dirty="0"/>
          </a:p>
        </p:txBody>
      </p:sp>
      <p:pic>
        <p:nvPicPr>
          <p:cNvPr id="12" name="Picture 11" descr="A picture containing silhouette&#10;&#10;Description automatically generated">
            <a:extLst>
              <a:ext uri="{FF2B5EF4-FFF2-40B4-BE49-F238E27FC236}">
                <a16:creationId xmlns:a16="http://schemas.microsoft.com/office/drawing/2014/main" id="{A46C60CF-7E79-DFFF-371D-F47D776E7AB2}"/>
              </a:ext>
            </a:extLst>
          </p:cNvPr>
          <p:cNvPicPr>
            <a:picLocks noChangeAspect="1"/>
          </p:cNvPicPr>
          <p:nvPr/>
        </p:nvPicPr>
        <p:blipFill>
          <a:blip r:embed="rId2">
            <a:alphaModFix amt="92000"/>
            <a:extLst>
              <a:ext uri="{28A0092B-C50C-407E-A947-70E740481C1C}">
                <a14:useLocalDpi xmlns:a14="http://schemas.microsoft.com/office/drawing/2010/main" val="0"/>
              </a:ext>
            </a:extLst>
          </a:blip>
          <a:stretch>
            <a:fillRect/>
          </a:stretch>
        </p:blipFill>
        <p:spPr>
          <a:xfrm rot="232251">
            <a:off x="5437199" y="51303"/>
            <a:ext cx="3784366" cy="4129855"/>
          </a:xfrm>
          <a:prstGeom prst="rect">
            <a:avLst/>
          </a:prstGeom>
        </p:spPr>
      </p:pic>
      <p:sp>
        <p:nvSpPr>
          <p:cNvPr id="3" name="Vertical Text Placeholder 2">
            <a:extLst>
              <a:ext uri="{FF2B5EF4-FFF2-40B4-BE49-F238E27FC236}">
                <a16:creationId xmlns:a16="http://schemas.microsoft.com/office/drawing/2014/main" id="{1DA15E19-2275-844C-DDB0-6E7A0B4ADC3A}"/>
              </a:ext>
            </a:extLst>
          </p:cNvPr>
          <p:cNvSpPr>
            <a:spLocks noGrp="1"/>
          </p:cNvSpPr>
          <p:nvPr>
            <p:ph type="body" orient="vert" idx="1"/>
          </p:nvPr>
        </p:nvSpPr>
        <p:spPr>
          <a:xfrm rot="16200000">
            <a:off x="2282086" y="247587"/>
            <a:ext cx="4579829" cy="7886700"/>
          </a:xfrm>
          <a:solidFill>
            <a:schemeClr val="bg1">
              <a:lumMod val="60000"/>
              <a:lumOff val="40000"/>
              <a:alpha val="47000"/>
            </a:schemeClr>
          </a:solidFill>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89970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DAC4FA-20E6-D6B5-98B5-E60C0C8B212B}"/>
              </a:ext>
            </a:extLst>
          </p:cNvPr>
          <p:cNvSpPr>
            <a:spLocks noGrp="1"/>
          </p:cNvSpPr>
          <p:nvPr>
            <p:ph type="title" orient="vert"/>
          </p:nvPr>
        </p:nvSpPr>
        <p:spPr>
          <a:xfrm rot="16200000">
            <a:off x="5111011" y="1029340"/>
            <a:ext cx="3237553" cy="3989565"/>
          </a:xfrm>
          <a:solidFill>
            <a:schemeClr val="bg1">
              <a:lumMod val="60000"/>
              <a:lumOff val="40000"/>
              <a:alpha val="47000"/>
            </a:schemeClr>
          </a:solidFill>
        </p:spPr>
        <p:txBody>
          <a:bodyPr vert="eaVert"/>
          <a:lstStyle>
            <a:lvl1pPr>
              <a:defRPr>
                <a:solidFill>
                  <a:schemeClr val="bg2"/>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BD80D36-AD3B-6A47-1723-4A43B7588067}"/>
              </a:ext>
            </a:extLst>
          </p:cNvPr>
          <p:cNvSpPr>
            <a:spLocks noGrp="1"/>
          </p:cNvSpPr>
          <p:nvPr>
            <p:ph type="body" orient="vert" idx="1"/>
          </p:nvPr>
        </p:nvSpPr>
        <p:spPr>
          <a:xfrm rot="16200000">
            <a:off x="-342951" y="1135074"/>
            <a:ext cx="5704417" cy="4358879"/>
          </a:xfrm>
          <a:noFill/>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538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Century Gothic"/>
                <a:cs typeface="Century Gothic"/>
              </a:defRPr>
            </a:lvl1pPr>
          </a:lstStyle>
          <a:p>
            <a:endParaRPr/>
          </a:p>
        </p:txBody>
      </p:sp>
      <p:sp>
        <p:nvSpPr>
          <p:cNvPr id="3" name="Holder 3"/>
          <p:cNvSpPr>
            <a:spLocks noGrp="1"/>
          </p:cNvSpPr>
          <p:nvPr>
            <p:ph sz="half" idx="2"/>
          </p:nvPr>
        </p:nvSpPr>
        <p:spPr>
          <a:xfrm>
            <a:off x="535812" y="1503343"/>
            <a:ext cx="3509645" cy="4343400"/>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sz="half" idx="3"/>
          </p:nvPr>
        </p:nvSpPr>
        <p:spPr>
          <a:xfrm>
            <a:off x="4709160" y="1574419"/>
            <a:ext cx="3977640" cy="45178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3/21/2025</a:t>
            </a:fld>
            <a:endParaRPr lang="en-US"/>
          </a:p>
        </p:txBody>
      </p:sp>
      <p:sp>
        <p:nvSpPr>
          <p:cNvPr id="7" name="Holder 7"/>
          <p:cNvSpPr>
            <a:spLocks noGrp="1"/>
          </p:cNvSpPr>
          <p:nvPr>
            <p:ph type="sldNum" sz="quarter" idx="7"/>
          </p:nvPr>
        </p:nvSpPr>
        <p:spPr/>
        <p:txBody>
          <a:bodyPr lIns="0" tIns="0" rIns="0" bIns="0"/>
          <a:lstStyle>
            <a:lvl1pPr>
              <a:defRPr sz="1400" b="0" i="0">
                <a:solidFill>
                  <a:schemeClr val="tx1"/>
                </a:solidFill>
                <a:latin typeface="Century Gothic"/>
                <a:cs typeface="Century Gothic"/>
              </a:defRPr>
            </a:lvl1pPr>
          </a:lstStyle>
          <a:p>
            <a:pPr marL="38100">
              <a:lnSpc>
                <a:spcPct val="100000"/>
              </a:lnSpc>
              <a:spcBef>
                <a:spcPts val="110"/>
              </a:spcBef>
            </a:pPr>
            <a:fld id="{81D60167-4931-47E6-BA6A-407CBD079E47}" type="slidenum">
              <a:rPr dirty="0"/>
              <a:t>‹#›</a:t>
            </a:fld>
            <a:endParaRPr dirty="0"/>
          </a:p>
        </p:txBody>
      </p:sp>
    </p:spTree>
    <p:extLst>
      <p:ext uri="{BB962C8B-B14F-4D97-AF65-F5344CB8AC3E}">
        <p14:creationId xmlns:p14="http://schemas.microsoft.com/office/powerpoint/2010/main" val="274703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C88FBC-20DE-3419-5738-93A12727187A}"/>
              </a:ext>
            </a:extLst>
          </p:cNvPr>
          <p:cNvSpPr>
            <a:spLocks noGrp="1"/>
          </p:cNvSpPr>
          <p:nvPr>
            <p:ph type="title"/>
          </p:nvPr>
        </p:nvSpPr>
        <p:spPr>
          <a:xfrm>
            <a:off x="628650" y="364449"/>
            <a:ext cx="7886700" cy="13231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DB30A9-F878-371B-7D64-7D07EDCF86C5}"/>
              </a:ext>
            </a:extLst>
          </p:cNvPr>
          <p:cNvSpPr>
            <a:spLocks noGrp="1"/>
          </p:cNvSpPr>
          <p:nvPr>
            <p:ph type="body" idx="1"/>
          </p:nvPr>
        </p:nvSpPr>
        <p:spPr>
          <a:xfrm>
            <a:off x="628650" y="1822244"/>
            <a:ext cx="7886700" cy="43432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09D45F82-E7DC-EF1E-BC2E-569EE54C8A3A}"/>
              </a:ext>
            </a:extLst>
          </p:cNvPr>
          <p:cNvPicPr>
            <a:picLocks noChangeAspect="1"/>
          </p:cNvPicPr>
          <p:nvPr/>
        </p:nvPicPr>
        <p:blipFill>
          <a:blip r:embed="rId14"/>
          <a:stretch>
            <a:fillRect/>
          </a:stretch>
        </p:blipFill>
        <p:spPr>
          <a:xfrm>
            <a:off x="40941" y="6200930"/>
            <a:ext cx="727011" cy="559842"/>
          </a:xfrm>
          <a:prstGeom prst="rect">
            <a:avLst/>
          </a:prstGeom>
        </p:spPr>
      </p:pic>
      <p:pic>
        <p:nvPicPr>
          <p:cNvPr id="9" name="Picture 8" descr="A picture containing silhouette&#10;&#10;Description automatically generated">
            <a:extLst>
              <a:ext uri="{FF2B5EF4-FFF2-40B4-BE49-F238E27FC236}">
                <a16:creationId xmlns:a16="http://schemas.microsoft.com/office/drawing/2014/main" id="{8B6A4A72-0D56-BCD9-B53B-397DFDE64DC2}"/>
              </a:ext>
            </a:extLst>
          </p:cNvPr>
          <p:cNvPicPr>
            <a:picLocks noChangeAspect="1"/>
          </p:cNvPicPr>
          <p:nvPr/>
        </p:nvPicPr>
        <p:blipFill rotWithShape="1">
          <a:blip r:embed="rId15">
            <a:alphaModFix amt="50000"/>
            <a:extLst>
              <a:ext uri="{28A0092B-C50C-407E-A947-70E740481C1C}">
                <a14:useLocalDpi xmlns:a14="http://schemas.microsoft.com/office/drawing/2010/main" val="0"/>
              </a:ext>
            </a:extLst>
          </a:blip>
          <a:srcRect l="-5" t="-5593" r="-5594" b="-1"/>
          <a:stretch/>
        </p:blipFill>
        <p:spPr>
          <a:xfrm rot="153573">
            <a:off x="4663300" y="-194719"/>
            <a:ext cx="4767527" cy="4869706"/>
          </a:xfrm>
          <a:prstGeom prst="rect">
            <a:avLst/>
          </a:prstGeom>
        </p:spPr>
      </p:pic>
    </p:spTree>
    <p:extLst>
      <p:ext uri="{BB962C8B-B14F-4D97-AF65-F5344CB8AC3E}">
        <p14:creationId xmlns:p14="http://schemas.microsoft.com/office/powerpoint/2010/main" val="425330526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685800" rtl="0" eaLnBrk="1" latinLnBrk="0" hangingPunct="1">
        <a:lnSpc>
          <a:spcPct val="90000"/>
        </a:lnSpc>
        <a:spcBef>
          <a:spcPct val="0"/>
        </a:spcBef>
        <a:buNone/>
        <a:defRPr sz="3600" b="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F09CD-DA3C-8AF8-9D5A-6B3DDE0615F9}"/>
              </a:ext>
            </a:extLst>
          </p:cNvPr>
          <p:cNvSpPr>
            <a:spLocks noGrp="1"/>
          </p:cNvSpPr>
          <p:nvPr>
            <p:ph type="ctrTitle"/>
          </p:nvPr>
        </p:nvSpPr>
        <p:spPr/>
        <p:txBody>
          <a:bodyPr/>
          <a:lstStyle/>
          <a:p>
            <a:r>
              <a:rPr lang="en-US" dirty="0"/>
              <a:t>PROCUREMENT &amp; CONTRACTS</a:t>
            </a:r>
          </a:p>
        </p:txBody>
      </p:sp>
      <p:sp>
        <p:nvSpPr>
          <p:cNvPr id="3" name="Subtitle 2">
            <a:extLst>
              <a:ext uri="{FF2B5EF4-FFF2-40B4-BE49-F238E27FC236}">
                <a16:creationId xmlns:a16="http://schemas.microsoft.com/office/drawing/2014/main" id="{68DA89E7-C6A6-5B0E-99D8-4DFEBC925675}"/>
              </a:ext>
            </a:extLst>
          </p:cNvPr>
          <p:cNvSpPr>
            <a:spLocks noGrp="1"/>
          </p:cNvSpPr>
          <p:nvPr>
            <p:ph type="subTitle" idx="1"/>
          </p:nvPr>
        </p:nvSpPr>
        <p:spPr>
          <a:xfrm>
            <a:off x="1143000" y="3595367"/>
            <a:ext cx="6858000" cy="360683"/>
          </a:xfrm>
        </p:spPr>
        <p:txBody>
          <a:bodyPr>
            <a:normAutofit fontScale="92500"/>
          </a:bodyPr>
          <a:lstStyle/>
          <a:p>
            <a:r>
              <a:rPr lang="en-US" dirty="0"/>
              <a:t>KIRSTEN MOOD | NABORS GIBLIN &amp; NICKERSON | TALLAHASSEE</a:t>
            </a:r>
          </a:p>
        </p:txBody>
      </p:sp>
    </p:spTree>
    <p:extLst>
      <p:ext uri="{BB962C8B-B14F-4D97-AF65-F5344CB8AC3E}">
        <p14:creationId xmlns:p14="http://schemas.microsoft.com/office/powerpoint/2010/main" val="3620695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3274188" cy="566181"/>
          </a:xfrm>
          <a:prstGeom prst="rect">
            <a:avLst/>
          </a:prstGeom>
        </p:spPr>
        <p:txBody>
          <a:bodyPr vert="horz" wrap="square" lIns="0" tIns="12065" rIns="0" bIns="0" rtlCol="0">
            <a:spAutoFit/>
          </a:bodyPr>
          <a:lstStyle/>
          <a:p>
            <a:pPr marL="12700">
              <a:lnSpc>
                <a:spcPct val="100000"/>
              </a:lnSpc>
              <a:spcBef>
                <a:spcPts val="95"/>
              </a:spcBef>
            </a:pPr>
            <a:r>
              <a:rPr spc="-5" dirty="0"/>
              <a:t>F</a:t>
            </a:r>
            <a:r>
              <a:rPr spc="5" dirty="0"/>
              <a:t>r</a:t>
            </a:r>
            <a:r>
              <a:rPr spc="-10" dirty="0"/>
              <a:t>a</a:t>
            </a:r>
            <a:r>
              <a:rPr spc="-5" dirty="0"/>
              <a:t>m</a:t>
            </a:r>
            <a:r>
              <a:rPr spc="-10" dirty="0"/>
              <a:t>ewo</a:t>
            </a:r>
            <a:r>
              <a:rPr spc="-5" dirty="0"/>
              <a:t>rk</a:t>
            </a:r>
          </a:p>
        </p:txBody>
      </p:sp>
      <p:sp>
        <p:nvSpPr>
          <p:cNvPr id="5" name="object 5"/>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a:t>
            </a:fld>
            <a:endParaRPr dirty="0"/>
          </a:p>
        </p:txBody>
      </p:sp>
      <p:sp>
        <p:nvSpPr>
          <p:cNvPr id="3" name="object 3"/>
          <p:cNvSpPr/>
          <p:nvPr/>
        </p:nvSpPr>
        <p:spPr>
          <a:xfrm>
            <a:off x="0" y="1481340"/>
            <a:ext cx="6266700" cy="4754867"/>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4498213" y="1627403"/>
            <a:ext cx="3645535" cy="3683635"/>
          </a:xfrm>
          <a:prstGeom prst="rect">
            <a:avLst/>
          </a:prstGeom>
        </p:spPr>
        <p:txBody>
          <a:bodyPr vert="horz" wrap="square" lIns="0" tIns="12700" rIns="0" bIns="0" rtlCol="0">
            <a:spAutoFit/>
          </a:bodyPr>
          <a:lstStyle/>
          <a:p>
            <a:pPr marL="12700" marR="5080">
              <a:lnSpc>
                <a:spcPct val="100000"/>
              </a:lnSpc>
              <a:spcBef>
                <a:spcPts val="100"/>
              </a:spcBef>
            </a:pPr>
            <a:r>
              <a:rPr sz="2000" dirty="0">
                <a:latin typeface="Century Gothic"/>
                <a:cs typeface="Century Gothic"/>
              </a:rPr>
              <a:t>A </a:t>
            </a:r>
            <a:r>
              <a:rPr sz="2000" spc="-5" dirty="0">
                <a:latin typeface="Century Gothic"/>
                <a:cs typeface="Century Gothic"/>
              </a:rPr>
              <a:t>person </a:t>
            </a:r>
            <a:r>
              <a:rPr sz="2000" dirty="0">
                <a:latin typeface="Century Gothic"/>
                <a:cs typeface="Century Gothic"/>
              </a:rPr>
              <a:t>entering into a  </a:t>
            </a:r>
            <a:r>
              <a:rPr sz="2000" spc="-5" dirty="0">
                <a:latin typeface="Century Gothic"/>
                <a:cs typeface="Century Gothic"/>
              </a:rPr>
              <a:t>formal </a:t>
            </a:r>
            <a:r>
              <a:rPr sz="2000" dirty="0">
                <a:latin typeface="Century Gothic"/>
                <a:cs typeface="Century Gothic"/>
              </a:rPr>
              <a:t>contract with </a:t>
            </a:r>
            <a:r>
              <a:rPr sz="2000" spc="5" dirty="0">
                <a:latin typeface="Century Gothic"/>
                <a:cs typeface="Century Gothic"/>
              </a:rPr>
              <a:t>the  </a:t>
            </a:r>
            <a:r>
              <a:rPr sz="2000" dirty="0">
                <a:latin typeface="Century Gothic"/>
                <a:cs typeface="Century Gothic"/>
              </a:rPr>
              <a:t>state </a:t>
            </a:r>
            <a:r>
              <a:rPr sz="2000" spc="-5" dirty="0">
                <a:latin typeface="Century Gothic"/>
                <a:cs typeface="Century Gothic"/>
              </a:rPr>
              <a:t>or </a:t>
            </a:r>
            <a:r>
              <a:rPr sz="2000" dirty="0">
                <a:latin typeface="Century Gothic"/>
                <a:cs typeface="Century Gothic"/>
              </a:rPr>
              <a:t>any </a:t>
            </a:r>
            <a:r>
              <a:rPr sz="2000" spc="-5" dirty="0">
                <a:latin typeface="Century Gothic"/>
                <a:cs typeface="Century Gothic"/>
              </a:rPr>
              <a:t>county, </a:t>
            </a:r>
            <a:r>
              <a:rPr sz="2000" dirty="0">
                <a:latin typeface="Century Gothic"/>
                <a:cs typeface="Century Gothic"/>
              </a:rPr>
              <a:t>city, </a:t>
            </a:r>
            <a:r>
              <a:rPr sz="2000" spc="-5" dirty="0">
                <a:latin typeface="Century Gothic"/>
                <a:cs typeface="Century Gothic"/>
              </a:rPr>
              <a:t>or  </a:t>
            </a:r>
            <a:r>
              <a:rPr sz="2000" dirty="0">
                <a:latin typeface="Century Gothic"/>
                <a:cs typeface="Century Gothic"/>
              </a:rPr>
              <a:t>political </a:t>
            </a:r>
            <a:r>
              <a:rPr sz="2000" spc="-5" dirty="0">
                <a:latin typeface="Century Gothic"/>
                <a:cs typeface="Century Gothic"/>
              </a:rPr>
              <a:t>subdivision </a:t>
            </a:r>
            <a:r>
              <a:rPr sz="2000" dirty="0">
                <a:latin typeface="Century Gothic"/>
                <a:cs typeface="Century Gothic"/>
              </a:rPr>
              <a:t>thereof,  </a:t>
            </a:r>
            <a:r>
              <a:rPr sz="2000" spc="-5" dirty="0">
                <a:latin typeface="Century Gothic"/>
                <a:cs typeface="Century Gothic"/>
              </a:rPr>
              <a:t>or </a:t>
            </a:r>
            <a:r>
              <a:rPr sz="2000" dirty="0">
                <a:latin typeface="Century Gothic"/>
                <a:cs typeface="Century Gothic"/>
              </a:rPr>
              <a:t>other public authority </a:t>
            </a:r>
            <a:r>
              <a:rPr sz="2000" spc="-5" dirty="0">
                <a:latin typeface="Century Gothic"/>
                <a:cs typeface="Century Gothic"/>
              </a:rPr>
              <a:t>or  </a:t>
            </a:r>
            <a:r>
              <a:rPr sz="2000" dirty="0">
                <a:latin typeface="Century Gothic"/>
                <a:cs typeface="Century Gothic"/>
              </a:rPr>
              <a:t>private entity, </a:t>
            </a:r>
            <a:r>
              <a:rPr sz="2000" spc="-5" dirty="0">
                <a:latin typeface="Century Gothic"/>
                <a:cs typeface="Century Gothic"/>
              </a:rPr>
              <a:t>for </a:t>
            </a:r>
            <a:r>
              <a:rPr sz="2000" spc="5" dirty="0">
                <a:latin typeface="Century Gothic"/>
                <a:cs typeface="Century Gothic"/>
              </a:rPr>
              <a:t>the  </a:t>
            </a:r>
            <a:r>
              <a:rPr sz="2000" dirty="0">
                <a:latin typeface="Century Gothic"/>
                <a:cs typeface="Century Gothic"/>
              </a:rPr>
              <a:t>construction </a:t>
            </a:r>
            <a:r>
              <a:rPr sz="2000" spc="-5" dirty="0">
                <a:latin typeface="Century Gothic"/>
                <a:cs typeface="Century Gothic"/>
              </a:rPr>
              <a:t>of </a:t>
            </a:r>
            <a:r>
              <a:rPr sz="2000" dirty="0">
                <a:latin typeface="Century Gothic"/>
                <a:cs typeface="Century Gothic"/>
              </a:rPr>
              <a:t>a public  building, </a:t>
            </a:r>
            <a:r>
              <a:rPr sz="2000" spc="-5" dirty="0">
                <a:latin typeface="Century Gothic"/>
                <a:cs typeface="Century Gothic"/>
              </a:rPr>
              <a:t>for </a:t>
            </a:r>
            <a:r>
              <a:rPr sz="2000" spc="5" dirty="0">
                <a:latin typeface="Century Gothic"/>
                <a:cs typeface="Century Gothic"/>
              </a:rPr>
              <a:t>the </a:t>
            </a:r>
            <a:r>
              <a:rPr sz="2000" dirty="0">
                <a:latin typeface="Century Gothic"/>
                <a:cs typeface="Century Gothic"/>
              </a:rPr>
              <a:t>prosecution  and completion </a:t>
            </a:r>
            <a:r>
              <a:rPr sz="2000" spc="-5" dirty="0">
                <a:latin typeface="Century Gothic"/>
                <a:cs typeface="Century Gothic"/>
              </a:rPr>
              <a:t>of </a:t>
            </a:r>
            <a:r>
              <a:rPr sz="2000" dirty="0">
                <a:latin typeface="Century Gothic"/>
                <a:cs typeface="Century Gothic"/>
              </a:rPr>
              <a:t>a </a:t>
            </a:r>
            <a:r>
              <a:rPr sz="2000" spc="-5" dirty="0">
                <a:latin typeface="Century Gothic"/>
                <a:cs typeface="Century Gothic"/>
              </a:rPr>
              <a:t>public  </a:t>
            </a:r>
            <a:r>
              <a:rPr sz="2000" dirty="0">
                <a:latin typeface="Century Gothic"/>
                <a:cs typeface="Century Gothic"/>
              </a:rPr>
              <a:t>work, </a:t>
            </a:r>
            <a:r>
              <a:rPr sz="2000" spc="-5" dirty="0">
                <a:latin typeface="Century Gothic"/>
                <a:cs typeface="Century Gothic"/>
              </a:rPr>
              <a:t>or for repairs </a:t>
            </a:r>
            <a:r>
              <a:rPr sz="2000" dirty="0">
                <a:latin typeface="Century Gothic"/>
                <a:cs typeface="Century Gothic"/>
              </a:rPr>
              <a:t>upon a  public building </a:t>
            </a:r>
            <a:r>
              <a:rPr sz="2000" spc="-5" dirty="0">
                <a:latin typeface="Century Gothic"/>
                <a:cs typeface="Century Gothic"/>
              </a:rPr>
              <a:t>or </a:t>
            </a:r>
            <a:r>
              <a:rPr sz="2000" dirty="0">
                <a:latin typeface="Century Gothic"/>
                <a:cs typeface="Century Gothic"/>
              </a:rPr>
              <a:t>public</a:t>
            </a:r>
            <a:r>
              <a:rPr sz="2000" spc="-114" dirty="0">
                <a:latin typeface="Century Gothic"/>
                <a:cs typeface="Century Gothic"/>
              </a:rPr>
              <a:t> </a:t>
            </a:r>
            <a:r>
              <a:rPr sz="2000" spc="-5" dirty="0">
                <a:latin typeface="Century Gothic"/>
                <a:cs typeface="Century Gothic"/>
              </a:rPr>
              <a:t>work  </a:t>
            </a:r>
            <a:r>
              <a:rPr sz="2000" dirty="0">
                <a:latin typeface="Century Gothic"/>
                <a:cs typeface="Century Gothic"/>
              </a:rPr>
              <a:t>shall </a:t>
            </a:r>
            <a:r>
              <a:rPr sz="2000" spc="-5" dirty="0">
                <a:latin typeface="Century Gothic"/>
                <a:cs typeface="Century Gothic"/>
              </a:rPr>
              <a:t>be </a:t>
            </a:r>
            <a:r>
              <a:rPr sz="2000" dirty="0">
                <a:latin typeface="Century Gothic"/>
                <a:cs typeface="Century Gothic"/>
              </a:rPr>
              <a:t>required</a:t>
            </a:r>
            <a:r>
              <a:rPr sz="2000" spc="-80" dirty="0">
                <a:latin typeface="Century Gothic"/>
                <a:cs typeface="Century Gothic"/>
              </a:rPr>
              <a:t> </a:t>
            </a:r>
            <a:r>
              <a:rPr sz="2000" dirty="0">
                <a:latin typeface="Century Gothic"/>
                <a:cs typeface="Century Gothic"/>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Common Law</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lstStyle/>
          <a:p>
            <a:r>
              <a:rPr lang="en-US" dirty="0"/>
              <a:t>No Common Law requirement to competitively bid</a:t>
            </a:r>
          </a:p>
          <a:p>
            <a:r>
              <a:rPr lang="en-US" dirty="0"/>
              <a:t>Absent specific law or rule, any reasonable method of procurement can be used.</a:t>
            </a:r>
          </a:p>
          <a:p>
            <a:r>
              <a:rPr lang="en-US" dirty="0"/>
              <a:t>Public policy favors competitive procurement whenever possible.  Op. </a:t>
            </a:r>
            <a:r>
              <a:rPr lang="en-US" dirty="0" err="1"/>
              <a:t>Att’y</a:t>
            </a:r>
            <a:r>
              <a:rPr lang="en-US" dirty="0"/>
              <a:t> Gen. Fla. 66-9 (1966).</a:t>
            </a:r>
          </a:p>
          <a:p>
            <a:endParaRPr lang="en-US" dirty="0"/>
          </a:p>
        </p:txBody>
      </p:sp>
    </p:spTree>
    <p:extLst>
      <p:ext uri="{BB962C8B-B14F-4D97-AF65-F5344CB8AC3E}">
        <p14:creationId xmlns:p14="http://schemas.microsoft.com/office/powerpoint/2010/main" val="1928062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Fla. Const.</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rmAutofit lnSpcReduction="10000"/>
          </a:bodyPr>
          <a:lstStyle/>
          <a:p>
            <a:r>
              <a:rPr lang="en-US" dirty="0"/>
              <a:t>Art. V, § 21, Fla. Const., “In interpreting a state statute or rule, a state court or an officer hearing an administrative action pursuant to general law may not defer to an administrative agency’s interpretation of such statute or rule, and must instead interpret such statute or rule de novo”</a:t>
            </a:r>
          </a:p>
          <a:p>
            <a:r>
              <a:rPr lang="en-US" dirty="0"/>
              <a:t>Art. VII, § 1, Fla. Const., limits the imposition of taxes and expenditure of tax revenues to public purposes. </a:t>
            </a:r>
            <a:r>
              <a:rPr lang="en-US" u="sng" dirty="0"/>
              <a:t>See</a:t>
            </a:r>
            <a:r>
              <a:rPr lang="en-US" dirty="0"/>
              <a:t> </a:t>
            </a:r>
            <a:r>
              <a:rPr lang="en-US" u="sng" dirty="0"/>
              <a:t>Brown v. Winton</a:t>
            </a:r>
            <a:r>
              <a:rPr lang="en-US" dirty="0"/>
              <a:t>, 197 So. 543 (Fla. 1940).</a:t>
            </a:r>
          </a:p>
          <a:p>
            <a:r>
              <a:rPr lang="en-US" dirty="0"/>
              <a:t>Article VII, § 9, Fla. Const. provides that counties, school districts, and municipalities shall, and special districts may, be authorized by law to levy ad valorem taxes and may be authorized by general law to levy other taxes but such levies are limited to use for their respective purposes. For example, entertainment or hospitality purposes are not county purposes, absent statutory authority. Op. </a:t>
            </a:r>
            <a:r>
              <a:rPr lang="en-US" dirty="0" err="1"/>
              <a:t>Att’y</a:t>
            </a:r>
            <a:r>
              <a:rPr lang="en-US" dirty="0"/>
              <a:t> Gen. Fla. 58-305 (1958).</a:t>
            </a:r>
          </a:p>
        </p:txBody>
      </p:sp>
    </p:spTree>
    <p:extLst>
      <p:ext uri="{BB962C8B-B14F-4D97-AF65-F5344CB8AC3E}">
        <p14:creationId xmlns:p14="http://schemas.microsoft.com/office/powerpoint/2010/main" val="2593773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Fla. Const.</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rmAutofit fontScale="92500" lnSpcReduction="20000"/>
          </a:bodyPr>
          <a:lstStyle/>
          <a:p>
            <a:pPr marL="0" indent="0">
              <a:buNone/>
            </a:pPr>
            <a:r>
              <a:rPr lang="en-US" dirty="0"/>
              <a:t>Art. VII, § 10, Fla. Const., provides no county, school district, municipality, special district, or agency thereof shall become a joint owner with, or stock holder of, or give, lend, or use its taxing power or credit to aid any corporation, association, partnership or person.</a:t>
            </a:r>
          </a:p>
          <a:p>
            <a:r>
              <a:rPr lang="en-US" dirty="0"/>
              <a:t>Restricts indemnification by a city commission. Op. </a:t>
            </a:r>
            <a:r>
              <a:rPr lang="en-US" dirty="0" err="1"/>
              <a:t>Att’y</a:t>
            </a:r>
            <a:r>
              <a:rPr lang="en-US" dirty="0"/>
              <a:t> Gen. Fla. 84-103, (1984).</a:t>
            </a:r>
          </a:p>
          <a:p>
            <a:r>
              <a:rPr lang="en-US" dirty="0"/>
              <a:t>City cannot expend public funds to repair privately maintained streets.  Op. </a:t>
            </a:r>
            <a:r>
              <a:rPr lang="en-US" dirty="0" err="1"/>
              <a:t>Att’y</a:t>
            </a:r>
            <a:r>
              <a:rPr lang="en-US" dirty="0"/>
              <a:t> Gen. Fla. 79-14 (1979).</a:t>
            </a:r>
          </a:p>
          <a:p>
            <a:r>
              <a:rPr lang="en-US" dirty="0"/>
              <a:t>Advance payments are preferred, but city could bill in arrears for greens fees under home rule powers. Op. </a:t>
            </a:r>
            <a:r>
              <a:rPr lang="en-US" dirty="0" err="1"/>
              <a:t>Att’y</a:t>
            </a:r>
            <a:r>
              <a:rPr lang="en-US" dirty="0"/>
              <a:t> Gen. Fla. 90-41 (1990).</a:t>
            </a:r>
          </a:p>
          <a:p>
            <a:r>
              <a:rPr lang="en-US" dirty="0"/>
              <a:t>"Joint owner" for constitutional purposes does not necessarily meet statutory or common law definitions of “partnership” or “joint venture,” and a public agency is not necessarily pledging credit when a private party obtains arguably below-market or otherwise financially favorable terms in a transaction. </a:t>
            </a:r>
            <a:r>
              <a:rPr lang="en-US" u="sng" dirty="0"/>
              <a:t>Jackson v. Shaw Co. v. Jacksonville Aviation Auth.</a:t>
            </a:r>
            <a:r>
              <a:rPr lang="en-US" dirty="0"/>
              <a:t>, 8 So. 3d 1076 (Fla. 2008).</a:t>
            </a:r>
          </a:p>
        </p:txBody>
      </p:sp>
    </p:spTree>
    <p:extLst>
      <p:ext uri="{BB962C8B-B14F-4D97-AF65-F5344CB8AC3E}">
        <p14:creationId xmlns:p14="http://schemas.microsoft.com/office/powerpoint/2010/main" val="2790406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Fla. Const.</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rmAutofit/>
          </a:bodyPr>
          <a:lstStyle/>
          <a:p>
            <a:r>
              <a:rPr lang="en-US" dirty="0"/>
              <a:t>Article X, section 13, Florida Constitution, and the enactment of section 768.28, Florida Statutes, constitute the only manner in which the state’s tort immunity has been waived.</a:t>
            </a:r>
          </a:p>
          <a:p>
            <a:r>
              <a:rPr lang="en-US" dirty="0"/>
              <a:t>With regard to contract claims, however, the Florida Supreme Court has found an implied waiver of sovereign immunity despite the nonexistence of an express legislative waiver. </a:t>
            </a:r>
            <a:r>
              <a:rPr lang="en-US" u="sng" dirty="0"/>
              <a:t>See</a:t>
            </a:r>
            <a:r>
              <a:rPr lang="en-US" dirty="0"/>
              <a:t> </a:t>
            </a:r>
            <a:r>
              <a:rPr lang="en-US" u="sng" dirty="0"/>
              <a:t>Pan-Am Tobacco Corp. v. Dep’t of Corr.</a:t>
            </a:r>
            <a:r>
              <a:rPr lang="en-US" dirty="0"/>
              <a:t>, 471 So. 2d 4 (Fla. 1984)</a:t>
            </a:r>
          </a:p>
        </p:txBody>
      </p:sp>
    </p:spTree>
    <p:extLst>
      <p:ext uri="{BB962C8B-B14F-4D97-AF65-F5344CB8AC3E}">
        <p14:creationId xmlns:p14="http://schemas.microsoft.com/office/powerpoint/2010/main" val="3764270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Federal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rmAutofit/>
          </a:bodyPr>
          <a:lstStyle/>
          <a:p>
            <a:pPr marL="0" indent="0">
              <a:buNone/>
            </a:pPr>
            <a:r>
              <a:rPr lang="en-US" dirty="0"/>
              <a:t>2 CFR 200</a:t>
            </a:r>
          </a:p>
          <a:p>
            <a:r>
              <a:rPr lang="en-US" dirty="0"/>
              <a:t>local governments must comply with the “most restrictive” procurement requirements of both federal and state law as well as their own local policies. 2 CFR § 200.318</a:t>
            </a:r>
          </a:p>
          <a:p>
            <a:pPr marL="0" indent="0">
              <a:buNone/>
            </a:pPr>
            <a:r>
              <a:rPr lang="en-US" dirty="0"/>
              <a:t>48 CFR part 2, subpart 2.1</a:t>
            </a:r>
          </a:p>
          <a:p>
            <a:r>
              <a:rPr lang="en-US" dirty="0"/>
              <a:t>Federal </a:t>
            </a:r>
            <a:r>
              <a:rPr lang="en-US" dirty="0" err="1"/>
              <a:t>Micropurchase</a:t>
            </a:r>
            <a:r>
              <a:rPr lang="en-US" dirty="0"/>
              <a:t> Threshold: $10k</a:t>
            </a:r>
          </a:p>
          <a:p>
            <a:r>
              <a:rPr lang="en-US" dirty="0"/>
              <a:t>Simplified Acquisition Threshold: $250k</a:t>
            </a:r>
          </a:p>
        </p:txBody>
      </p:sp>
    </p:spTree>
    <p:extLst>
      <p:ext uri="{BB962C8B-B14F-4D97-AF65-F5344CB8AC3E}">
        <p14:creationId xmlns:p14="http://schemas.microsoft.com/office/powerpoint/2010/main" val="463835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Federal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rmAutofit/>
          </a:bodyPr>
          <a:lstStyle/>
          <a:p>
            <a:pPr marL="0" indent="0">
              <a:buNone/>
            </a:pPr>
            <a:r>
              <a:rPr lang="en-US" dirty="0"/>
              <a:t>2 CFR 200</a:t>
            </a:r>
          </a:p>
          <a:p>
            <a:r>
              <a:rPr lang="en-US" dirty="0"/>
              <a:t>local governments must comply with the “most restrictive” procurement requirements of both federal and state law as well as their own local policies. 2 CFR § 200.318</a:t>
            </a:r>
          </a:p>
          <a:p>
            <a:pPr marL="0" indent="0">
              <a:buNone/>
            </a:pPr>
            <a:r>
              <a:rPr lang="en-US" dirty="0"/>
              <a:t>48 CFR part 2, subpart 2.1</a:t>
            </a:r>
          </a:p>
          <a:p>
            <a:r>
              <a:rPr lang="en-US" dirty="0"/>
              <a:t>Federal </a:t>
            </a:r>
            <a:r>
              <a:rPr lang="en-US" dirty="0" err="1"/>
              <a:t>Micropurchase</a:t>
            </a:r>
            <a:r>
              <a:rPr lang="en-US" dirty="0"/>
              <a:t> Threshold: $10k</a:t>
            </a:r>
          </a:p>
          <a:p>
            <a:r>
              <a:rPr lang="en-US" dirty="0"/>
              <a:t>Simplified Acquisition Threshold: $250k</a:t>
            </a:r>
          </a:p>
        </p:txBody>
      </p:sp>
    </p:spTree>
    <p:extLst>
      <p:ext uri="{BB962C8B-B14F-4D97-AF65-F5344CB8AC3E}">
        <p14:creationId xmlns:p14="http://schemas.microsoft.com/office/powerpoint/2010/main" val="106527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9EFD1-BC60-A58D-F9D5-67792966C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E1F1F-B4F1-6B31-B73E-A19389244B82}"/>
              </a:ext>
            </a:extLst>
          </p:cNvPr>
          <p:cNvSpPr>
            <a:spLocks noGrp="1"/>
          </p:cNvSpPr>
          <p:nvPr>
            <p:ph type="title"/>
          </p:nvPr>
        </p:nvSpPr>
        <p:spPr/>
        <p:txBody>
          <a:bodyPr/>
          <a:lstStyle/>
          <a:p>
            <a:r>
              <a:rPr lang="en-US" dirty="0"/>
              <a:t>Governing Law: Federal Statutes</a:t>
            </a:r>
          </a:p>
        </p:txBody>
      </p:sp>
      <p:sp>
        <p:nvSpPr>
          <p:cNvPr id="3" name="Content Placeholder 2">
            <a:extLst>
              <a:ext uri="{FF2B5EF4-FFF2-40B4-BE49-F238E27FC236}">
                <a16:creationId xmlns:a16="http://schemas.microsoft.com/office/drawing/2014/main" id="{942A2E53-6CBC-B0D5-9083-6C18FEA642FF}"/>
              </a:ext>
            </a:extLst>
          </p:cNvPr>
          <p:cNvSpPr>
            <a:spLocks noGrp="1"/>
          </p:cNvSpPr>
          <p:nvPr>
            <p:ph idx="1"/>
          </p:nvPr>
        </p:nvSpPr>
        <p:spPr/>
        <p:txBody>
          <a:bodyPr>
            <a:normAutofit/>
          </a:bodyPr>
          <a:lstStyle/>
          <a:p>
            <a:pPr marL="0" indent="0">
              <a:buNone/>
            </a:pPr>
            <a:r>
              <a:rPr lang="en-US" dirty="0"/>
              <a:t>2 CFR 200</a:t>
            </a:r>
          </a:p>
          <a:p>
            <a:r>
              <a:rPr lang="en-US" dirty="0"/>
              <a:t>local governments must comply with the “most restrictive” procurement requirements of both federal and state law as well as their own local policies. 2 CFR § 200.318</a:t>
            </a:r>
          </a:p>
          <a:p>
            <a:pPr marL="0" indent="0">
              <a:buNone/>
            </a:pPr>
            <a:r>
              <a:rPr lang="en-US" dirty="0"/>
              <a:t>48 CFR part 2, subpart 2.1</a:t>
            </a:r>
          </a:p>
          <a:p>
            <a:r>
              <a:rPr lang="en-US" dirty="0"/>
              <a:t>Federal </a:t>
            </a:r>
            <a:r>
              <a:rPr lang="en-US" dirty="0" err="1"/>
              <a:t>Micropurchase</a:t>
            </a:r>
            <a:r>
              <a:rPr lang="en-US" dirty="0"/>
              <a:t> Threshold: $10k*</a:t>
            </a:r>
          </a:p>
          <a:p>
            <a:r>
              <a:rPr lang="en-US" dirty="0"/>
              <a:t>Simplified Acquisition Threshold: $250k*</a:t>
            </a:r>
          </a:p>
        </p:txBody>
      </p:sp>
    </p:spTree>
    <p:extLst>
      <p:ext uri="{BB962C8B-B14F-4D97-AF65-F5344CB8AC3E}">
        <p14:creationId xmlns:p14="http://schemas.microsoft.com/office/powerpoint/2010/main" val="214581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1AFF627-43AA-2683-1006-0505D40173E6}"/>
              </a:ext>
            </a:extLst>
          </p:cNvPr>
          <p:cNvPicPr>
            <a:picLocks noGrp="1" noChangeAspect="1"/>
          </p:cNvPicPr>
          <p:nvPr>
            <p:ph idx="1"/>
          </p:nvPr>
        </p:nvPicPr>
        <p:blipFill>
          <a:blip r:embed="rId2"/>
          <a:srcRect l="17150" t="15187" r="8426"/>
          <a:stretch/>
        </p:blipFill>
        <p:spPr>
          <a:xfrm>
            <a:off x="371183" y="831850"/>
            <a:ext cx="8401633" cy="5181600"/>
          </a:xfrm>
        </p:spPr>
      </p:pic>
    </p:spTree>
    <p:extLst>
      <p:ext uri="{BB962C8B-B14F-4D97-AF65-F5344CB8AC3E}">
        <p14:creationId xmlns:p14="http://schemas.microsoft.com/office/powerpoint/2010/main" val="1047699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8455788" cy="566181"/>
          </a:xfrm>
          <a:prstGeom prst="rect">
            <a:avLst/>
          </a:prstGeom>
        </p:spPr>
        <p:txBody>
          <a:bodyPr vert="horz" wrap="square" lIns="0" tIns="12065" rIns="0" bIns="0" rtlCol="0">
            <a:spAutoFit/>
          </a:bodyPr>
          <a:lstStyle/>
          <a:p>
            <a:pPr marL="12700">
              <a:lnSpc>
                <a:spcPct val="100000"/>
              </a:lnSpc>
              <a:spcBef>
                <a:spcPts val="95"/>
              </a:spcBef>
            </a:pPr>
            <a:r>
              <a:rPr lang="en-US" spc="-5" dirty="0"/>
              <a:t>Governing Law: State </a:t>
            </a:r>
            <a:r>
              <a:rPr spc="-5" dirty="0"/>
              <a:t>Statute</a:t>
            </a:r>
            <a:r>
              <a:rPr lang="en-US" spc="-5" dirty="0"/>
              <a:t>s</a:t>
            </a:r>
            <a:endParaRPr spc="-5" dirty="0"/>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11</a:t>
            </a:fld>
            <a:endParaRPr dirty="0"/>
          </a:p>
        </p:txBody>
      </p:sp>
      <p:sp>
        <p:nvSpPr>
          <p:cNvPr id="3" name="object 3"/>
          <p:cNvSpPr txBox="1"/>
          <p:nvPr/>
        </p:nvSpPr>
        <p:spPr>
          <a:xfrm>
            <a:off x="535812" y="1625752"/>
            <a:ext cx="7369175" cy="3516091"/>
          </a:xfrm>
          <a:prstGeom prst="rect">
            <a:avLst/>
          </a:prstGeom>
        </p:spPr>
        <p:txBody>
          <a:bodyPr vert="horz" wrap="square" lIns="0" tIns="12065" rIns="0" bIns="0" rtlCol="0">
            <a:spAutoFit/>
          </a:bodyPr>
          <a:lstStyle/>
          <a:p>
            <a:pPr marL="469900" marR="207010" indent="-457200">
              <a:lnSpc>
                <a:spcPct val="100000"/>
              </a:lnSpc>
              <a:spcBef>
                <a:spcPts val="95"/>
              </a:spcBef>
              <a:buClr>
                <a:schemeClr val="tx1"/>
              </a:buClr>
              <a:buFont typeface="Arial" panose="020B0604020202020204" pitchFamily="34" charset="0"/>
              <a:buChar char="•"/>
              <a:tabLst>
                <a:tab pos="355600" algn="l"/>
              </a:tabLst>
            </a:pPr>
            <a:r>
              <a:rPr sz="2800" spc="-5" dirty="0">
                <a:latin typeface="Century Gothic"/>
                <a:cs typeface="Century Gothic"/>
              </a:rPr>
              <a:t>“Agency” </a:t>
            </a:r>
            <a:r>
              <a:rPr sz="2800" spc="-10" dirty="0">
                <a:latin typeface="Century Gothic"/>
                <a:cs typeface="Century Gothic"/>
              </a:rPr>
              <a:t>means any </a:t>
            </a:r>
            <a:r>
              <a:rPr sz="2800" spc="-5" dirty="0">
                <a:latin typeface="Century Gothic"/>
                <a:cs typeface="Century Gothic"/>
              </a:rPr>
              <a:t>… business entity  acting on behalf </a:t>
            </a:r>
            <a:r>
              <a:rPr sz="2800" dirty="0">
                <a:latin typeface="Century Gothic"/>
                <a:cs typeface="Century Gothic"/>
              </a:rPr>
              <a:t>of </a:t>
            </a:r>
            <a:r>
              <a:rPr sz="2800" spc="-10" dirty="0">
                <a:latin typeface="Century Gothic"/>
                <a:cs typeface="Century Gothic"/>
              </a:rPr>
              <a:t>any </a:t>
            </a:r>
            <a:r>
              <a:rPr sz="2800" dirty="0">
                <a:latin typeface="Century Gothic"/>
                <a:cs typeface="Century Gothic"/>
              </a:rPr>
              <a:t>public </a:t>
            </a:r>
            <a:r>
              <a:rPr sz="2800" spc="-5" dirty="0">
                <a:latin typeface="Century Gothic"/>
                <a:cs typeface="Century Gothic"/>
              </a:rPr>
              <a:t>agency.</a:t>
            </a:r>
            <a:endParaRPr sz="2800" dirty="0">
              <a:latin typeface="Century Gothic"/>
              <a:cs typeface="Century Gothic"/>
            </a:endParaRPr>
          </a:p>
          <a:p>
            <a:pPr marL="355600">
              <a:lnSpc>
                <a:spcPct val="100000"/>
              </a:lnSpc>
              <a:spcBef>
                <a:spcPts val="20"/>
              </a:spcBef>
              <a:buClr>
                <a:schemeClr val="tx1"/>
              </a:buClr>
            </a:pPr>
            <a:r>
              <a:rPr sz="1600" spc="-10" dirty="0">
                <a:latin typeface="Century Gothic"/>
                <a:cs typeface="Century Gothic"/>
              </a:rPr>
              <a:t>(119.011(2))</a:t>
            </a:r>
            <a:endParaRPr sz="1600" dirty="0">
              <a:latin typeface="Century Gothic"/>
              <a:cs typeface="Century Gothic"/>
            </a:endParaRPr>
          </a:p>
          <a:p>
            <a:pPr marL="342900" indent="-342900">
              <a:lnSpc>
                <a:spcPct val="100000"/>
              </a:lnSpc>
              <a:spcBef>
                <a:spcPts val="55"/>
              </a:spcBef>
              <a:buClr>
                <a:schemeClr val="tx1"/>
              </a:buClr>
              <a:buFont typeface="Arial" panose="020B0604020202020204" pitchFamily="34" charset="0"/>
              <a:buChar char="•"/>
            </a:pPr>
            <a:endParaRPr lang="en-US" sz="1850" dirty="0">
              <a:latin typeface="Century Gothic"/>
              <a:cs typeface="Century Gothic"/>
            </a:endParaRPr>
          </a:p>
          <a:p>
            <a:pPr marL="469900" marR="5080" indent="-457200">
              <a:lnSpc>
                <a:spcPct val="100899"/>
              </a:lnSpc>
              <a:buClr>
                <a:schemeClr val="tx1"/>
              </a:buClr>
              <a:buFont typeface="Arial" panose="020B0604020202020204" pitchFamily="34" charset="0"/>
              <a:buChar char="•"/>
              <a:tabLst>
                <a:tab pos="355600" algn="l"/>
              </a:tabLst>
            </a:pPr>
            <a:r>
              <a:rPr sz="2800" spc="-10" dirty="0">
                <a:solidFill>
                  <a:srgbClr val="FF0000"/>
                </a:solidFill>
                <a:latin typeface="Century Gothic"/>
                <a:cs typeface="Century Gothic"/>
              </a:rPr>
              <a:t>New </a:t>
            </a:r>
            <a:r>
              <a:rPr sz="2800" spc="5" dirty="0">
                <a:solidFill>
                  <a:srgbClr val="FF0000"/>
                </a:solidFill>
                <a:latin typeface="Century Gothic"/>
                <a:cs typeface="Century Gothic"/>
              </a:rPr>
              <a:t>in </a:t>
            </a:r>
            <a:r>
              <a:rPr sz="2800" spc="-5" dirty="0">
                <a:solidFill>
                  <a:srgbClr val="FF0000"/>
                </a:solidFill>
                <a:latin typeface="Century Gothic"/>
                <a:cs typeface="Century Gothic"/>
              </a:rPr>
              <a:t>2016</a:t>
            </a:r>
            <a:r>
              <a:rPr sz="2800" spc="-5" dirty="0">
                <a:latin typeface="Century Gothic"/>
                <a:cs typeface="Century Gothic"/>
              </a:rPr>
              <a:t>: </a:t>
            </a:r>
            <a:r>
              <a:rPr sz="2800" spc="-10" dirty="0">
                <a:latin typeface="Century Gothic"/>
                <a:cs typeface="Century Gothic"/>
              </a:rPr>
              <a:t>§119.0701 </a:t>
            </a:r>
            <a:r>
              <a:rPr sz="1800" spc="-10" dirty="0">
                <a:latin typeface="Century Gothic"/>
                <a:cs typeface="Century Gothic"/>
              </a:rPr>
              <a:t>(Contracts; </a:t>
            </a:r>
            <a:r>
              <a:rPr sz="1800" dirty="0">
                <a:latin typeface="Century Gothic"/>
                <a:cs typeface="Century Gothic"/>
              </a:rPr>
              <a:t>public </a:t>
            </a:r>
            <a:r>
              <a:rPr sz="1800" spc="-5" dirty="0">
                <a:latin typeface="Century Gothic"/>
                <a:cs typeface="Century Gothic"/>
              </a:rPr>
              <a:t>records;  request for </a:t>
            </a:r>
            <a:r>
              <a:rPr sz="1800" spc="-10" dirty="0">
                <a:latin typeface="Century Gothic"/>
                <a:cs typeface="Century Gothic"/>
              </a:rPr>
              <a:t>contractor </a:t>
            </a:r>
            <a:r>
              <a:rPr sz="1800" spc="-5" dirty="0">
                <a:latin typeface="Century Gothic"/>
                <a:cs typeface="Century Gothic"/>
              </a:rPr>
              <a:t>records; </a:t>
            </a:r>
            <a:r>
              <a:rPr sz="1800" spc="5" dirty="0">
                <a:latin typeface="Century Gothic"/>
                <a:cs typeface="Century Gothic"/>
              </a:rPr>
              <a:t>civil</a:t>
            </a:r>
            <a:r>
              <a:rPr sz="1800" spc="35" dirty="0">
                <a:latin typeface="Century Gothic"/>
                <a:cs typeface="Century Gothic"/>
              </a:rPr>
              <a:t> </a:t>
            </a:r>
            <a:r>
              <a:rPr sz="1800" spc="-5" dirty="0">
                <a:latin typeface="Century Gothic"/>
                <a:cs typeface="Century Gothic"/>
              </a:rPr>
              <a:t>action)</a:t>
            </a:r>
            <a:endParaRPr sz="1800" dirty="0">
              <a:latin typeface="Century Gothic"/>
              <a:cs typeface="Century Gothic"/>
            </a:endParaRPr>
          </a:p>
          <a:p>
            <a:pPr marL="469900" marR="1173480" indent="-457200">
              <a:lnSpc>
                <a:spcPct val="100800"/>
              </a:lnSpc>
              <a:spcBef>
                <a:spcPts val="1950"/>
              </a:spcBef>
              <a:buClr>
                <a:schemeClr val="tx1"/>
              </a:buClr>
              <a:buFont typeface="Arial" panose="020B0604020202020204" pitchFamily="34" charset="0"/>
              <a:buChar char="•"/>
              <a:tabLst>
                <a:tab pos="355600" algn="l"/>
              </a:tabLst>
            </a:pPr>
            <a:r>
              <a:rPr sz="2800" spc="-10" dirty="0">
                <a:latin typeface="Century Gothic"/>
                <a:cs typeface="Century Gothic"/>
              </a:rPr>
              <a:t>§119.071(1)(b) </a:t>
            </a:r>
            <a:r>
              <a:rPr sz="1800" spc="-10" dirty="0">
                <a:latin typeface="Century Gothic"/>
                <a:cs typeface="Century Gothic"/>
              </a:rPr>
              <a:t>(temporary </a:t>
            </a:r>
            <a:r>
              <a:rPr sz="1800" spc="-5" dirty="0">
                <a:latin typeface="Century Gothic"/>
                <a:cs typeface="Century Gothic"/>
              </a:rPr>
              <a:t>exemption </a:t>
            </a:r>
            <a:r>
              <a:rPr sz="1800" dirty="0">
                <a:latin typeface="Century Gothic"/>
                <a:cs typeface="Century Gothic"/>
              </a:rPr>
              <a:t>during  </a:t>
            </a:r>
            <a:r>
              <a:rPr sz="1800" spc="-5" dirty="0">
                <a:latin typeface="Century Gothic"/>
                <a:cs typeface="Century Gothic"/>
              </a:rPr>
              <a:t>procurement process </a:t>
            </a:r>
            <a:r>
              <a:rPr sz="1800" dirty="0">
                <a:latin typeface="Century Gothic"/>
                <a:cs typeface="Century Gothic"/>
              </a:rPr>
              <a:t>– </a:t>
            </a:r>
            <a:r>
              <a:rPr sz="1800" spc="-5" dirty="0">
                <a:latin typeface="Century Gothic"/>
                <a:cs typeface="Century Gothic"/>
              </a:rPr>
              <a:t>see also </a:t>
            </a:r>
            <a:r>
              <a:rPr sz="1800" b="1" dirty="0">
                <a:latin typeface="Century Gothic"/>
                <a:cs typeface="Century Gothic"/>
              </a:rPr>
              <a:t>§</a:t>
            </a:r>
            <a:r>
              <a:rPr sz="1800" b="1" spc="60" dirty="0">
                <a:latin typeface="Century Gothic"/>
                <a:cs typeface="Century Gothic"/>
              </a:rPr>
              <a:t> </a:t>
            </a:r>
            <a:r>
              <a:rPr sz="1800" b="1" spc="-5" dirty="0">
                <a:latin typeface="Century Gothic"/>
                <a:cs typeface="Century Gothic"/>
              </a:rPr>
              <a:t>286.0013</a:t>
            </a:r>
            <a:r>
              <a:rPr sz="1800" spc="-5" dirty="0">
                <a:latin typeface="Century Gothic"/>
                <a:cs typeface="Century Gothic"/>
              </a:rPr>
              <a:t>)</a:t>
            </a:r>
            <a:endParaRPr sz="1800" dirty="0">
              <a:latin typeface="Century Gothic"/>
              <a:cs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812" y="682243"/>
            <a:ext cx="7455534" cy="4090222"/>
          </a:xfrm>
          <a:prstGeom prst="rect">
            <a:avLst/>
          </a:prstGeom>
        </p:spPr>
        <p:txBody>
          <a:bodyPr vert="horz" wrap="square" lIns="0" tIns="12065" rIns="0" bIns="0" rtlCol="0">
            <a:spAutoFit/>
          </a:bodyPr>
          <a:lstStyle/>
          <a:p>
            <a:pPr marL="12700">
              <a:lnSpc>
                <a:spcPct val="100000"/>
              </a:lnSpc>
              <a:spcBef>
                <a:spcPts val="95"/>
              </a:spcBef>
              <a:buClr>
                <a:schemeClr val="tx1"/>
              </a:buClr>
            </a:pPr>
            <a:r>
              <a:rPr lang="en-US" sz="3600" spc="-5" dirty="0">
                <a:latin typeface="Tahoma" panose="020B0604030504040204" pitchFamily="34" charset="0"/>
                <a:ea typeface="Tahoma" panose="020B0604030504040204" pitchFamily="34" charset="0"/>
                <a:cs typeface="Tahoma" panose="020B0604030504040204" pitchFamily="34" charset="0"/>
              </a:rPr>
              <a:t>Governing Law: State </a:t>
            </a:r>
            <a:r>
              <a:rPr sz="3600" spc="-5" dirty="0">
                <a:latin typeface="Tahoma" panose="020B0604030504040204" pitchFamily="34" charset="0"/>
                <a:ea typeface="Tahoma" panose="020B0604030504040204" pitchFamily="34" charset="0"/>
                <a:cs typeface="Tahoma" panose="020B0604030504040204" pitchFamily="34" charset="0"/>
              </a:rPr>
              <a:t>Statutes</a:t>
            </a:r>
            <a:endParaRPr sz="3600" dirty="0">
              <a:latin typeface="Tahoma" panose="020B0604030504040204" pitchFamily="34" charset="0"/>
              <a:ea typeface="Tahoma" panose="020B0604030504040204" pitchFamily="34" charset="0"/>
              <a:cs typeface="Tahoma" panose="020B0604030504040204" pitchFamily="34" charset="0"/>
            </a:endParaRPr>
          </a:p>
          <a:p>
            <a:pPr marL="457200" indent="-457200">
              <a:lnSpc>
                <a:spcPct val="100000"/>
              </a:lnSpc>
              <a:spcBef>
                <a:spcPts val="20"/>
              </a:spcBef>
              <a:buClr>
                <a:schemeClr val="tx1"/>
              </a:buClr>
              <a:buFont typeface="Arial" panose="020B0604020202020204" pitchFamily="34" charset="0"/>
              <a:buChar char="•"/>
            </a:pPr>
            <a:endParaRPr sz="3300" dirty="0">
              <a:latin typeface="Century Gothic"/>
              <a:cs typeface="Century Gothic"/>
            </a:endParaRPr>
          </a:p>
          <a:p>
            <a:pPr marL="469900" marR="1052195" indent="-457200">
              <a:lnSpc>
                <a:spcPct val="100000"/>
              </a:lnSpc>
              <a:spcBef>
                <a:spcPts val="5"/>
              </a:spcBef>
              <a:buClr>
                <a:schemeClr val="tx1"/>
              </a:buClr>
              <a:buFont typeface="Arial" panose="020B0604020202020204" pitchFamily="34" charset="0"/>
              <a:buChar char="•"/>
              <a:tabLst>
                <a:tab pos="355600" algn="l"/>
              </a:tabLst>
            </a:pPr>
            <a:r>
              <a:rPr sz="2800" spc="-10" dirty="0">
                <a:latin typeface="Century Gothic"/>
                <a:cs typeface="Century Gothic"/>
              </a:rPr>
              <a:t>125 and 189 </a:t>
            </a:r>
            <a:r>
              <a:rPr sz="2800" spc="-5" dirty="0">
                <a:latin typeface="Century Gothic"/>
                <a:cs typeface="Century Gothic"/>
              </a:rPr>
              <a:t>– counties </a:t>
            </a:r>
            <a:r>
              <a:rPr sz="2800" spc="-10" dirty="0">
                <a:latin typeface="Century Gothic"/>
                <a:cs typeface="Century Gothic"/>
              </a:rPr>
              <a:t>and </a:t>
            </a:r>
            <a:r>
              <a:rPr sz="2800" spc="-5" dirty="0">
                <a:latin typeface="Century Gothic"/>
                <a:cs typeface="Century Gothic"/>
              </a:rPr>
              <a:t>special  </a:t>
            </a:r>
            <a:r>
              <a:rPr sz="2800" dirty="0">
                <a:latin typeface="Century Gothic"/>
                <a:cs typeface="Century Gothic"/>
              </a:rPr>
              <a:t>districts</a:t>
            </a:r>
          </a:p>
          <a:p>
            <a:pPr marL="469900" indent="-457200">
              <a:lnSpc>
                <a:spcPct val="100000"/>
              </a:lnSpc>
              <a:buClr>
                <a:schemeClr val="tx1"/>
              </a:buClr>
              <a:buFont typeface="Arial" panose="020B0604020202020204" pitchFamily="34" charset="0"/>
              <a:buChar char="•"/>
              <a:tabLst>
                <a:tab pos="355600" algn="l"/>
              </a:tabLst>
            </a:pPr>
            <a:r>
              <a:rPr sz="2800" spc="-10" dirty="0">
                <a:latin typeface="Century Gothic"/>
                <a:cs typeface="Century Gothic"/>
              </a:rPr>
              <a:t>180.24, 255.0525, and 255.20 </a:t>
            </a:r>
            <a:r>
              <a:rPr sz="2800" spc="-5" dirty="0">
                <a:latin typeface="Century Gothic"/>
                <a:cs typeface="Century Gothic"/>
              </a:rPr>
              <a:t>–</a:t>
            </a:r>
            <a:r>
              <a:rPr sz="2800" spc="65" dirty="0">
                <a:latin typeface="Century Gothic"/>
                <a:cs typeface="Century Gothic"/>
              </a:rPr>
              <a:t> </a:t>
            </a:r>
            <a:r>
              <a:rPr sz="2800" spc="-5" dirty="0">
                <a:latin typeface="Century Gothic"/>
                <a:cs typeface="Century Gothic"/>
              </a:rPr>
              <a:t>advertising</a:t>
            </a:r>
            <a:endParaRPr sz="2800" dirty="0">
              <a:latin typeface="Century Gothic"/>
              <a:cs typeface="Century Gothic"/>
            </a:endParaRPr>
          </a:p>
          <a:p>
            <a:pPr marL="469900" indent="-457200">
              <a:lnSpc>
                <a:spcPct val="100000"/>
              </a:lnSpc>
              <a:buClr>
                <a:schemeClr val="tx1"/>
              </a:buClr>
              <a:buFont typeface="Arial" panose="020B0604020202020204" pitchFamily="34" charset="0"/>
              <a:buChar char="•"/>
              <a:tabLst>
                <a:tab pos="355600" algn="l"/>
              </a:tabLst>
            </a:pPr>
            <a:r>
              <a:rPr sz="2800" spc="-10" dirty="0">
                <a:latin typeface="Century Gothic"/>
                <a:cs typeface="Century Gothic"/>
              </a:rPr>
              <a:t>255.05 </a:t>
            </a:r>
            <a:r>
              <a:rPr sz="2800" spc="-5" dirty="0">
                <a:latin typeface="Century Gothic"/>
                <a:cs typeface="Century Gothic"/>
              </a:rPr>
              <a:t>–</a:t>
            </a:r>
            <a:r>
              <a:rPr sz="2800" spc="20" dirty="0">
                <a:latin typeface="Century Gothic"/>
                <a:cs typeface="Century Gothic"/>
              </a:rPr>
              <a:t> </a:t>
            </a:r>
            <a:r>
              <a:rPr sz="2800" spc="-5" dirty="0">
                <a:latin typeface="Century Gothic"/>
                <a:cs typeface="Century Gothic"/>
              </a:rPr>
              <a:t>bonds</a:t>
            </a:r>
            <a:endParaRPr sz="2800" dirty="0">
              <a:latin typeface="Century Gothic"/>
              <a:cs typeface="Century Gothic"/>
            </a:endParaRPr>
          </a:p>
          <a:p>
            <a:pPr marL="469900" indent="-457200">
              <a:lnSpc>
                <a:spcPct val="100000"/>
              </a:lnSpc>
              <a:buClr>
                <a:schemeClr val="tx1"/>
              </a:buClr>
              <a:buFont typeface="Arial" panose="020B0604020202020204" pitchFamily="34" charset="0"/>
              <a:buChar char="•"/>
              <a:tabLst>
                <a:tab pos="355600" algn="l"/>
              </a:tabLst>
            </a:pPr>
            <a:r>
              <a:rPr sz="2800" spc="-10" dirty="0">
                <a:latin typeface="Century Gothic"/>
                <a:cs typeface="Century Gothic"/>
              </a:rPr>
              <a:t>255.065 </a:t>
            </a:r>
            <a:r>
              <a:rPr sz="2800" spc="-5" dirty="0">
                <a:latin typeface="Century Gothic"/>
                <a:cs typeface="Century Gothic"/>
              </a:rPr>
              <a:t>– </a:t>
            </a:r>
            <a:r>
              <a:rPr sz="2800" dirty="0">
                <a:latin typeface="Century Gothic"/>
                <a:cs typeface="Century Gothic"/>
              </a:rPr>
              <a:t>public </a:t>
            </a:r>
            <a:r>
              <a:rPr sz="2800" spc="-5" dirty="0">
                <a:latin typeface="Century Gothic"/>
                <a:cs typeface="Century Gothic"/>
              </a:rPr>
              <a:t>private</a:t>
            </a:r>
            <a:r>
              <a:rPr sz="2800" spc="10" dirty="0">
                <a:latin typeface="Century Gothic"/>
                <a:cs typeface="Century Gothic"/>
              </a:rPr>
              <a:t> </a:t>
            </a:r>
            <a:r>
              <a:rPr sz="2800" spc="-5" dirty="0">
                <a:latin typeface="Century Gothic"/>
                <a:cs typeface="Century Gothic"/>
              </a:rPr>
              <a:t>partnerships</a:t>
            </a:r>
            <a:r>
              <a:rPr sz="2800" b="1" spc="-5" dirty="0">
                <a:solidFill>
                  <a:srgbClr val="FF0000"/>
                </a:solidFill>
                <a:latin typeface="Century Gothic"/>
                <a:cs typeface="Century Gothic"/>
              </a:rPr>
              <a:t>***</a:t>
            </a:r>
            <a:endParaRPr sz="2800" dirty="0">
              <a:latin typeface="Century Gothic"/>
              <a:cs typeface="Century Gothic"/>
            </a:endParaRPr>
          </a:p>
          <a:p>
            <a:pPr marL="469900" indent="-457200">
              <a:lnSpc>
                <a:spcPct val="100000"/>
              </a:lnSpc>
              <a:buClr>
                <a:schemeClr val="tx1"/>
              </a:buClr>
              <a:buFont typeface="Arial" panose="020B0604020202020204" pitchFamily="34" charset="0"/>
              <a:buChar char="•"/>
              <a:tabLst>
                <a:tab pos="355600" algn="l"/>
              </a:tabLst>
            </a:pPr>
            <a:r>
              <a:rPr sz="2800" spc="-10" dirty="0">
                <a:latin typeface="Century Gothic"/>
                <a:cs typeface="Century Gothic"/>
              </a:rPr>
              <a:t>688 and 812.081 </a:t>
            </a:r>
            <a:r>
              <a:rPr sz="2800" spc="-5" dirty="0">
                <a:latin typeface="Century Gothic"/>
                <a:cs typeface="Century Gothic"/>
              </a:rPr>
              <a:t>– trade</a:t>
            </a:r>
            <a:r>
              <a:rPr sz="2800" spc="50" dirty="0">
                <a:latin typeface="Century Gothic"/>
                <a:cs typeface="Century Gothic"/>
              </a:rPr>
              <a:t> </a:t>
            </a:r>
            <a:r>
              <a:rPr sz="2800" spc="-5" dirty="0">
                <a:latin typeface="Century Gothic"/>
                <a:cs typeface="Century Gothic"/>
              </a:rPr>
              <a:t>secrets</a:t>
            </a:r>
            <a:r>
              <a:rPr sz="2800" b="1" spc="-5" dirty="0">
                <a:solidFill>
                  <a:srgbClr val="FF0000"/>
                </a:solidFill>
                <a:latin typeface="Century Gothic"/>
                <a:cs typeface="Century Gothic"/>
              </a:rPr>
              <a:t>***</a:t>
            </a:r>
            <a:endParaRPr sz="2800" dirty="0">
              <a:latin typeface="Century Gothic"/>
              <a:cs typeface="Century Gothic"/>
            </a:endParaRPr>
          </a:p>
        </p:txBody>
      </p:sp>
      <p:sp>
        <p:nvSpPr>
          <p:cNvPr id="3" name="object 3"/>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79450"/>
            <a:ext cx="7551421" cy="1120178"/>
          </a:xfrm>
          <a:prstGeom prst="rect">
            <a:avLst/>
          </a:prstGeom>
        </p:spPr>
        <p:txBody>
          <a:bodyPr vert="horz" wrap="square" lIns="0" tIns="12065" rIns="0" bIns="0" rtlCol="0">
            <a:spAutoFit/>
          </a:bodyPr>
          <a:lstStyle/>
          <a:p>
            <a:pPr marL="12700">
              <a:lnSpc>
                <a:spcPct val="100000"/>
              </a:lnSpc>
              <a:spcBef>
                <a:spcPts val="95"/>
              </a:spcBef>
            </a:pPr>
            <a:r>
              <a:rPr lang="en-US" sz="3600" b="0" spc="-5" dirty="0">
                <a:latin typeface="Tahoma" panose="020B0604030504040204" pitchFamily="34" charset="0"/>
                <a:cs typeface="Tahoma" panose="020B0604030504040204" pitchFamily="34" charset="0"/>
              </a:rPr>
              <a:t>Governing Law: State </a:t>
            </a:r>
            <a:r>
              <a:rPr sz="3600" b="0" spc="-5" dirty="0">
                <a:latin typeface="Tahoma" panose="020B0604030504040204" pitchFamily="34" charset="0"/>
                <a:cs typeface="Tahoma" panose="020B0604030504040204" pitchFamily="34" charset="0"/>
              </a:rPr>
              <a:t>Statutes </a:t>
            </a:r>
            <a:r>
              <a:rPr lang="en-US" sz="3600" b="0" spc="-5" dirty="0">
                <a:latin typeface="Tahoma" panose="020B0604030504040204" pitchFamily="34" charset="0"/>
                <a:cs typeface="Tahoma" panose="020B0604030504040204" pitchFamily="34" charset="0"/>
              </a:rPr>
              <a:t>Section </a:t>
            </a:r>
            <a:r>
              <a:rPr sz="3600" b="0" spc="-10" dirty="0">
                <a:latin typeface="Tahoma" panose="020B0604030504040204" pitchFamily="34" charset="0"/>
                <a:cs typeface="Tahoma" panose="020B0604030504040204" pitchFamily="34" charset="0"/>
              </a:rPr>
              <a:t>287.055</a:t>
            </a:r>
          </a:p>
        </p:txBody>
      </p:sp>
      <p:sp>
        <p:nvSpPr>
          <p:cNvPr id="3" name="object 3"/>
          <p:cNvSpPr txBox="1">
            <a:spLocks noGrp="1"/>
          </p:cNvSpPr>
          <p:nvPr>
            <p:ph sz="half" idx="2"/>
          </p:nvPr>
        </p:nvSpPr>
        <p:spPr>
          <a:xfrm>
            <a:off x="535812" y="1746250"/>
            <a:ext cx="3509645" cy="4396075"/>
          </a:xfrm>
          <a:prstGeom prst="rect">
            <a:avLst/>
          </a:prstGeom>
        </p:spPr>
        <p:txBody>
          <a:bodyPr vert="horz" wrap="square" lIns="0" tIns="137160" rIns="0" bIns="0" rtlCol="0">
            <a:spAutoFit/>
          </a:bodyPr>
          <a:lstStyle/>
          <a:p>
            <a:pPr marL="527685" indent="-515620">
              <a:lnSpc>
                <a:spcPct val="100000"/>
              </a:lnSpc>
              <a:spcBef>
                <a:spcPts val="1080"/>
              </a:spcBef>
              <a:buClr>
                <a:schemeClr val="tx1"/>
              </a:buClr>
              <a:buFont typeface="+mj-lt"/>
              <a:buAutoNum type="arabicParenR"/>
              <a:tabLst>
                <a:tab pos="527685" algn="l"/>
                <a:tab pos="528320" algn="l"/>
              </a:tabLst>
            </a:pPr>
            <a:r>
              <a:rPr spc="-5" dirty="0"/>
              <a:t>Short </a:t>
            </a:r>
            <a:r>
              <a:rPr dirty="0"/>
              <a:t>Title</a:t>
            </a:r>
          </a:p>
          <a:p>
            <a:pPr marL="527685" indent="-515620">
              <a:lnSpc>
                <a:spcPct val="100000"/>
              </a:lnSpc>
              <a:spcBef>
                <a:spcPts val="1170"/>
              </a:spcBef>
              <a:buClr>
                <a:schemeClr val="tx1"/>
              </a:buClr>
              <a:buFont typeface="+mj-lt"/>
              <a:buAutoNum type="arabicParenR"/>
              <a:tabLst>
                <a:tab pos="527685" algn="l"/>
                <a:tab pos="528320" algn="l"/>
              </a:tabLst>
            </a:pPr>
            <a:r>
              <a:rPr sz="2400" b="1" spc="-5" dirty="0">
                <a:latin typeface="Century Gothic"/>
                <a:cs typeface="Century Gothic"/>
              </a:rPr>
              <a:t>Definitions</a:t>
            </a:r>
            <a:endParaRPr sz="2400" dirty="0">
              <a:latin typeface="Century Gothic"/>
              <a:cs typeface="Century Gothic"/>
            </a:endParaRPr>
          </a:p>
          <a:p>
            <a:pPr marL="527685" indent="-515620">
              <a:lnSpc>
                <a:spcPts val="2880"/>
              </a:lnSpc>
              <a:spcBef>
                <a:spcPts val="1175"/>
              </a:spcBef>
              <a:buClr>
                <a:schemeClr val="tx1"/>
              </a:buClr>
              <a:buFont typeface="+mj-lt"/>
              <a:buAutoNum type="arabicParenR"/>
              <a:tabLst>
                <a:tab pos="527685" algn="l"/>
                <a:tab pos="528320" algn="l"/>
              </a:tabLst>
            </a:pPr>
            <a:r>
              <a:rPr sz="2400" b="1" spc="-5" dirty="0">
                <a:latin typeface="Century Gothic"/>
                <a:cs typeface="Century Gothic"/>
              </a:rPr>
              <a:t>Public</a:t>
            </a:r>
            <a:r>
              <a:rPr lang="en-US" sz="2400" dirty="0"/>
              <a:t> </a:t>
            </a:r>
            <a:r>
              <a:rPr sz="2400" b="1" spc="-5" dirty="0">
                <a:latin typeface="Century Gothic"/>
                <a:cs typeface="Century Gothic"/>
              </a:rPr>
              <a:t>Announcement</a:t>
            </a:r>
            <a:r>
              <a:rPr sz="2400" b="1" spc="-70" dirty="0">
                <a:latin typeface="Century Gothic"/>
                <a:cs typeface="Century Gothic"/>
              </a:rPr>
              <a:t> </a:t>
            </a:r>
            <a:r>
              <a:rPr sz="2400" b="1" spc="-5" dirty="0">
                <a:latin typeface="Century Gothic"/>
                <a:cs typeface="Century Gothic"/>
              </a:rPr>
              <a:t>and  Qualification  Procedures</a:t>
            </a:r>
            <a:endParaRPr sz="2400" dirty="0">
              <a:latin typeface="Century Gothic"/>
              <a:cs typeface="Century Gothic"/>
            </a:endParaRPr>
          </a:p>
          <a:p>
            <a:pPr marL="527685" marR="1163320" indent="-515620">
              <a:lnSpc>
                <a:spcPct val="100000"/>
              </a:lnSpc>
              <a:spcBef>
                <a:spcPts val="1175"/>
              </a:spcBef>
              <a:buClr>
                <a:schemeClr val="tx1"/>
              </a:buClr>
              <a:buFont typeface="+mj-lt"/>
              <a:buAutoNum type="arabicParenR"/>
              <a:tabLst>
                <a:tab pos="527685" algn="l"/>
                <a:tab pos="528320" algn="l"/>
              </a:tabLst>
            </a:pPr>
            <a:r>
              <a:rPr sz="2400" b="1" dirty="0">
                <a:latin typeface="Century Gothic"/>
                <a:cs typeface="Century Gothic"/>
              </a:rPr>
              <a:t>Com</a:t>
            </a:r>
            <a:r>
              <a:rPr sz="2400" b="1" spc="-5" dirty="0">
                <a:latin typeface="Century Gothic"/>
                <a:cs typeface="Century Gothic"/>
              </a:rPr>
              <a:t>petitive  Selection</a:t>
            </a:r>
            <a:endParaRPr sz="2400" dirty="0">
              <a:latin typeface="Century Gothic"/>
              <a:cs typeface="Century Gothic"/>
            </a:endParaRPr>
          </a:p>
          <a:p>
            <a:pPr marL="527685" marR="1163320" indent="-515620">
              <a:lnSpc>
                <a:spcPct val="100000"/>
              </a:lnSpc>
              <a:spcBef>
                <a:spcPts val="1180"/>
              </a:spcBef>
              <a:buClr>
                <a:schemeClr val="tx1"/>
              </a:buClr>
              <a:buFont typeface="+mj-lt"/>
              <a:buAutoNum type="arabicParenR"/>
              <a:tabLst>
                <a:tab pos="527685" algn="l"/>
                <a:tab pos="528320" algn="l"/>
              </a:tabLst>
            </a:pPr>
            <a:r>
              <a:rPr sz="2400" b="1" dirty="0">
                <a:latin typeface="Century Gothic"/>
                <a:cs typeface="Century Gothic"/>
              </a:rPr>
              <a:t>Com</a:t>
            </a:r>
            <a:r>
              <a:rPr sz="2400" b="1" spc="-5" dirty="0">
                <a:latin typeface="Century Gothic"/>
                <a:cs typeface="Century Gothic"/>
              </a:rPr>
              <a:t>petitive  Negotiation</a:t>
            </a:r>
            <a:endParaRPr sz="2400" dirty="0">
              <a:latin typeface="Century Gothic"/>
              <a:cs typeface="Century Gothic"/>
            </a:endParaRPr>
          </a:p>
        </p:txBody>
      </p:sp>
      <p:sp>
        <p:nvSpPr>
          <p:cNvPr id="4" name="object 4"/>
          <p:cNvSpPr txBox="1"/>
          <p:nvPr/>
        </p:nvSpPr>
        <p:spPr>
          <a:xfrm>
            <a:off x="4498213" y="1870310"/>
            <a:ext cx="3589020" cy="3993401"/>
          </a:xfrm>
          <a:prstGeom prst="rect">
            <a:avLst/>
          </a:prstGeom>
        </p:spPr>
        <p:txBody>
          <a:bodyPr vert="horz" wrap="square" lIns="0" tIns="12700" rIns="0" bIns="0" rtlCol="0">
            <a:spAutoFit/>
          </a:bodyPr>
          <a:lstStyle/>
          <a:p>
            <a:pPr marL="527685" marR="779145" indent="-515620">
              <a:lnSpc>
                <a:spcPct val="100000"/>
              </a:lnSpc>
              <a:spcBef>
                <a:spcPts val="100"/>
              </a:spcBef>
              <a:buClr>
                <a:schemeClr val="tx1"/>
              </a:buClr>
              <a:buAutoNum type="arabicParenR" startAt="6"/>
              <a:tabLst>
                <a:tab pos="527685" algn="l"/>
                <a:tab pos="528320" algn="l"/>
              </a:tabLst>
            </a:pPr>
            <a:r>
              <a:rPr sz="2000" spc="-5" dirty="0">
                <a:latin typeface="Century Gothic"/>
                <a:cs typeface="Century Gothic"/>
              </a:rPr>
              <a:t>Prohibition</a:t>
            </a:r>
            <a:r>
              <a:rPr sz="2000" spc="-60" dirty="0">
                <a:latin typeface="Century Gothic"/>
                <a:cs typeface="Century Gothic"/>
              </a:rPr>
              <a:t> </a:t>
            </a:r>
            <a:r>
              <a:rPr sz="2000" spc="-5" dirty="0">
                <a:latin typeface="Century Gothic"/>
                <a:cs typeface="Century Gothic"/>
              </a:rPr>
              <a:t>Against  </a:t>
            </a:r>
            <a:r>
              <a:rPr sz="2000" dirty="0">
                <a:latin typeface="Century Gothic"/>
                <a:cs typeface="Century Gothic"/>
              </a:rPr>
              <a:t>Contingent</a:t>
            </a:r>
            <a:r>
              <a:rPr sz="2000" spc="-40" dirty="0">
                <a:latin typeface="Century Gothic"/>
                <a:cs typeface="Century Gothic"/>
              </a:rPr>
              <a:t> </a:t>
            </a:r>
            <a:r>
              <a:rPr sz="2000" dirty="0">
                <a:latin typeface="Century Gothic"/>
                <a:cs typeface="Century Gothic"/>
              </a:rPr>
              <a:t>Fees</a:t>
            </a:r>
          </a:p>
          <a:p>
            <a:pPr marL="527685" indent="-515620">
              <a:lnSpc>
                <a:spcPct val="100000"/>
              </a:lnSpc>
              <a:spcBef>
                <a:spcPts val="1080"/>
              </a:spcBef>
              <a:buClr>
                <a:schemeClr val="tx1"/>
              </a:buClr>
              <a:buAutoNum type="arabicParenR" startAt="6"/>
              <a:tabLst>
                <a:tab pos="527685" algn="l"/>
                <a:tab pos="528320" algn="l"/>
              </a:tabLst>
            </a:pPr>
            <a:r>
              <a:rPr sz="2000" dirty="0">
                <a:latin typeface="Century Gothic"/>
                <a:cs typeface="Century Gothic"/>
              </a:rPr>
              <a:t>Authority </a:t>
            </a:r>
            <a:r>
              <a:rPr sz="2000" spc="-5" dirty="0">
                <a:latin typeface="Century Gothic"/>
                <a:cs typeface="Century Gothic"/>
              </a:rPr>
              <a:t>of</a:t>
            </a:r>
            <a:r>
              <a:rPr sz="2000" spc="-55" dirty="0">
                <a:latin typeface="Century Gothic"/>
                <a:cs typeface="Century Gothic"/>
              </a:rPr>
              <a:t> </a:t>
            </a:r>
            <a:r>
              <a:rPr sz="2000" spc="-5" dirty="0">
                <a:latin typeface="Century Gothic"/>
                <a:cs typeface="Century Gothic"/>
              </a:rPr>
              <a:t>DMS</a:t>
            </a:r>
            <a:endParaRPr sz="2000" dirty="0">
              <a:latin typeface="Century Gothic"/>
              <a:cs typeface="Century Gothic"/>
            </a:endParaRPr>
          </a:p>
          <a:p>
            <a:pPr marL="527685" marR="5080" indent="-515620">
              <a:lnSpc>
                <a:spcPct val="100000"/>
              </a:lnSpc>
              <a:spcBef>
                <a:spcPts val="1080"/>
              </a:spcBef>
              <a:buClr>
                <a:schemeClr val="tx1"/>
              </a:buClr>
              <a:buAutoNum type="arabicParenR" startAt="6"/>
              <a:tabLst>
                <a:tab pos="527685" algn="l"/>
                <a:tab pos="528320" algn="l"/>
              </a:tabLst>
            </a:pPr>
            <a:r>
              <a:rPr sz="2000" dirty="0">
                <a:latin typeface="Century Gothic"/>
                <a:cs typeface="Century Gothic"/>
              </a:rPr>
              <a:t>State </a:t>
            </a:r>
            <a:r>
              <a:rPr sz="2000" spc="-5" dirty="0">
                <a:latin typeface="Century Gothic"/>
                <a:cs typeface="Century Gothic"/>
              </a:rPr>
              <a:t>Assistance </a:t>
            </a:r>
            <a:r>
              <a:rPr sz="2000" spc="5" dirty="0">
                <a:latin typeface="Century Gothic"/>
                <a:cs typeface="Century Gothic"/>
              </a:rPr>
              <a:t>to</a:t>
            </a:r>
            <a:r>
              <a:rPr sz="2000" spc="-114" dirty="0">
                <a:latin typeface="Century Gothic"/>
                <a:cs typeface="Century Gothic"/>
              </a:rPr>
              <a:t> </a:t>
            </a:r>
            <a:r>
              <a:rPr sz="2000" spc="-5" dirty="0">
                <a:latin typeface="Century Gothic"/>
                <a:cs typeface="Century Gothic"/>
              </a:rPr>
              <a:t>Local  Agencies</a:t>
            </a:r>
            <a:endParaRPr sz="2000" dirty="0">
              <a:latin typeface="Century Gothic"/>
              <a:cs typeface="Century Gothic"/>
            </a:endParaRPr>
          </a:p>
          <a:p>
            <a:pPr marL="527685" marR="820419" indent="-515620">
              <a:lnSpc>
                <a:spcPct val="100000"/>
              </a:lnSpc>
              <a:spcBef>
                <a:spcPts val="1175"/>
              </a:spcBef>
              <a:buClr>
                <a:schemeClr val="tx1"/>
              </a:buClr>
              <a:buAutoNum type="arabicParenR" startAt="6"/>
              <a:tabLst>
                <a:tab pos="527685" algn="l"/>
                <a:tab pos="528320" algn="l"/>
              </a:tabLst>
            </a:pPr>
            <a:r>
              <a:rPr sz="2400" b="1" spc="-5" dirty="0">
                <a:latin typeface="Century Gothic"/>
                <a:cs typeface="Century Gothic"/>
              </a:rPr>
              <a:t>Applicability</a:t>
            </a:r>
            <a:r>
              <a:rPr sz="2400" b="1" spc="-35" dirty="0">
                <a:latin typeface="Century Gothic"/>
                <a:cs typeface="Century Gothic"/>
              </a:rPr>
              <a:t> </a:t>
            </a:r>
            <a:r>
              <a:rPr sz="2400" b="1" dirty="0">
                <a:latin typeface="Century Gothic"/>
                <a:cs typeface="Century Gothic"/>
              </a:rPr>
              <a:t>to  </a:t>
            </a:r>
            <a:r>
              <a:rPr sz="2400" b="1" spc="-5" dirty="0">
                <a:latin typeface="Century Gothic"/>
                <a:cs typeface="Century Gothic"/>
              </a:rPr>
              <a:t>Design-Build  Contracts</a:t>
            </a:r>
            <a:endParaRPr sz="2400" dirty="0">
              <a:latin typeface="Century Gothic"/>
              <a:cs typeface="Century Gothic"/>
            </a:endParaRPr>
          </a:p>
          <a:p>
            <a:pPr marL="527685" indent="-515620">
              <a:lnSpc>
                <a:spcPct val="100000"/>
              </a:lnSpc>
              <a:spcBef>
                <a:spcPts val="1080"/>
              </a:spcBef>
              <a:buClr>
                <a:schemeClr val="tx1"/>
              </a:buClr>
              <a:buAutoNum type="arabicParenR" startAt="6"/>
              <a:tabLst>
                <a:tab pos="527685" algn="l"/>
                <a:tab pos="528320" algn="l"/>
              </a:tabLst>
            </a:pPr>
            <a:r>
              <a:rPr sz="2000" dirty="0">
                <a:latin typeface="Century Gothic"/>
                <a:cs typeface="Century Gothic"/>
              </a:rPr>
              <a:t>Reuse </a:t>
            </a:r>
            <a:r>
              <a:rPr sz="2000" spc="-5" dirty="0">
                <a:latin typeface="Century Gothic"/>
                <a:cs typeface="Century Gothic"/>
              </a:rPr>
              <a:t>of </a:t>
            </a:r>
            <a:r>
              <a:rPr sz="2000" dirty="0">
                <a:latin typeface="Century Gothic"/>
                <a:cs typeface="Century Gothic"/>
              </a:rPr>
              <a:t>Existing</a:t>
            </a:r>
            <a:r>
              <a:rPr sz="2000" spc="-75" dirty="0">
                <a:latin typeface="Century Gothic"/>
                <a:cs typeface="Century Gothic"/>
              </a:rPr>
              <a:t> </a:t>
            </a:r>
            <a:r>
              <a:rPr sz="2000" dirty="0">
                <a:latin typeface="Century Gothic"/>
                <a:cs typeface="Century Gothic"/>
              </a:rPr>
              <a:t>Plans</a:t>
            </a:r>
          </a:p>
          <a:p>
            <a:pPr marL="527685" indent="-515620">
              <a:lnSpc>
                <a:spcPct val="100000"/>
              </a:lnSpc>
              <a:spcBef>
                <a:spcPts val="1080"/>
              </a:spcBef>
              <a:buClr>
                <a:schemeClr val="tx1"/>
              </a:buClr>
              <a:buAutoNum type="arabicParenR" startAt="6"/>
              <a:tabLst>
                <a:tab pos="527685" algn="l"/>
                <a:tab pos="528320" algn="l"/>
              </a:tabLst>
            </a:pPr>
            <a:r>
              <a:rPr sz="2000" dirty="0">
                <a:latin typeface="Century Gothic"/>
                <a:cs typeface="Century Gothic"/>
              </a:rPr>
              <a:t>Construction </a:t>
            </a:r>
            <a:r>
              <a:rPr sz="2000" spc="-5" dirty="0">
                <a:latin typeface="Century Gothic"/>
                <a:cs typeface="Century Gothic"/>
              </a:rPr>
              <a:t>of</a:t>
            </a:r>
            <a:r>
              <a:rPr sz="2000" spc="-50" dirty="0">
                <a:latin typeface="Century Gothic"/>
                <a:cs typeface="Century Gothic"/>
              </a:rPr>
              <a:t> </a:t>
            </a:r>
            <a:r>
              <a:rPr sz="2000" spc="-5" dirty="0">
                <a:latin typeface="Century Gothic"/>
                <a:cs typeface="Century Gothic"/>
              </a:rPr>
              <a:t>Law</a:t>
            </a:r>
            <a:endParaRPr sz="2000" dirty="0">
              <a:latin typeface="Century Gothic"/>
              <a:cs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State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rmAutofit fontScale="92500"/>
          </a:bodyPr>
          <a:lstStyle/>
          <a:p>
            <a:pPr marL="0" indent="0">
              <a:buNone/>
            </a:pPr>
            <a:r>
              <a:rPr lang="en-US" dirty="0"/>
              <a:t>§ 101.293, Fla. Stat. (2022), Voting Machines and Equipment</a:t>
            </a:r>
          </a:p>
          <a:p>
            <a:pPr marL="0" indent="0">
              <a:buNone/>
            </a:pPr>
            <a:r>
              <a:rPr lang="en-US" dirty="0"/>
              <a:t>Purchases.</a:t>
            </a:r>
          </a:p>
          <a:p>
            <a:pPr marL="0" indent="0">
              <a:buNone/>
            </a:pPr>
            <a:r>
              <a:rPr lang="en-US" dirty="0"/>
              <a:t>§ 125.012, Fla. Stat. (2022), Transportation and Port Facilities, Concession Franchises – Counties defined in §125.011(1), Fla. Stat. (2022).</a:t>
            </a:r>
          </a:p>
          <a:p>
            <a:pPr marL="0" indent="0">
              <a:buNone/>
            </a:pPr>
            <a:r>
              <a:rPr lang="en-US" dirty="0"/>
              <a:t>§ 125.031, Fla. Stat. (2022), Lease or lease-purchases of property</a:t>
            </a:r>
          </a:p>
          <a:p>
            <a:pPr marL="0" indent="0">
              <a:buNone/>
            </a:pPr>
            <a:r>
              <a:rPr lang="en-US" dirty="0"/>
              <a:t>for public purpose – county.</a:t>
            </a:r>
          </a:p>
          <a:p>
            <a:pPr marL="0" indent="0">
              <a:buNone/>
            </a:pPr>
            <a:r>
              <a:rPr lang="en-US" dirty="0"/>
              <a:t>§ 125.3401, Fla. Stat. (2022), Purchase, sale, or privatization of water, sewer, or wastewater reuse utility – county.</a:t>
            </a:r>
          </a:p>
          <a:p>
            <a:pPr marL="0" indent="0">
              <a:buNone/>
            </a:pPr>
            <a:r>
              <a:rPr lang="en-US" dirty="0"/>
              <a:t>§ 125.35, Fla. Stat. (2022), Property sale or lease – county, </a:t>
            </a:r>
            <a:r>
              <a:rPr lang="en-US" u="sng" dirty="0"/>
              <a:t>Matheson v. Miami-Dade </a:t>
            </a:r>
            <a:r>
              <a:rPr lang="en-US" u="sng" dirty="0" err="1"/>
              <a:t>Cty</a:t>
            </a:r>
            <a:r>
              <a:rPr lang="en-US" u="sng" dirty="0"/>
              <a:t>.</a:t>
            </a:r>
            <a:r>
              <a:rPr lang="en-US" dirty="0"/>
              <a:t>, 258 So. 3d 516 (Fla. 3d DCA 2018).</a:t>
            </a:r>
          </a:p>
          <a:p>
            <a:pPr marL="0" indent="0">
              <a:buNone/>
            </a:pPr>
            <a:r>
              <a:rPr lang="en-US" dirty="0"/>
              <a:t>§ 125.355, Fla. Stat. (2022), Purchases of real property – county.</a:t>
            </a:r>
          </a:p>
          <a:p>
            <a:pPr marL="0" indent="0">
              <a:buNone/>
            </a:pPr>
            <a:r>
              <a:rPr lang="en-US" dirty="0"/>
              <a:t>§ 130.01-07, Fla. Stat. (2022), Bonds – county.</a:t>
            </a:r>
          </a:p>
        </p:txBody>
      </p:sp>
    </p:spTree>
    <p:extLst>
      <p:ext uri="{BB962C8B-B14F-4D97-AF65-F5344CB8AC3E}">
        <p14:creationId xmlns:p14="http://schemas.microsoft.com/office/powerpoint/2010/main" val="2252881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State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0" indent="0">
              <a:buNone/>
            </a:pPr>
            <a:r>
              <a:rPr lang="en-US" sz="1600" dirty="0"/>
              <a:t>§ 153.10, Fla. Stat. (2022), et seq., Water and sewer system construction contracts – county.</a:t>
            </a:r>
          </a:p>
          <a:p>
            <a:pPr marL="0" indent="0">
              <a:buNone/>
            </a:pPr>
            <a:r>
              <a:rPr lang="en-US" sz="1600" dirty="0"/>
              <a:t>§ 155.12, Fla. Stat. (2022), Supply purchased for hospitals – Trustees.</a:t>
            </a:r>
          </a:p>
          <a:p>
            <a:pPr marL="0" indent="0">
              <a:buNone/>
            </a:pPr>
            <a:r>
              <a:rPr lang="en-US" sz="1600" dirty="0"/>
              <a:t>§ 157.03-157.07, Fla. Stat. (2022), Drainage projects – county.</a:t>
            </a:r>
          </a:p>
          <a:p>
            <a:pPr marL="0" indent="0">
              <a:buNone/>
            </a:pPr>
            <a:r>
              <a:rPr lang="en-US" sz="1600" dirty="0"/>
              <a:t>§ 166.045, Fla. Stat. (2022), Purchases of real property – Cities that want public record exemption; otherwise bound by charter or ordinance.</a:t>
            </a:r>
          </a:p>
          <a:p>
            <a:pPr marL="0" indent="0">
              <a:buNone/>
            </a:pPr>
            <a:r>
              <a:rPr lang="en-US" sz="1600" dirty="0"/>
              <a:t>§ 180.24, Fla. Stat. (2022), Contracts for Construction – Cities; requires bids on municipal public works projects for construction contracts in excess of $25,000 and on materials or equipment purchases in excess of $10,000.</a:t>
            </a:r>
          </a:p>
          <a:p>
            <a:pPr marL="0" indent="0">
              <a:buNone/>
            </a:pPr>
            <a:r>
              <a:rPr lang="en-US" sz="1600" dirty="0"/>
              <a:t>§ 189.053, Fla. Stat. (2022), Purchases from purchasing agreements of special districts, municipalities, or counties – permits procurement by special districts of commodities and contractual services from purchasing agreements of other local governments.</a:t>
            </a:r>
          </a:p>
          <a:p>
            <a:pPr marL="0" indent="0">
              <a:buNone/>
            </a:pPr>
            <a:r>
              <a:rPr lang="en-US" sz="1600" dirty="0"/>
              <a:t>§ 190.033, Fla. Stat. (2022), Community Development Districts – bids required for purchases in excess of $195,000.</a:t>
            </a:r>
          </a:p>
        </p:txBody>
      </p:sp>
    </p:spTree>
    <p:extLst>
      <p:ext uri="{BB962C8B-B14F-4D97-AF65-F5344CB8AC3E}">
        <p14:creationId xmlns:p14="http://schemas.microsoft.com/office/powerpoint/2010/main" val="169306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State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0" indent="0">
              <a:buNone/>
            </a:pPr>
            <a:r>
              <a:rPr lang="en-US" sz="1600" dirty="0"/>
              <a:t>§ 217.15-19, Fla. Stat. (2022), Federal surplus property procurement – city and county, school board, city and county officers.</a:t>
            </a:r>
          </a:p>
          <a:p>
            <a:pPr marL="0" indent="0">
              <a:buNone/>
            </a:pPr>
            <a:r>
              <a:rPr lang="en-US" sz="1600" dirty="0"/>
              <a:t>§ 218.385, Fla. Stat. (2022), Sale of local government bonds.</a:t>
            </a:r>
          </a:p>
          <a:p>
            <a:pPr marL="0" indent="0">
              <a:buNone/>
            </a:pPr>
            <a:r>
              <a:rPr lang="en-US" sz="1600" dirty="0"/>
              <a:t>§ 218.391, Fla. Stat. (2022), Auditor selection procedures.</a:t>
            </a:r>
          </a:p>
          <a:p>
            <a:pPr marL="0" indent="0">
              <a:buNone/>
            </a:pPr>
            <a:r>
              <a:rPr lang="en-US" sz="1600" dirty="0"/>
              <a:t>§ 218.415, Fla. Stat. (2022), Bid requirements for local government investments.</a:t>
            </a:r>
          </a:p>
          <a:p>
            <a:pPr marL="0" indent="0">
              <a:buNone/>
            </a:pPr>
            <a:r>
              <a:rPr lang="en-US" sz="1600" dirty="0"/>
              <a:t>§ 255.103, Fla. Stat. (2022), Authorizes public entities to procure construction management services under the same process outlined in section 287.055, Florida Statutes.</a:t>
            </a:r>
          </a:p>
          <a:p>
            <a:pPr marL="0" indent="0">
              <a:buNone/>
            </a:pPr>
            <a:r>
              <a:rPr lang="en-US" sz="1600" dirty="0"/>
              <a:t>§ 255.20, Fla. Stat. (2022), Local bids and contracts for public construction works – Counties, cities and special districts; projects exceeding $300,000 or $75,000 for electrical work.</a:t>
            </a:r>
          </a:p>
          <a:p>
            <a:pPr marL="0" indent="0">
              <a:buNone/>
            </a:pPr>
            <a:r>
              <a:rPr lang="en-US" sz="1600" dirty="0"/>
              <a:t>§ 255.065, Fla. Stat. (2022), Public-Private Partnerships.</a:t>
            </a:r>
          </a:p>
          <a:p>
            <a:pPr marL="0" indent="0">
              <a:buNone/>
            </a:pPr>
            <a:r>
              <a:rPr lang="en-US" sz="1600" dirty="0"/>
              <a:t>§ 286.043, Fla. Stat. (2022), Airport automobile rental concession – city, county, and other units of local government.</a:t>
            </a:r>
          </a:p>
        </p:txBody>
      </p:sp>
    </p:spTree>
    <p:extLst>
      <p:ext uri="{BB962C8B-B14F-4D97-AF65-F5344CB8AC3E}">
        <p14:creationId xmlns:p14="http://schemas.microsoft.com/office/powerpoint/2010/main" val="300726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State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0" indent="0">
              <a:buNone/>
            </a:pPr>
            <a:r>
              <a:rPr lang="en-US" sz="1600" dirty="0"/>
              <a:t>§ 287.055, Fla. Stat. (2022), Consultants Competitive Negotiation Act or “CCNA” – regulates contracting with architects, professional engineers, landscape architects, registered land surveyors and design-builders.</a:t>
            </a:r>
          </a:p>
          <a:p>
            <a:pPr marL="0" indent="0">
              <a:buNone/>
            </a:pPr>
            <a:r>
              <a:rPr lang="en-US" sz="1600" dirty="0"/>
              <a:t>§§ 336.41; 336.44, Fla. Stat. (2022), Competitive bidding on county roadwork.</a:t>
            </a:r>
          </a:p>
          <a:p>
            <a:pPr marL="0" indent="0">
              <a:buNone/>
            </a:pPr>
            <a:r>
              <a:rPr lang="en-US" sz="1600" dirty="0"/>
              <a:t>§ 489.145, Fla. Stat. (2022), Guaranteed Energy, Water, and Wastewater Performance Savings Contracting Act – state, city, or political subdivision</a:t>
            </a:r>
          </a:p>
          <a:p>
            <a:pPr marL="0" indent="0">
              <a:buNone/>
            </a:pPr>
            <a:r>
              <a:rPr lang="en-US" sz="1600" dirty="0"/>
              <a:t>§ 705.103, Fla. Stat. (2022), Sale of abandoned property procedure – city or county.</a:t>
            </a:r>
          </a:p>
          <a:p>
            <a:pPr marL="0" indent="0">
              <a:buNone/>
            </a:pPr>
            <a:r>
              <a:rPr lang="en-US" sz="1600" dirty="0"/>
              <a:t>§ 1013.45, Fla. Stat. (2022), Educational facilities – contains requirements relating to bidding by local school boards.</a:t>
            </a:r>
          </a:p>
        </p:txBody>
      </p:sp>
    </p:spTree>
    <p:extLst>
      <p:ext uri="{BB962C8B-B14F-4D97-AF65-F5344CB8AC3E}">
        <p14:creationId xmlns:p14="http://schemas.microsoft.com/office/powerpoint/2010/main" val="1675328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Related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0" indent="0">
              <a:buNone/>
            </a:pPr>
            <a:r>
              <a:rPr lang="en-US" sz="1600" dirty="0"/>
              <a:t>§ 50.011, Fla. Stat. (2022), et seq., Language of legal and official advertisements.</a:t>
            </a:r>
          </a:p>
          <a:p>
            <a:pPr marL="0" indent="0">
              <a:buNone/>
            </a:pPr>
            <a:r>
              <a:rPr lang="en-US" sz="1600" dirty="0"/>
              <a:t>§ 50.061, Fla. Stat. (2022), Chargeable amounts legal and official advertisements by size of counties.</a:t>
            </a:r>
          </a:p>
          <a:p>
            <a:pPr marL="0" indent="0">
              <a:buNone/>
            </a:pPr>
            <a:r>
              <a:rPr lang="en-US" sz="1600" dirty="0"/>
              <a:t>§ 119.011, Fla. Stat. (2022), definition of “agency” under public records law includes private corporations acting on behalf of public agencies; see also </a:t>
            </a:r>
            <a:r>
              <a:rPr lang="en-US" sz="1600" u="sng" dirty="0"/>
              <a:t>News &amp; Sun Sentinel v. Schwab, </a:t>
            </a:r>
            <a:r>
              <a:rPr lang="en-US" sz="1600" u="sng" dirty="0" err="1"/>
              <a:t>Twitty</a:t>
            </a:r>
            <a:r>
              <a:rPr lang="en-US" sz="1600" u="sng" dirty="0"/>
              <a:t> &amp; </a:t>
            </a:r>
            <a:r>
              <a:rPr lang="en-US" sz="1600" u="sng" dirty="0" err="1"/>
              <a:t>Hanser</a:t>
            </a:r>
            <a:r>
              <a:rPr lang="en-US" sz="1600" u="sng" dirty="0"/>
              <a:t> Arch. Group, Inc.</a:t>
            </a:r>
            <a:r>
              <a:rPr lang="en-US" sz="1600" dirty="0"/>
              <a:t>, 596 So. 2d 1029 (Fla. 1992).</a:t>
            </a:r>
          </a:p>
          <a:p>
            <a:pPr marL="0" indent="0">
              <a:buNone/>
            </a:pPr>
            <a:r>
              <a:rPr lang="en-US" sz="1600" dirty="0"/>
              <a:t>§ 218.70 - .79, Fla. Stat. (2022), Local Government Prompt Payment Act. </a:t>
            </a:r>
            <a:r>
              <a:rPr lang="en-US" sz="1600" u="sng" dirty="0"/>
              <a:t>See</a:t>
            </a:r>
            <a:r>
              <a:rPr lang="en-US" sz="1600" dirty="0"/>
              <a:t> </a:t>
            </a:r>
            <a:r>
              <a:rPr lang="en-US" sz="1600" u="sng" dirty="0"/>
              <a:t>Constr. Consulting, Inc. v. Trustees of Broward College</a:t>
            </a:r>
            <a:r>
              <a:rPr lang="en-US" sz="1600" dirty="0"/>
              <a:t>, 347 So. 3d 14 (Fla. 4th DCA 2022) (statute does not prohibit waiver of an interest claim as part of a settlement or an accord and satisfaction).</a:t>
            </a:r>
          </a:p>
          <a:p>
            <a:pPr marL="0" indent="0">
              <a:buNone/>
            </a:pPr>
            <a:r>
              <a:rPr lang="en-US" sz="1600" dirty="0"/>
              <a:t>§ 218.80, Fla. Stat. (2022), Public Bid Disclosure Act – requires disclosure on bid documents if fees or permitting are required by the governmental entity; subset act of previously referenced act.</a:t>
            </a:r>
          </a:p>
          <a:p>
            <a:pPr marL="0" indent="0">
              <a:buNone/>
            </a:pPr>
            <a:r>
              <a:rPr lang="en-US" sz="1600" dirty="0"/>
              <a:t>§ 252.38(3), Fla. Stat. (2022), Emergency management powers of political subdivisions.</a:t>
            </a:r>
          </a:p>
        </p:txBody>
      </p:sp>
    </p:spTree>
    <p:extLst>
      <p:ext uri="{BB962C8B-B14F-4D97-AF65-F5344CB8AC3E}">
        <p14:creationId xmlns:p14="http://schemas.microsoft.com/office/powerpoint/2010/main" val="557802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Related Statutes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0" indent="0">
              <a:buNone/>
            </a:pPr>
            <a:r>
              <a:rPr lang="en-US" sz="1600" dirty="0"/>
              <a:t>§ 255.05, Fla. Stat. (2022), Bond of contractor constructing public buildings – county, city or other public authority.</a:t>
            </a:r>
          </a:p>
          <a:p>
            <a:pPr marL="0" indent="0">
              <a:buNone/>
            </a:pPr>
            <a:r>
              <a:rPr lang="en-US" sz="1600" dirty="0"/>
              <a:t>§ 255.0518, Fla. Stat. (2022), Public bids; bid opening.</a:t>
            </a:r>
          </a:p>
          <a:p>
            <a:pPr marL="0" indent="0">
              <a:buNone/>
            </a:pPr>
            <a:r>
              <a:rPr lang="en-US" sz="1600" dirty="0"/>
              <a:t>§ 255.0705 - .078, Fla. Stat. (2022), Florida Prompt Payment Act. </a:t>
            </a:r>
          </a:p>
          <a:p>
            <a:pPr marL="0" indent="0">
              <a:buNone/>
            </a:pPr>
            <a:r>
              <a:rPr lang="en-US" sz="1600" dirty="0"/>
              <a:t>§ 255.0991, Fla. Stat. (2022), Prohibited local government preferences on projects funded 50% or more by state-appropriated funds.</a:t>
            </a:r>
          </a:p>
          <a:p>
            <a:pPr marL="0" indent="0">
              <a:buNone/>
            </a:pPr>
            <a:r>
              <a:rPr lang="en-US" sz="1600" dirty="0"/>
              <a:t>§ 255.0992, Fla. Stat. (2022), Prohibited governmental actions on public works projects.</a:t>
            </a:r>
          </a:p>
          <a:p>
            <a:pPr marL="0" indent="0">
              <a:buNone/>
            </a:pPr>
            <a:r>
              <a:rPr lang="en-US" sz="1600" dirty="0"/>
              <a:t>§§ 283.32; 336.044, Fla. Stat. (2022), Statutes dealing with recycled products.</a:t>
            </a:r>
          </a:p>
          <a:p>
            <a:pPr marL="0" indent="0">
              <a:buNone/>
            </a:pPr>
            <a:r>
              <a:rPr lang="en-US" sz="1600" dirty="0"/>
              <a:t>§ 286.011, Fla. Stat. (2022), Sunshine Law – applicable to bid evaluation committees, </a:t>
            </a:r>
            <a:r>
              <a:rPr lang="en-US" sz="1600" u="sng" dirty="0"/>
              <a:t>Leach-Wells v. City of Bradenton</a:t>
            </a:r>
            <a:r>
              <a:rPr lang="en-US" sz="1600" dirty="0"/>
              <a:t>, 734 So. 2d 1168 (Fla. 2d DCA 1999); Op. </a:t>
            </a:r>
            <a:r>
              <a:rPr lang="en-US" sz="1600" dirty="0" err="1"/>
              <a:t>Att’y</a:t>
            </a:r>
            <a:r>
              <a:rPr lang="en-US" sz="1600" dirty="0"/>
              <a:t> Gen. Fla. 2013-30 (2013).</a:t>
            </a:r>
          </a:p>
          <a:p>
            <a:pPr marL="0" indent="0">
              <a:buNone/>
            </a:pPr>
            <a:r>
              <a:rPr lang="en-US" sz="1600" dirty="0"/>
              <a:t>§ 286.0113, Fla. Stat. (2022), Sunshine Law – temporary exemption for contract negotiation processes, </a:t>
            </a:r>
            <a:r>
              <a:rPr lang="en-US" sz="1600" u="sng" dirty="0"/>
              <a:t>Carlson v. Dep’t of Revenue</a:t>
            </a:r>
            <a:r>
              <a:rPr lang="en-US" sz="1600" dirty="0"/>
              <a:t>, 227 So. 3d 1261 (Fla. 1st DCA 2017).</a:t>
            </a:r>
          </a:p>
          <a:p>
            <a:pPr marL="0" indent="0">
              <a:buNone/>
            </a:pPr>
            <a:r>
              <a:rPr lang="en-US" sz="1600" dirty="0"/>
              <a:t>§ 287.084, Fla. Stat. (2022), Preference to Florida businesses for purchases of personal property when low bidder’s home state has local preference.</a:t>
            </a:r>
          </a:p>
        </p:txBody>
      </p:sp>
    </p:spTree>
    <p:extLst>
      <p:ext uri="{BB962C8B-B14F-4D97-AF65-F5344CB8AC3E}">
        <p14:creationId xmlns:p14="http://schemas.microsoft.com/office/powerpoint/2010/main" val="3329651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5636388" cy="566181"/>
          </a:xfrm>
          <a:prstGeom prst="rect">
            <a:avLst/>
          </a:prstGeom>
        </p:spPr>
        <p:txBody>
          <a:bodyPr vert="horz" wrap="square" lIns="0" tIns="12065" rIns="0" bIns="0" rtlCol="0">
            <a:spAutoFit/>
          </a:bodyPr>
          <a:lstStyle/>
          <a:p>
            <a:pPr marL="12700">
              <a:lnSpc>
                <a:spcPct val="100000"/>
              </a:lnSpc>
              <a:spcBef>
                <a:spcPts val="95"/>
              </a:spcBef>
            </a:pPr>
            <a:r>
              <a:rPr spc="-5" dirty="0"/>
              <a:t>The Issue and</a:t>
            </a:r>
            <a:r>
              <a:rPr spc="-20" dirty="0"/>
              <a:t> </a:t>
            </a:r>
            <a:r>
              <a:rPr spc="-10" dirty="0"/>
              <a:t>Answer</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20</a:t>
            </a:fld>
            <a:endParaRPr dirty="0"/>
          </a:p>
        </p:txBody>
      </p:sp>
      <p:sp>
        <p:nvSpPr>
          <p:cNvPr id="3" name="object 3"/>
          <p:cNvSpPr txBox="1"/>
          <p:nvPr/>
        </p:nvSpPr>
        <p:spPr>
          <a:xfrm>
            <a:off x="535812" y="1625752"/>
            <a:ext cx="7389495" cy="4086860"/>
          </a:xfrm>
          <a:prstGeom prst="rect">
            <a:avLst/>
          </a:prstGeom>
        </p:spPr>
        <p:txBody>
          <a:bodyPr vert="horz" wrap="square" lIns="0" tIns="12065" rIns="0" bIns="0" rtlCol="0">
            <a:spAutoFit/>
          </a:bodyPr>
          <a:lstStyle/>
          <a:p>
            <a:pPr marL="12700" marR="293370">
              <a:lnSpc>
                <a:spcPct val="100000"/>
              </a:lnSpc>
              <a:spcBef>
                <a:spcPts val="95"/>
              </a:spcBef>
            </a:pPr>
            <a:r>
              <a:rPr sz="2800" i="1" spc="-5" dirty="0">
                <a:latin typeface="Century Gothic"/>
                <a:cs typeface="Century Gothic"/>
              </a:rPr>
              <a:t>American Home Assurance Company </a:t>
            </a:r>
            <a:r>
              <a:rPr sz="2800" i="1" spc="-10" dirty="0">
                <a:latin typeface="Century Gothic"/>
                <a:cs typeface="Century Gothic"/>
              </a:rPr>
              <a:t>v.  </a:t>
            </a:r>
            <a:r>
              <a:rPr sz="2800" i="1" spc="-5" dirty="0">
                <a:latin typeface="Century Gothic"/>
                <a:cs typeface="Century Gothic"/>
              </a:rPr>
              <a:t>Plaza Materials </a:t>
            </a:r>
            <a:r>
              <a:rPr sz="2800" i="1" spc="-10" dirty="0">
                <a:latin typeface="Century Gothic"/>
                <a:cs typeface="Century Gothic"/>
              </a:rPr>
              <a:t>Corp</a:t>
            </a:r>
            <a:r>
              <a:rPr sz="2800" spc="-10" dirty="0">
                <a:latin typeface="Century Gothic"/>
                <a:cs typeface="Century Gothic"/>
              </a:rPr>
              <a:t>., 908 </a:t>
            </a:r>
            <a:r>
              <a:rPr sz="2800" spc="-5" dirty="0">
                <a:latin typeface="Century Gothic"/>
                <a:cs typeface="Century Gothic"/>
              </a:rPr>
              <a:t>So. 2d </a:t>
            </a:r>
            <a:r>
              <a:rPr sz="2800" spc="-10" dirty="0">
                <a:latin typeface="Century Gothic"/>
                <a:cs typeface="Century Gothic"/>
              </a:rPr>
              <a:t>360 </a:t>
            </a:r>
            <a:r>
              <a:rPr sz="2800" spc="-5" dirty="0">
                <a:latin typeface="Century Gothic"/>
                <a:cs typeface="Century Gothic"/>
              </a:rPr>
              <a:t>(Fla.  </a:t>
            </a:r>
            <a:r>
              <a:rPr sz="2800" spc="-10" dirty="0">
                <a:latin typeface="Century Gothic"/>
                <a:cs typeface="Century Gothic"/>
              </a:rPr>
              <a:t>2005)</a:t>
            </a:r>
            <a:r>
              <a:rPr sz="2800" dirty="0">
                <a:latin typeface="Century Gothic"/>
                <a:cs typeface="Century Gothic"/>
              </a:rPr>
              <a:t> </a:t>
            </a:r>
            <a:r>
              <a:rPr sz="2800" spc="-5" dirty="0">
                <a:latin typeface="Century Gothic"/>
                <a:cs typeface="Century Gothic"/>
              </a:rPr>
              <a:t>(4-3)</a:t>
            </a:r>
            <a:endParaRPr sz="2800">
              <a:latin typeface="Century Gothic"/>
              <a:cs typeface="Century Gothic"/>
            </a:endParaRPr>
          </a:p>
          <a:p>
            <a:pPr>
              <a:lnSpc>
                <a:spcPct val="100000"/>
              </a:lnSpc>
              <a:spcBef>
                <a:spcPts val="25"/>
              </a:spcBef>
            </a:pPr>
            <a:endParaRPr sz="3750">
              <a:latin typeface="Century Gothic"/>
              <a:cs typeface="Century Gothic"/>
            </a:endParaRPr>
          </a:p>
          <a:p>
            <a:pPr marL="12700" marR="5080">
              <a:lnSpc>
                <a:spcPct val="100000"/>
              </a:lnSpc>
            </a:pPr>
            <a:r>
              <a:rPr sz="2400" spc="-5" dirty="0">
                <a:latin typeface="Century Gothic"/>
                <a:cs typeface="Century Gothic"/>
              </a:rPr>
              <a:t>“The payment bond </a:t>
            </a:r>
            <a:r>
              <a:rPr sz="2400" dirty="0">
                <a:latin typeface="Century Gothic"/>
                <a:cs typeface="Century Gothic"/>
              </a:rPr>
              <a:t>provisions of </a:t>
            </a:r>
            <a:r>
              <a:rPr sz="2400" spc="-5" dirty="0">
                <a:latin typeface="Century Gothic"/>
                <a:cs typeface="Century Gothic"/>
              </a:rPr>
              <a:t>all bonds  </a:t>
            </a:r>
            <a:r>
              <a:rPr sz="2400" dirty="0">
                <a:latin typeface="Century Gothic"/>
                <a:cs typeface="Century Gothic"/>
              </a:rPr>
              <a:t>required </a:t>
            </a:r>
            <a:r>
              <a:rPr sz="2400" spc="-5" dirty="0">
                <a:latin typeface="Century Gothic"/>
                <a:cs typeface="Century Gothic"/>
              </a:rPr>
              <a:t>by </a:t>
            </a:r>
            <a:r>
              <a:rPr sz="2400" dirty="0">
                <a:latin typeface="Century Gothic"/>
                <a:cs typeface="Century Gothic"/>
              </a:rPr>
              <a:t>subsection </a:t>
            </a:r>
            <a:r>
              <a:rPr sz="2400" spc="-5" dirty="0">
                <a:latin typeface="Century Gothic"/>
                <a:cs typeface="Century Gothic"/>
              </a:rPr>
              <a:t>(1) </a:t>
            </a:r>
            <a:r>
              <a:rPr sz="2400" dirty="0">
                <a:latin typeface="Century Gothic"/>
                <a:cs typeface="Century Gothic"/>
              </a:rPr>
              <a:t>shall </a:t>
            </a:r>
            <a:r>
              <a:rPr sz="2400" spc="-5" dirty="0">
                <a:latin typeface="Century Gothic"/>
                <a:cs typeface="Century Gothic"/>
              </a:rPr>
              <a:t>be </a:t>
            </a:r>
            <a:r>
              <a:rPr sz="2400" dirty="0">
                <a:latin typeface="Century Gothic"/>
                <a:cs typeface="Century Gothic"/>
              </a:rPr>
              <a:t>construed and  </a:t>
            </a:r>
            <a:r>
              <a:rPr sz="2400" spc="-5" dirty="0">
                <a:latin typeface="Century Gothic"/>
                <a:cs typeface="Century Gothic"/>
              </a:rPr>
              <a:t>deemed </a:t>
            </a:r>
            <a:r>
              <a:rPr sz="2400" dirty="0">
                <a:latin typeface="Century Gothic"/>
                <a:cs typeface="Century Gothic"/>
              </a:rPr>
              <a:t>statutory </a:t>
            </a:r>
            <a:r>
              <a:rPr sz="2400" spc="-5" dirty="0">
                <a:latin typeface="Century Gothic"/>
                <a:cs typeface="Century Gothic"/>
              </a:rPr>
              <a:t>payment bonds </a:t>
            </a:r>
            <a:r>
              <a:rPr sz="2400" dirty="0">
                <a:latin typeface="Century Gothic"/>
                <a:cs typeface="Century Gothic"/>
              </a:rPr>
              <a:t>furnished  pursuant to </a:t>
            </a:r>
            <a:r>
              <a:rPr sz="2400" spc="5" dirty="0">
                <a:latin typeface="Century Gothic"/>
                <a:cs typeface="Century Gothic"/>
              </a:rPr>
              <a:t>this </a:t>
            </a:r>
            <a:r>
              <a:rPr sz="2400" dirty="0">
                <a:latin typeface="Century Gothic"/>
                <a:cs typeface="Century Gothic"/>
              </a:rPr>
              <a:t>section and such </a:t>
            </a:r>
            <a:r>
              <a:rPr sz="2400" spc="-5" dirty="0">
                <a:latin typeface="Century Gothic"/>
                <a:cs typeface="Century Gothic"/>
              </a:rPr>
              <a:t>bonds shall </a:t>
            </a:r>
            <a:r>
              <a:rPr sz="2400" dirty="0">
                <a:latin typeface="Century Gothic"/>
                <a:cs typeface="Century Gothic"/>
              </a:rPr>
              <a:t>not  under any circumstances </a:t>
            </a:r>
            <a:r>
              <a:rPr sz="2400" spc="-5" dirty="0">
                <a:latin typeface="Century Gothic"/>
                <a:cs typeface="Century Gothic"/>
              </a:rPr>
              <a:t>be </a:t>
            </a:r>
            <a:r>
              <a:rPr sz="2400" dirty="0">
                <a:latin typeface="Century Gothic"/>
                <a:cs typeface="Century Gothic"/>
              </a:rPr>
              <a:t>converted </a:t>
            </a:r>
            <a:r>
              <a:rPr sz="2400" spc="5" dirty="0">
                <a:latin typeface="Century Gothic"/>
                <a:cs typeface="Century Gothic"/>
              </a:rPr>
              <a:t>into  </a:t>
            </a:r>
            <a:r>
              <a:rPr sz="2400" dirty="0">
                <a:latin typeface="Century Gothic"/>
                <a:cs typeface="Century Gothic"/>
              </a:rPr>
              <a:t>common </a:t>
            </a:r>
            <a:r>
              <a:rPr sz="2400" spc="-5" dirty="0">
                <a:latin typeface="Century Gothic"/>
                <a:cs typeface="Century Gothic"/>
              </a:rPr>
              <a:t>law bonds.” </a:t>
            </a:r>
            <a:r>
              <a:rPr sz="1800" dirty="0">
                <a:latin typeface="Century Gothic"/>
                <a:cs typeface="Century Gothic"/>
              </a:rPr>
              <a:t>§ </a:t>
            </a:r>
            <a:r>
              <a:rPr sz="1800" spc="-10" dirty="0">
                <a:latin typeface="Century Gothic"/>
                <a:cs typeface="Century Gothic"/>
              </a:rPr>
              <a:t>255.05(4), </a:t>
            </a:r>
            <a:r>
              <a:rPr sz="1800" dirty="0">
                <a:latin typeface="Century Gothic"/>
                <a:cs typeface="Century Gothic"/>
              </a:rPr>
              <a:t>Fla. </a:t>
            </a:r>
            <a:r>
              <a:rPr sz="1800" spc="-10" dirty="0">
                <a:latin typeface="Century Gothic"/>
                <a:cs typeface="Century Gothic"/>
              </a:rPr>
              <a:t>Stat. (added </a:t>
            </a:r>
            <a:r>
              <a:rPr sz="1800" spc="10" dirty="0">
                <a:latin typeface="Century Gothic"/>
                <a:cs typeface="Century Gothic"/>
              </a:rPr>
              <a:t>in</a:t>
            </a:r>
            <a:r>
              <a:rPr sz="1800" spc="135" dirty="0">
                <a:latin typeface="Century Gothic"/>
                <a:cs typeface="Century Gothic"/>
              </a:rPr>
              <a:t> </a:t>
            </a:r>
            <a:r>
              <a:rPr sz="1800" spc="-5" dirty="0">
                <a:latin typeface="Century Gothic"/>
                <a:cs typeface="Century Gothic"/>
              </a:rPr>
              <a:t>2005)</a:t>
            </a:r>
            <a:endParaRPr sz="1800">
              <a:latin typeface="Century Gothic"/>
              <a:cs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Statute of Frauds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a:xfrm>
            <a:off x="628650" y="2889250"/>
            <a:ext cx="7886700" cy="3276274"/>
          </a:xfrm>
        </p:spPr>
        <p:txBody>
          <a:bodyPr numCol="2">
            <a:noAutofit/>
          </a:bodyPr>
          <a:lstStyle/>
          <a:p>
            <a:r>
              <a:rPr lang="en-US" sz="1600" dirty="0"/>
              <a:t>promises by executors or administrators to pay estates’ debts out of their own funds; </a:t>
            </a:r>
          </a:p>
          <a:p>
            <a:r>
              <a:rPr lang="en-US" sz="1600" dirty="0"/>
              <a:t>promises to answer for debt/default of another (surety); </a:t>
            </a:r>
          </a:p>
          <a:p>
            <a:r>
              <a:rPr lang="en-US" sz="1600" dirty="0"/>
              <a:t>promises made in consideration of marriage; </a:t>
            </a:r>
          </a:p>
          <a:p>
            <a:r>
              <a:rPr lang="en-US" sz="1600" dirty="0"/>
              <a:t>promises creating an interest in land (however, interests for one year or less are generally not subject to Statute of Frauds); </a:t>
            </a:r>
          </a:p>
          <a:p>
            <a:r>
              <a:rPr lang="en-US" sz="1600" dirty="0"/>
              <a:t>promises that cannot be performed within one year (year runs from date of agreement and not date of performance); </a:t>
            </a:r>
          </a:p>
          <a:p>
            <a:r>
              <a:rPr lang="en-US" sz="1600" dirty="0"/>
              <a:t>agreements for the sale of goods for $500 or more-except for specially manufactured goods, written confirmation of an oral agreement, admissions in a pleading or court that contract existed, or partial payment or delivery was made and accepted; </a:t>
            </a:r>
          </a:p>
          <a:p>
            <a:r>
              <a:rPr lang="en-US" sz="1600" dirty="0"/>
              <a:t>health care guarantees; </a:t>
            </a:r>
          </a:p>
          <a:p>
            <a:r>
              <a:rPr lang="en-US" sz="1600" dirty="0"/>
              <a:t>debt barred by statute of limitations; </a:t>
            </a:r>
          </a:p>
          <a:p>
            <a:r>
              <a:rPr lang="en-US" sz="1600" dirty="0"/>
              <a:t>newspaper subscriptions; </a:t>
            </a:r>
          </a:p>
          <a:p>
            <a:r>
              <a:rPr lang="en-US" sz="1600" dirty="0"/>
              <a:t>home solicitation sales; </a:t>
            </a:r>
          </a:p>
          <a:p>
            <a:r>
              <a:rPr lang="en-US" sz="1600" dirty="0"/>
              <a:t>home improvement contracts; </a:t>
            </a:r>
          </a:p>
          <a:p>
            <a:r>
              <a:rPr lang="en-US" sz="1600" dirty="0"/>
              <a:t>and credit agreements.</a:t>
            </a:r>
          </a:p>
        </p:txBody>
      </p:sp>
      <p:sp>
        <p:nvSpPr>
          <p:cNvPr id="4" name="TextBox 3">
            <a:extLst>
              <a:ext uri="{FF2B5EF4-FFF2-40B4-BE49-F238E27FC236}">
                <a16:creationId xmlns:a16="http://schemas.microsoft.com/office/drawing/2014/main" id="{0973FDA9-A130-FE92-2461-F9D35581DB3A}"/>
              </a:ext>
            </a:extLst>
          </p:cNvPr>
          <p:cNvSpPr txBox="1"/>
          <p:nvPr/>
        </p:nvSpPr>
        <p:spPr>
          <a:xfrm>
            <a:off x="628650" y="1517650"/>
            <a:ext cx="7886700" cy="1323439"/>
          </a:xfrm>
          <a:prstGeom prst="rect">
            <a:avLst/>
          </a:prstGeom>
          <a:noFill/>
        </p:spPr>
        <p:txBody>
          <a:bodyPr wrap="square" rtlCol="0">
            <a:spAutoFit/>
          </a:bodyPr>
          <a:lstStyle/>
          <a:p>
            <a:r>
              <a:rPr lang="en-US" sz="1600" dirty="0">
                <a:latin typeface="Tahoma" panose="020B0604030504040204" pitchFamily="34" charset="0"/>
                <a:ea typeface="Tahoma" panose="020B0604030504040204" pitchFamily="34" charset="0"/>
                <a:cs typeface="Tahoma" panose="020B0604030504040204" pitchFamily="34" charset="0"/>
              </a:rPr>
              <a:t>The Statute of Frauds operates as a defense to the enforcement of a contract. Specified agreements must be in writing or evidenced by some type of memorandum to be enforceable. See § 672.201, Fla. Stat. (2022) (Florida’s version of the UCC); §§ 725.01-725.08, Fla. Stat. (2022) (unenforceable contracts). The following are required to be evidenced by a writing: </a:t>
            </a:r>
          </a:p>
        </p:txBody>
      </p:sp>
    </p:spTree>
    <p:extLst>
      <p:ext uri="{BB962C8B-B14F-4D97-AF65-F5344CB8AC3E}">
        <p14:creationId xmlns:p14="http://schemas.microsoft.com/office/powerpoint/2010/main" val="2859041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Statute of Frauds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The Statute of Frauds is satisfied if the writing contains the following: </a:t>
            </a:r>
          </a:p>
          <a:p>
            <a:pPr lvl="1"/>
            <a:r>
              <a:rPr lang="en-US" sz="2000" dirty="0"/>
              <a:t>identity of parties sought to be charged, </a:t>
            </a:r>
          </a:p>
          <a:p>
            <a:pPr lvl="1"/>
            <a:r>
              <a:rPr lang="en-US" sz="2000" dirty="0"/>
              <a:t>identification of contract’s subject matter, terms and conditions of agreement, </a:t>
            </a:r>
          </a:p>
          <a:p>
            <a:pPr lvl="1"/>
            <a:r>
              <a:rPr lang="en-US" sz="2000" dirty="0"/>
              <a:t>recital of consideration, and </a:t>
            </a:r>
          </a:p>
          <a:p>
            <a:pPr lvl="1"/>
            <a:r>
              <a:rPr lang="en-US" sz="2000" dirty="0"/>
              <a:t>signature of party to be charged.</a:t>
            </a:r>
          </a:p>
          <a:p>
            <a:r>
              <a:rPr lang="en-US" sz="2000" dirty="0"/>
              <a:t>The Statute of Frauds is particularly relevant in relation to change orders and/or amendments in contracts. It is important to document any of these changes in writing in order to avoid litigation or disputes.</a:t>
            </a:r>
          </a:p>
        </p:txBody>
      </p:sp>
    </p:spTree>
    <p:extLst>
      <p:ext uri="{BB962C8B-B14F-4D97-AF65-F5344CB8AC3E}">
        <p14:creationId xmlns:p14="http://schemas.microsoft.com/office/powerpoint/2010/main" val="1155458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Governing Law: Local</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No requirement to adopt ordinance proscribing purchasing procedure. Op. </a:t>
            </a:r>
            <a:r>
              <a:rPr lang="en-US" sz="2000" dirty="0" err="1"/>
              <a:t>Att’y</a:t>
            </a:r>
            <a:r>
              <a:rPr lang="en-US" sz="2000" dirty="0"/>
              <a:t> Gen. Fla. 071-366 (1971)</a:t>
            </a:r>
          </a:p>
          <a:p>
            <a:r>
              <a:rPr lang="en-US" sz="2000" dirty="0"/>
              <a:t>Standard of Review purchasing action</a:t>
            </a:r>
          </a:p>
          <a:p>
            <a:pPr lvl="1"/>
            <a:r>
              <a:rPr lang="en-US" sz="1700" dirty="0"/>
              <a:t>De novo. Art. V, sec. 21, Fla. Const.</a:t>
            </a:r>
          </a:p>
          <a:p>
            <a:pPr lvl="1"/>
            <a:r>
              <a:rPr lang="en-US" sz="1700" dirty="0"/>
              <a:t>Overturned with finding of illegality, fraud, oppression, or misconduct. </a:t>
            </a:r>
            <a:r>
              <a:rPr lang="en-US" sz="1700" u="sng" dirty="0"/>
              <a:t>Dep’t of Transp. v. Groves-Watkins Constr.</a:t>
            </a:r>
            <a:r>
              <a:rPr lang="en-US" sz="1700" dirty="0"/>
              <a:t>, 530 So. 2d 912 (Fla. 1988).</a:t>
            </a:r>
          </a:p>
          <a:p>
            <a:pPr lvl="1"/>
            <a:r>
              <a:rPr lang="en-US" sz="1700" dirty="0"/>
              <a:t>Public body has wide discretion in </a:t>
            </a:r>
            <a:r>
              <a:rPr lang="en-US" sz="1700" u="sng" dirty="0"/>
              <a:t>FL. Liberty </a:t>
            </a:r>
            <a:r>
              <a:rPr lang="en-US" sz="1700" u="sng" dirty="0" err="1"/>
              <a:t>Cty</a:t>
            </a:r>
            <a:r>
              <a:rPr lang="en-US" sz="1700" u="sng" dirty="0"/>
              <a:t>. v. Baxter’s Asphalt &amp; Concrete, Inc.</a:t>
            </a:r>
            <a:r>
              <a:rPr lang="en-US" sz="1700" dirty="0"/>
              <a:t>, 421 So. 2d 505, 507 (Fla. 1982)</a:t>
            </a:r>
          </a:p>
          <a:p>
            <a:pPr marL="0" indent="0">
              <a:buNone/>
            </a:pPr>
            <a:endParaRPr lang="en-US" sz="2000" dirty="0"/>
          </a:p>
        </p:txBody>
      </p:sp>
    </p:spTree>
    <p:extLst>
      <p:ext uri="{BB962C8B-B14F-4D97-AF65-F5344CB8AC3E}">
        <p14:creationId xmlns:p14="http://schemas.microsoft.com/office/powerpoint/2010/main" val="4090042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Competitive Procurement Methods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0" indent="0">
              <a:buNone/>
            </a:pPr>
            <a:r>
              <a:rPr lang="en-US" sz="2000" dirty="0"/>
              <a:t>ABA Method: Competitive Sealed Bidding &amp; Competitive Sealed Proposals. FL roughly follows ABA Method and adds Invitation to Negotiate</a:t>
            </a:r>
          </a:p>
          <a:p>
            <a:r>
              <a:rPr lang="en-US" sz="2000" dirty="0"/>
              <a:t>Competitive Bids: scope easily identified; usually advertised via Invitation to Bid (ITB); primary criteria is PRICE</a:t>
            </a:r>
          </a:p>
          <a:p>
            <a:r>
              <a:rPr lang="en-US" sz="2000" dirty="0"/>
              <a:t>Competitive Proposals: ITB not possible but scope can be sufficiently identified; usually by Request for Proposals (RFP); in addition to price, factors like experience, proposal, ability, availability can be used &amp; must be disclosed in the RFP; negotiation OK within reason, not for required terms of scope or material terms like price</a:t>
            </a:r>
          </a:p>
          <a:p>
            <a:r>
              <a:rPr lang="en-US" sz="2000" dirty="0"/>
              <a:t>Invitation to Negotiate: ITB, RFP not possible; enables negotiation with multiple vendors to achieve best value as basis of award. </a:t>
            </a:r>
            <a:r>
              <a:rPr lang="en-US" sz="2000" u="sng" dirty="0"/>
              <a:t>AT&amp;T Corp. v. Dep’t of Mgmt. Servs.</a:t>
            </a:r>
            <a:r>
              <a:rPr lang="en-US" sz="2000" dirty="0"/>
              <a:t>, 201 So. 3d 852 (Fla. 1st DCA 2016).</a:t>
            </a:r>
          </a:p>
        </p:txBody>
      </p:sp>
    </p:spTree>
    <p:extLst>
      <p:ext uri="{BB962C8B-B14F-4D97-AF65-F5344CB8AC3E}">
        <p14:creationId xmlns:p14="http://schemas.microsoft.com/office/powerpoint/2010/main" val="1782107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p:txBody>
          <a:bodyPr/>
          <a:lstStyle/>
          <a:p>
            <a:r>
              <a:rPr lang="en-US" dirty="0"/>
              <a:t>Competitive Procurement Methods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Local government has power to develop their own procedures that can mirror state requirements/ABA model code provided that local government complies with applicable statutes. Op. </a:t>
            </a:r>
            <a:r>
              <a:rPr lang="en-US" sz="2000" dirty="0" err="1"/>
              <a:t>Att'y</a:t>
            </a:r>
            <a:r>
              <a:rPr lang="en-US" sz="2000" dirty="0"/>
              <a:t> Gen. Fla. 11-21 (2011).</a:t>
            </a:r>
          </a:p>
          <a:p>
            <a:r>
              <a:rPr lang="en-US" sz="2000" dirty="0"/>
              <a:t>Piggybacking</a:t>
            </a:r>
          </a:p>
          <a:p>
            <a:pPr lvl="1"/>
            <a:r>
              <a:rPr lang="en-US" sz="2000" u="sng" dirty="0"/>
              <a:t>Accela, Inc. v. Sarasota Cnty.</a:t>
            </a:r>
            <a:r>
              <a:rPr lang="en-US" sz="2000" dirty="0"/>
              <a:t>, 993 So. 2d 1035 (Fla. 2nd DCA 2008) (upholding challenge to “piggyback” contract);</a:t>
            </a:r>
          </a:p>
          <a:p>
            <a:pPr lvl="1"/>
            <a:r>
              <a:rPr lang="en-US" sz="2000" u="sng" dirty="0"/>
              <a:t>National Chem. Labs, Inc. v. Broward </a:t>
            </a:r>
            <a:r>
              <a:rPr lang="en-US" sz="2000" u="sng" dirty="0" err="1"/>
              <a:t>Cty</a:t>
            </a:r>
            <a:r>
              <a:rPr lang="en-US" sz="2000" u="sng" dirty="0"/>
              <a:t>. School Bd.</a:t>
            </a:r>
            <a:r>
              <a:rPr lang="en-US" sz="2000" dirty="0"/>
              <a:t>, No. 21-1530 (DOAH Sep. 8, 2021) (applying </a:t>
            </a:r>
            <a:r>
              <a:rPr lang="en-US" sz="2000" u="sng" dirty="0"/>
              <a:t>Accela</a:t>
            </a:r>
            <a:r>
              <a:rPr lang="en-US" sz="2000" dirty="0"/>
              <a:t> and rejecting challenge to piggyback transaction).</a:t>
            </a:r>
          </a:p>
        </p:txBody>
      </p:sp>
    </p:spTree>
    <p:extLst>
      <p:ext uri="{BB962C8B-B14F-4D97-AF65-F5344CB8AC3E}">
        <p14:creationId xmlns:p14="http://schemas.microsoft.com/office/powerpoint/2010/main" val="2080635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Competitive Procurement Methods</a:t>
            </a:r>
            <a:br>
              <a:rPr lang="en-US" dirty="0"/>
            </a:br>
            <a:r>
              <a:rPr lang="en-US" sz="3600" dirty="0"/>
              <a:t>CCNA § 287.055, Fla. Stat. (2022) </a:t>
            </a:r>
            <a:endParaRPr lang="en-US" dirty="0"/>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applies to services of an architect, professional engineer, landscape architect, registered surveyor or mapper </a:t>
            </a:r>
          </a:p>
          <a:p>
            <a:r>
              <a:rPr lang="en-US" sz="2000" dirty="0"/>
              <a:t>for a project: fixed capital outlay or planning study</a:t>
            </a:r>
          </a:p>
          <a:p>
            <a:r>
              <a:rPr lang="en-US" sz="2000" dirty="0"/>
              <a:t>Related to (1) construction over $325k; (2) planning study or activity fee exceeds $35k</a:t>
            </a:r>
          </a:p>
          <a:p>
            <a:r>
              <a:rPr lang="en-US" sz="2000" dirty="0"/>
              <a:t>Requirements</a:t>
            </a:r>
          </a:p>
          <a:p>
            <a:pPr lvl="1"/>
            <a:r>
              <a:rPr lang="en-US" sz="1700" dirty="0"/>
              <a:t>Uniform public announcements</a:t>
            </a:r>
          </a:p>
          <a:p>
            <a:pPr lvl="1"/>
            <a:r>
              <a:rPr lang="en-US" sz="1700" dirty="0"/>
              <a:t>Competitive selection – NO COMPENSATION UNTIL NEGOTIATION</a:t>
            </a:r>
          </a:p>
          <a:p>
            <a:pPr lvl="1"/>
            <a:r>
              <a:rPr lang="en-US" sz="1700" dirty="0"/>
              <a:t>Negotiation after ranking</a:t>
            </a:r>
          </a:p>
          <a:p>
            <a:pPr lvl="1"/>
            <a:r>
              <a:rPr lang="en-US" sz="1700" dirty="0"/>
              <a:t>Must consider if firm is MBE Certified under s. 287.0943, Fla. Stat.</a:t>
            </a:r>
          </a:p>
          <a:p>
            <a:r>
              <a:rPr lang="en-US" sz="2000" dirty="0"/>
              <a:t>CCNA Continuing Contracts: max construction cannot exceed $4m; Max fee for individual study $500k</a:t>
            </a:r>
          </a:p>
        </p:txBody>
      </p:sp>
    </p:spTree>
    <p:extLst>
      <p:ext uri="{BB962C8B-B14F-4D97-AF65-F5344CB8AC3E}">
        <p14:creationId xmlns:p14="http://schemas.microsoft.com/office/powerpoint/2010/main" val="2151256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Protest Bond</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400" dirty="0"/>
              <a:t>Section 287.042(2)(c), Florida Statutes, requires any person protesting under the APA, to post a bond in an amount equal to 1% of the estimated contract amount at the time of filing the formal written protest. </a:t>
            </a:r>
          </a:p>
          <a:p>
            <a:r>
              <a:rPr lang="en-US" sz="2400" dirty="0"/>
              <a:t>Local governments can similarly require a protest bond under their governing law. </a:t>
            </a:r>
            <a:r>
              <a:rPr lang="en-US" sz="2400" u="sng" dirty="0"/>
              <a:t>See Zayo Group, LLC v. School Bd. of Polk Cnty.</a:t>
            </a:r>
            <a:r>
              <a:rPr lang="en-US" sz="2400" dirty="0"/>
              <a:t>, No. 21-1708 (DOAH Sep. 17, 2021) (1% calculation based on initial contract term, not all possible renewals).</a:t>
            </a:r>
          </a:p>
        </p:txBody>
      </p:sp>
    </p:spTree>
    <p:extLst>
      <p:ext uri="{BB962C8B-B14F-4D97-AF65-F5344CB8AC3E}">
        <p14:creationId xmlns:p14="http://schemas.microsoft.com/office/powerpoint/2010/main" val="1564187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Protest Bond</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The bond is designed to cover the payment of all costs and charges adjudged against the protestor in the administrative hearing and any subsequent appellate court proceedings. If the agency prevails, it shall recover all costs and charges, excluding attorney's fees from the bond and remainder shall be returned to the protestor.</a:t>
            </a:r>
          </a:p>
          <a:p>
            <a:r>
              <a:rPr lang="en-US" sz="2000" dirty="0"/>
              <a:t>Depending on the estimated contract amount, 1% of it as the bond requirement could be quite high. Since the purpose of the bond is to secure costs and charges (excluding attorney fees),  having a bond amount much larger than necessary may violate constitutional arguments such as access to courts and due process. </a:t>
            </a:r>
            <a:r>
              <a:rPr lang="en-US" sz="2000" u="sng" dirty="0"/>
              <a:t>Cf.</a:t>
            </a:r>
            <a:r>
              <a:rPr lang="en-US" sz="2000" dirty="0"/>
              <a:t> </a:t>
            </a:r>
            <a:r>
              <a:rPr lang="en-US" sz="2000" u="sng" dirty="0"/>
              <a:t>Hadi v. Liberty Behavioral Health Corp.</a:t>
            </a:r>
            <a:r>
              <a:rPr lang="en-US" sz="2000" dirty="0"/>
              <a:t>, 927 So. 2d 34 (Fla. 1st DCA 2006) (reversing order allowing protestor to post $5,000 bond instead of $5,000,000 bond, but leaving open question whether this challenge could be viable in case that does not interfere with ongoing administrative proceeding).</a:t>
            </a:r>
          </a:p>
        </p:txBody>
      </p:sp>
    </p:spTree>
    <p:extLst>
      <p:ext uri="{BB962C8B-B14F-4D97-AF65-F5344CB8AC3E}">
        <p14:creationId xmlns:p14="http://schemas.microsoft.com/office/powerpoint/2010/main" val="2842238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Jurisdictional Requirement</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The failure to post a protest bond at the time of filing a formal written protest under section 287.042(2)(c), Florida Statutes, is not jurisdictional. </a:t>
            </a:r>
            <a:r>
              <a:rPr lang="en-US" sz="2000" u="sng" dirty="0"/>
              <a:t>ABI Walton Ins. Co. v. Dep't. of Mgmt. Serv.</a:t>
            </a:r>
            <a:r>
              <a:rPr lang="en-US" sz="2000" dirty="0"/>
              <a:t>, 641 So. 2d 967 (Fla. 1st DCA 1994); </a:t>
            </a:r>
            <a:r>
              <a:rPr lang="en-US" sz="2000" u="sng" dirty="0"/>
              <a:t>Gen. Elec. v. Dep't of Transp.</a:t>
            </a:r>
            <a:r>
              <a:rPr lang="en-US" sz="2000" dirty="0"/>
              <a:t>, 869 So. 2d 1273 (Fla. 1st DCA 2004).</a:t>
            </a:r>
          </a:p>
          <a:p>
            <a:r>
              <a:rPr lang="en-US" sz="2000" dirty="0"/>
              <a:t>Chapter 2006-82, Laws of Florida, amended section 120.57(3)(a), Florida Statutes, to provide that in the notice of a decision concerning a contract award, the notice shall include the following state: "failure to post the bond or other security required by law within the time allowed for filing a bond shall constitute a waiver of proceedings under chapter 120, Florida Statutes.“</a:t>
            </a:r>
          </a:p>
          <a:p>
            <a:r>
              <a:rPr lang="en-US" sz="2000" dirty="0"/>
              <a:t>In practice, protest bond is sometimes viewed as jurisdictional and fatal to a protest if not filed</a:t>
            </a:r>
          </a:p>
        </p:txBody>
      </p:sp>
    </p:spTree>
    <p:extLst>
      <p:ext uri="{BB962C8B-B14F-4D97-AF65-F5344CB8AC3E}">
        <p14:creationId xmlns:p14="http://schemas.microsoft.com/office/powerpoint/2010/main" val="2761882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Procedural Matters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Type of Review</a:t>
            </a:r>
          </a:p>
          <a:p>
            <a:r>
              <a:rPr lang="en-US" sz="2000" dirty="0"/>
              <a:t>Notice Procedures</a:t>
            </a:r>
          </a:p>
          <a:p>
            <a:r>
              <a:rPr lang="en-US" sz="2000" dirty="0"/>
              <a:t>Standing (substantial interest in award)</a:t>
            </a:r>
          </a:p>
          <a:p>
            <a:r>
              <a:rPr lang="en-US" sz="2000" dirty="0"/>
              <a:t>Bid splitting to avoid procurement requirements not permitted. </a:t>
            </a:r>
            <a:r>
              <a:rPr lang="en-US" sz="2000" u="sng" dirty="0"/>
              <a:t>Mayes Printing Co. v. Flowers</a:t>
            </a:r>
            <a:r>
              <a:rPr lang="en-US" sz="2000" dirty="0"/>
              <a:t>, 154 So. 2d 859 (Fla. 1st DCA 1963) (where three sections of a single counter were separately bid in excess of statutory requirement for competitive purchase pursuant to section 125.08, Florida Statutes, an illegal warrant resulted).</a:t>
            </a:r>
          </a:p>
          <a:p>
            <a:r>
              <a:rPr lang="en-US" sz="2000" dirty="0"/>
              <a:t>Late Bids (may have discretion to accept late bid, if no time specified, time is close of business)</a:t>
            </a:r>
          </a:p>
          <a:p>
            <a:r>
              <a:rPr lang="en-US" sz="2000" dirty="0"/>
              <a:t>Waiving informalities (Material vs. Non-Material Deviations/Responsiveness)</a:t>
            </a:r>
          </a:p>
          <a:p>
            <a:r>
              <a:rPr lang="en-US" sz="2000" dirty="0"/>
              <a:t>Mistake</a:t>
            </a:r>
          </a:p>
        </p:txBody>
      </p:sp>
    </p:spTree>
    <p:extLst>
      <p:ext uri="{BB962C8B-B14F-4D97-AF65-F5344CB8AC3E}">
        <p14:creationId xmlns:p14="http://schemas.microsoft.com/office/powerpoint/2010/main" val="3147808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Procedural Matters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Late Bids (may have discretion to accept late bid, if no time specified, time is close of business)</a:t>
            </a:r>
          </a:p>
          <a:p>
            <a:r>
              <a:rPr lang="en-US" sz="2000" dirty="0"/>
              <a:t>Waiving informalities (Material vs. Non-Material Deviations/Responsiveness)</a:t>
            </a:r>
          </a:p>
          <a:p>
            <a:r>
              <a:rPr lang="en-US" sz="2000" dirty="0"/>
              <a:t>Mistake (equity/fairness)</a:t>
            </a:r>
          </a:p>
          <a:p>
            <a:r>
              <a:rPr lang="en-US" sz="2000" dirty="0"/>
              <a:t>Rejecting all bids (public body should reserve the right)</a:t>
            </a:r>
          </a:p>
          <a:p>
            <a:r>
              <a:rPr lang="en-US" sz="2000" dirty="0"/>
              <a:t>Basis of Award</a:t>
            </a:r>
          </a:p>
          <a:p>
            <a:r>
              <a:rPr lang="en-US" sz="2000" dirty="0"/>
              <a:t>Time and Effectiveness of Award</a:t>
            </a:r>
          </a:p>
        </p:txBody>
      </p:sp>
    </p:spTree>
    <p:extLst>
      <p:ext uri="{BB962C8B-B14F-4D97-AF65-F5344CB8AC3E}">
        <p14:creationId xmlns:p14="http://schemas.microsoft.com/office/powerpoint/2010/main" val="1280497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Substantive Matters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2000" dirty="0"/>
              <a:t>Specificity of Technical Requirements</a:t>
            </a:r>
          </a:p>
          <a:p>
            <a:r>
              <a:rPr lang="en-US" sz="2000" dirty="0"/>
              <a:t>Requirements Contracts</a:t>
            </a:r>
          </a:p>
          <a:p>
            <a:r>
              <a:rPr lang="en-US" sz="2000" dirty="0"/>
              <a:t>Exceeding Statutory Requirements</a:t>
            </a:r>
          </a:p>
          <a:p>
            <a:r>
              <a:rPr lang="en-US" sz="2000" dirty="0"/>
              <a:t>Professional Services</a:t>
            </a:r>
          </a:p>
          <a:p>
            <a:r>
              <a:rPr lang="en-US" sz="2000" dirty="0"/>
              <a:t>Patent Licenses</a:t>
            </a:r>
          </a:p>
        </p:txBody>
      </p:sp>
    </p:spTree>
    <p:extLst>
      <p:ext uri="{BB962C8B-B14F-4D97-AF65-F5344CB8AC3E}">
        <p14:creationId xmlns:p14="http://schemas.microsoft.com/office/powerpoint/2010/main" val="4267442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651742"/>
            <a:ext cx="7886700" cy="1323108"/>
          </a:xfrm>
        </p:spPr>
        <p:txBody>
          <a:bodyPr>
            <a:normAutofit/>
          </a:bodyPr>
          <a:lstStyle/>
          <a:p>
            <a:r>
              <a:rPr lang="en-US" dirty="0"/>
              <a:t>Bid Protests: State Claims</a:t>
            </a:r>
            <a:br>
              <a:rPr lang="en-US" dirty="0"/>
            </a:br>
            <a:r>
              <a:rPr lang="en-US" dirty="0"/>
              <a:t>Relief</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750" u="sng" dirty="0"/>
              <a:t>Miami-Dade </a:t>
            </a:r>
            <a:r>
              <a:rPr lang="en-US" sz="1750" u="sng" dirty="0" err="1"/>
              <a:t>Cty</a:t>
            </a:r>
            <a:r>
              <a:rPr lang="en-US" sz="1750" u="sng" dirty="0"/>
              <a:t>. Sch. Bd. v. J. Ruiz Sch. Bus Serv., Inc., et al.</a:t>
            </a:r>
            <a:r>
              <a:rPr lang="en-US" sz="1750" dirty="0"/>
              <a:t>, 874 So. 2d 59 (Fla. 3d DCA 2004) (even when it is undisputed that school board’s failure to award contract is clearly erroneous, contrary to competition, arbitrary and capricious, damages for lost profits and income are not available).</a:t>
            </a:r>
          </a:p>
          <a:p>
            <a:r>
              <a:rPr lang="en-US" sz="1750" u="sng" dirty="0"/>
              <a:t>City of Cape Coral v. Water Servs. of Am., Inc.</a:t>
            </a:r>
            <a:r>
              <a:rPr lang="en-US" sz="1750" dirty="0"/>
              <a:t>, 567 So. 2d 510 (Fla. 2d DCA 1990) (where unsuccessful bidder relied on representations that its bid would not be rejected for lack of license, bidder was entitled to bid preparation costs, prejudgment interest and attorneys’ fees but not entitled to lost profits.)</a:t>
            </a:r>
          </a:p>
          <a:p>
            <a:r>
              <a:rPr lang="en-US" sz="1750" u="sng" dirty="0"/>
              <a:t>Royal Am. Development, Inc. v. City of Jacksonville</a:t>
            </a:r>
            <a:r>
              <a:rPr lang="en-US" sz="1750" dirty="0"/>
              <a:t>, 508 So. 2d 528 (Fla. 1st DCA 1987) (after housing authority invited construction proposals, submissions were reviewed, and selections or proposals were recommended, city declined to adopt necessary ordinances, and preconstruction expenditures were awarded on theory of promissory estoppel).</a:t>
            </a:r>
          </a:p>
          <a:p>
            <a:r>
              <a:rPr lang="en-US" sz="1750" u="sng" dirty="0"/>
              <a:t>Wood-Hopkins Contracting Co. v. Roger J. Au &amp; Son, Inc.</a:t>
            </a:r>
            <a:r>
              <a:rPr lang="en-US" sz="1750" dirty="0"/>
              <a:t>, 354 So. 2d 446 (Fla. 1st DCA 1978) (damages, not injunctive relief, are available after award is made).</a:t>
            </a:r>
          </a:p>
        </p:txBody>
      </p:sp>
    </p:spTree>
    <p:extLst>
      <p:ext uri="{BB962C8B-B14F-4D97-AF65-F5344CB8AC3E}">
        <p14:creationId xmlns:p14="http://schemas.microsoft.com/office/powerpoint/2010/main" val="222302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Bid Protests: Federal Claims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750" u="sng" dirty="0"/>
              <a:t>See generally</a:t>
            </a:r>
            <a:r>
              <a:rPr lang="en-US" sz="1750" dirty="0"/>
              <a:t>, Kevin F. Foley and David E. Cannella, Disappointed Bidders on Public Projects and Civil Rights Claims Under 42 U.S.C. §1983, Fla. B.J., Mar. 1993, 18. This article compares the results in </a:t>
            </a:r>
            <a:r>
              <a:rPr lang="en-US" sz="1750" dirty="0" err="1"/>
              <a:t>Pataula</a:t>
            </a:r>
            <a:r>
              <a:rPr lang="en-US" sz="1750" dirty="0"/>
              <a:t> Elec. Membership Corp. v. Whitworth, 951 F.2d 1238 (11th Cir. 1992) and United of Omaha Life Ins. Co. v. Solomon, 960 F.2d 31 (6th Cir. 1992). The cases turn on whether state law recognizes a low bidder’s property interest in a contract and whether it requires that the lowest responsible bidder be awarded the public contract. The article also suggests that a claimant should consider asserting a violation of its procedural due process rights if the agency does not have an adequate procedural mechanism to challenge the agency action.</a:t>
            </a:r>
          </a:p>
          <a:p>
            <a:r>
              <a:rPr lang="en-US" sz="1750" u="sng" dirty="0"/>
              <a:t>NASA v. Nelson</a:t>
            </a:r>
            <a:r>
              <a:rPr lang="en-US" sz="1750" dirty="0"/>
              <a:t>, 562 U.S. 134 (2011) (holding that Constitution does not prohibit government from conducting standard employment background checks on employees of federal contractors; challenged background checks are reasonable, further the Government’s interests in managing its internal operations, and are protected against public disclosure under the Federal Privacy Act of 1974).</a:t>
            </a:r>
          </a:p>
        </p:txBody>
      </p:sp>
    </p:spTree>
    <p:extLst>
      <p:ext uri="{BB962C8B-B14F-4D97-AF65-F5344CB8AC3E}">
        <p14:creationId xmlns:p14="http://schemas.microsoft.com/office/powerpoint/2010/main" val="2620757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Local Preference</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750" dirty="0"/>
              <a:t>Local preference policies/ordinances have been enacted with the goal of providing employment opportunities for local contractors and to ensure continuous work for local businesses in an effort to provide local economic benefits/incentives.</a:t>
            </a:r>
          </a:p>
          <a:p>
            <a:r>
              <a:rPr lang="en-US" sz="1750" dirty="0"/>
              <a:t>generally granted to a contractor/vendor in a specified geographic area or location, as defined in an ordinance or policy. Such preference policies automatically grant a fixed percentage to a “local” contractor/vendor that submits a bid or proposal. The application of such preference type schemes often have a number of requirements, which include minimum dollar threshold amounts at which such preferences are granted, reciprocity to other cities/counties utilizing similar preferences and waiver provisions for certain agreements such as CCNA and professional service type agreements. The percentage of preference tends to be around 5%.</a:t>
            </a:r>
          </a:p>
          <a:p>
            <a:r>
              <a:rPr lang="en-US" sz="1750" dirty="0"/>
              <a:t>Tie bids – The most common application of local preferences seems to be with tie bids. In such cases where two bidders/proposers submit bids/proposals tied in price, but otherwise meeting all required conditions, awards are automatically made to the “local” bidder/proposer.</a:t>
            </a:r>
          </a:p>
          <a:p>
            <a:pPr marL="0" indent="0">
              <a:buNone/>
            </a:pPr>
            <a:endParaRPr lang="en-US" sz="1750" dirty="0"/>
          </a:p>
        </p:txBody>
      </p:sp>
    </p:spTree>
    <p:extLst>
      <p:ext uri="{BB962C8B-B14F-4D97-AF65-F5344CB8AC3E}">
        <p14:creationId xmlns:p14="http://schemas.microsoft.com/office/powerpoint/2010/main" val="3819199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Local Preference</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750" dirty="0"/>
              <a:t>Local preference ordinances or policies have been enacted or adopted with the policy goals of: (1) employing local residents and businesses; (2) reducing local unemployment (i.e., job creation); (3) generating tax revenue in the locality; (4) rewarding local residents and businesses who contribute to the locality through the payment of taxes; and (5) providing continuous, stable work for local residents and businesses. See Steven R. Schooley &amp; Michael W. Andrew, Jr., The Devil in Devolution: State &amp; Local Preference Programs, Construction Lawyer, Oct. 16, 1996, at 18, 18-19.</a:t>
            </a:r>
          </a:p>
          <a:p>
            <a:r>
              <a:rPr lang="en-US" sz="1750" dirty="0"/>
              <a:t>However, local preference ordinances or policies may come with a number of disadvantages, including: (1) increasing the costs of goods and services caused by a less competitive market; (2) restraining the efficiency and growth of local businesses; (3) failing to address multi-jurisdictional businesses; (4) adding costs for administering/enforcing local preference ordinances and policies; and (5) causing retaliatory local preferences in other jurisdictions. Id. Other disadvantages include increased likelihood of bid protests, creation of barriers to regional and statewide cooperative purchases and making purchases lacking in equity, impartiality and open competition.</a:t>
            </a:r>
          </a:p>
        </p:txBody>
      </p:sp>
    </p:spTree>
    <p:extLst>
      <p:ext uri="{BB962C8B-B14F-4D97-AF65-F5344CB8AC3E}">
        <p14:creationId xmlns:p14="http://schemas.microsoft.com/office/powerpoint/2010/main" val="14737843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Local Preference: Types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750" dirty="0"/>
              <a:t>Pure local preference ordinances or policies automatically award a fixed percentage in favor of a local bidder; The percentage tends to be around 5%.</a:t>
            </a:r>
          </a:p>
          <a:p>
            <a:r>
              <a:rPr lang="en-US" sz="1750" dirty="0"/>
              <a:t>Tie bid: awards contract to local business when tied in price</a:t>
            </a:r>
          </a:p>
          <a:p>
            <a:r>
              <a:rPr lang="en-US" sz="1750" dirty="0"/>
              <a:t>Employment Oriented: preference for bidders who employ a fixed percentage of local citizens/business</a:t>
            </a:r>
          </a:p>
          <a:p>
            <a:r>
              <a:rPr lang="en-US" sz="1750" dirty="0"/>
              <a:t>Reciprocal: applies a foreign localities preference standards in favor of local bidders competing against foreign bidder.</a:t>
            </a:r>
          </a:p>
        </p:txBody>
      </p:sp>
    </p:spTree>
    <p:extLst>
      <p:ext uri="{BB962C8B-B14F-4D97-AF65-F5344CB8AC3E}">
        <p14:creationId xmlns:p14="http://schemas.microsoft.com/office/powerpoint/2010/main" val="38103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Local Preference: Challenges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750" dirty="0"/>
              <a:t>Privileges and Immunities Challenges: </a:t>
            </a:r>
            <a:r>
              <a:rPr lang="en-US" sz="1750" u="sng" dirty="0"/>
              <a:t>Denver v. </a:t>
            </a:r>
            <a:r>
              <a:rPr lang="en-US" sz="1750" u="sng" dirty="0" err="1"/>
              <a:t>Bossie</a:t>
            </a:r>
            <a:r>
              <a:rPr lang="en-US" sz="1750" dirty="0"/>
              <a:t>, 266 P. 214 (Colo. 1928) (statute providing local preference for in-state products did not subvert or abridge the rights of citizens of other states); </a:t>
            </a:r>
            <a:r>
              <a:rPr lang="en-US" sz="1750" u="sng" dirty="0"/>
              <a:t>Allen v. </a:t>
            </a:r>
            <a:r>
              <a:rPr lang="en-US" sz="1750" u="sng" dirty="0" err="1"/>
              <a:t>Labsap</a:t>
            </a:r>
            <a:r>
              <a:rPr lang="en-US" sz="1750" dirty="0"/>
              <a:t>, 87 S.W. 926 (Mo. 1905) (no violation of the privileges and immunities clause where the city adopted an ordinance requiring all stone used in public works projects be dressed within the jurisdiction). </a:t>
            </a:r>
          </a:p>
          <a:p>
            <a:r>
              <a:rPr lang="en-US" sz="1750" dirty="0"/>
              <a:t>Equal Protection Challenges: </a:t>
            </a:r>
            <a:r>
              <a:rPr lang="en-US" sz="1750" u="sng" dirty="0"/>
              <a:t>Am. Yearbook Co. v. Askew</a:t>
            </a:r>
            <a:r>
              <a:rPr lang="en-US" sz="1750" dirty="0"/>
              <a:t>, 339 F. Supp. 719 (M.D. Fla. 1972) (statute requiring all public printing be done in the state did not violate the equal protection clause because state was exercising proprietary or business power to contract); </a:t>
            </a:r>
            <a:r>
              <a:rPr lang="en-US" sz="1750" u="sng" dirty="0"/>
              <a:t>Equitable Shipyards, Inc. v. State, 611 P.2d 396</a:t>
            </a:r>
            <a:r>
              <a:rPr lang="en-US" sz="1750" dirty="0"/>
              <a:t> (Wash. 1980) (local preference statute favoring domestic shipbuilders did not violate the equal protection clause because a reasonable basis existed for the preference); </a:t>
            </a:r>
            <a:r>
              <a:rPr lang="en-US" sz="1750" u="sng" dirty="0"/>
              <a:t>Assoc. Gen. Contractors of Cal., Inc. v. City &amp; </a:t>
            </a:r>
            <a:r>
              <a:rPr lang="en-US" sz="1750" u="sng" dirty="0" err="1"/>
              <a:t>Cty</a:t>
            </a:r>
            <a:r>
              <a:rPr lang="en-US" sz="1750" u="sng" dirty="0"/>
              <a:t>. of San Francisco</a:t>
            </a:r>
            <a:r>
              <a:rPr lang="en-US" sz="1750" dirty="0"/>
              <a:t>, 813 F.2d 922 (9th Cir. 1987) (relieving competitive disadvantage suffered by local businesses due to higher taxes and administrative costs paid to reside in locality and promoting relocation of business to the area are legitimate state interests)</a:t>
            </a:r>
          </a:p>
        </p:txBody>
      </p:sp>
    </p:spTree>
    <p:extLst>
      <p:ext uri="{BB962C8B-B14F-4D97-AF65-F5344CB8AC3E}">
        <p14:creationId xmlns:p14="http://schemas.microsoft.com/office/powerpoint/2010/main" val="1889558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Local Preference: Challenges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800" dirty="0"/>
              <a:t>Due Process Challenges: </a:t>
            </a:r>
            <a:r>
              <a:rPr lang="en-US" sz="1800" u="sng" dirty="0"/>
              <a:t>Ex </a:t>
            </a:r>
            <a:r>
              <a:rPr lang="en-US" sz="1800" u="sng" dirty="0" err="1"/>
              <a:t>parte</a:t>
            </a:r>
            <a:r>
              <a:rPr lang="en-US" sz="1800" u="sng" dirty="0"/>
              <a:t> Gemmill</a:t>
            </a:r>
            <a:r>
              <a:rPr lang="en-US" sz="1800" dirty="0"/>
              <a:t>, 119 P. 298 (Id. 1911) (statute requiring all county printing be done within the county where practicable did not violate the due process clause because the statute did not confine the purchases to residents or citizens of the state); </a:t>
            </a:r>
            <a:r>
              <a:rPr lang="en-US" sz="1800" u="sng" dirty="0"/>
              <a:t>Collins v. Senatobia Bank Book &amp; Stationery Co.</a:t>
            </a:r>
            <a:r>
              <a:rPr lang="en-US" sz="1800" dirty="0"/>
              <a:t>, 76 So. 258 (Miss. 1917) (statute prohibiting counties from purchasing blank books, stationary and printing services from non-state businesses did not violate the due process clause because no person is entitled as part of his liberty to contract with or perform labor for the state). </a:t>
            </a:r>
          </a:p>
          <a:p>
            <a:r>
              <a:rPr lang="en-US" sz="1800" dirty="0"/>
              <a:t>Commerce Clause Challenges: </a:t>
            </a:r>
            <a:r>
              <a:rPr lang="en-US" sz="1800" u="sng" dirty="0"/>
              <a:t>Am. Yearbook Co. v. Askew</a:t>
            </a:r>
            <a:r>
              <a:rPr lang="en-US" sz="1800" dirty="0"/>
              <a:t>, 339 F. Supp. 719 (M.D. Fla. 1972) (statute requiring all public printing be done in the state did not violate the commerce clause because it had a limited and indirect effect on interstate commerce). </a:t>
            </a:r>
            <a:endParaRPr lang="en-US" sz="1050" dirty="0"/>
          </a:p>
        </p:txBody>
      </p:sp>
    </p:spTree>
    <p:extLst>
      <p:ext uri="{BB962C8B-B14F-4D97-AF65-F5344CB8AC3E}">
        <p14:creationId xmlns:p14="http://schemas.microsoft.com/office/powerpoint/2010/main" val="106572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374650"/>
            <a:ext cx="7886700" cy="1323108"/>
          </a:xfrm>
        </p:spPr>
        <p:txBody>
          <a:bodyPr>
            <a:normAutofit/>
          </a:bodyPr>
          <a:lstStyle/>
          <a:p>
            <a:r>
              <a:rPr lang="en-US" dirty="0"/>
              <a:t>Local Preference: Florida Law</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800" dirty="0"/>
              <a:t>When a county is purchasing personal property through competitive solicitation, section 287.084, Florida Statutes, allows the county to award a reciprocal local preference to the lowest responsible and responsive vendor whose principal place of business within Florida, in an amount equal to the preference granted by the foreign state or political subdivision in which the lowest responsible and responsive vendor has its principal place of business.</a:t>
            </a:r>
          </a:p>
          <a:p>
            <a:r>
              <a:rPr lang="en-US" sz="1800" dirty="0"/>
              <a:t>In </a:t>
            </a:r>
            <a:r>
              <a:rPr lang="en-US" sz="1800" u="sng" dirty="0"/>
              <a:t>Adolphus v. Baskin</a:t>
            </a:r>
            <a:r>
              <a:rPr lang="en-US" sz="1800" dirty="0"/>
              <a:t>, 116 So. 225 (Fla. 1928), the City of Clearwater awarded a contract to construct a public building to the second lowest bidder because "he is a local man, will use local contractors and local labor, and will patronize local supply houses." Id. at 604. The Florida Supreme Court found that although there was nothing in the City Charter requiring the City Commission to award contracts to the lowest responsible bidder, the City Commission was required to exercise its municipal power in a reasonable manner, and that it was unreasonable to award to the second lowest bidder based on the bidder's local ties because it would "unnecessarily deplete the public fund." Id. at 605.</a:t>
            </a:r>
          </a:p>
        </p:txBody>
      </p:sp>
    </p:spTree>
    <p:extLst>
      <p:ext uri="{BB962C8B-B14F-4D97-AF65-F5344CB8AC3E}">
        <p14:creationId xmlns:p14="http://schemas.microsoft.com/office/powerpoint/2010/main" val="4067403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Contract Performance: Payment &amp; Performance Bonds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800" dirty="0"/>
              <a:t>Public project payment and performance bonds – Under Florida’s Construction Lien Law, the term "owner" is defined to exclude "any political subdivision, agency, or department of the state, a municipality, or other governmental entity."</a:t>
            </a:r>
          </a:p>
          <a:p>
            <a:r>
              <a:rPr lang="en-US" sz="1800" dirty="0"/>
              <a:t>§ 713.01(23), Fla. Stat. (2022). Thus, there are no lien rights against public projects. Like most states, Florida has a "Little Miller Act" (based on 40 U.S.C. § 3131), to protect the interests of those involved with public projects. </a:t>
            </a:r>
          </a:p>
          <a:p>
            <a:r>
              <a:rPr lang="en-US" sz="1800" dirty="0"/>
              <a:t>The Little Miller Act is codified at section 255.05, Florida Statutes. This statute is the subject of the one procurement-related sample question on the certification exam. Before taking the exam, it is worth taking the time at least to read section 255.05. Basically, the statute requires two bond conditions: (1) the prime contractor must perform in a time and manner designated by the contract ("performance bond"); and (2) the prime contractor must make all payments due to those satisfying the definition of "claimant" under the Construction Lien Law ("payment bond"). Local governments have discretion to exempt from this requirement any contract that is for $200,000 or less.</a:t>
            </a:r>
          </a:p>
        </p:txBody>
      </p:sp>
    </p:spTree>
    <p:extLst>
      <p:ext uri="{BB962C8B-B14F-4D97-AF65-F5344CB8AC3E}">
        <p14:creationId xmlns:p14="http://schemas.microsoft.com/office/powerpoint/2010/main" val="705867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Contract Performance: Payment &amp; Performance Bonds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800" dirty="0"/>
              <a:t>Public project payment and performance bonds – Under Florida’s Construction Lien Law, the term "owner" is defined to exclude "any political subdivision, agency, or department of the state, a municipality, or other governmental entity."</a:t>
            </a:r>
          </a:p>
          <a:p>
            <a:r>
              <a:rPr lang="en-US" sz="1800" dirty="0"/>
              <a:t>§ 713.01(23), Fla. Stat. (2022). Thus, there are no lien rights against public projects. Like most states, Florida has a "Little Miller Act" (based on 40 U.S.C. § 3131), to protect the interests of those involved with public projects. </a:t>
            </a:r>
          </a:p>
          <a:p>
            <a:r>
              <a:rPr lang="en-US" sz="1800" dirty="0"/>
              <a:t>The Little Miller Act is codified at section 255.05, Florida Statutes. This statute is the subject of the one procurement-related sample question on the certification exam. Before taking the exam, it is worth taking the time at least to read section 255.05. Basically, the statute requires two bond conditions: (1) the prime contractor must perform in a time and manner designated by the contract ("performance bond"); and (2) the prime contractor must make all payments due to those satisfying the definition of "claimant" under the Construction Lien Law ("payment bond"). Local governments have discretion to exempt from this requirement any contract that is for $200,000 or less.</a:t>
            </a:r>
          </a:p>
        </p:txBody>
      </p:sp>
    </p:spTree>
    <p:extLst>
      <p:ext uri="{BB962C8B-B14F-4D97-AF65-F5344CB8AC3E}">
        <p14:creationId xmlns:p14="http://schemas.microsoft.com/office/powerpoint/2010/main" val="648376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812" y="1962150"/>
            <a:ext cx="3616325" cy="3438525"/>
          </a:xfrm>
          <a:prstGeom prst="rect">
            <a:avLst/>
          </a:prstGeom>
        </p:spPr>
        <p:txBody>
          <a:bodyPr vert="horz" wrap="square" lIns="0" tIns="12065" rIns="0" bIns="0" rtlCol="0">
            <a:spAutoFit/>
          </a:bodyPr>
          <a:lstStyle/>
          <a:p>
            <a:pPr marL="12700" marR="5080">
              <a:lnSpc>
                <a:spcPct val="100000"/>
              </a:lnSpc>
              <a:spcBef>
                <a:spcPts val="95"/>
              </a:spcBef>
            </a:pPr>
            <a:r>
              <a:rPr sz="2800" spc="-5" dirty="0">
                <a:latin typeface="Century Gothic"/>
                <a:cs typeface="Century Gothic"/>
              </a:rPr>
              <a:t>making </a:t>
            </a:r>
            <a:r>
              <a:rPr sz="2800" spc="-10" dirty="0">
                <a:latin typeface="Century Gothic"/>
                <a:cs typeface="Century Gothic"/>
              </a:rPr>
              <a:t>payments </a:t>
            </a:r>
            <a:r>
              <a:rPr sz="2800" spc="-5" dirty="0">
                <a:latin typeface="Century Gothic"/>
                <a:cs typeface="Century Gothic"/>
              </a:rPr>
              <a:t>to  all </a:t>
            </a:r>
            <a:r>
              <a:rPr sz="2800" spc="-10" dirty="0">
                <a:latin typeface="Century Gothic"/>
                <a:cs typeface="Century Gothic"/>
              </a:rPr>
              <a:t>persons </a:t>
            </a:r>
            <a:r>
              <a:rPr sz="2800" spc="-5" dirty="0">
                <a:latin typeface="Century Gothic"/>
                <a:cs typeface="Century Gothic"/>
              </a:rPr>
              <a:t>defined  </a:t>
            </a:r>
            <a:r>
              <a:rPr sz="2800" spc="5" dirty="0">
                <a:latin typeface="Century Gothic"/>
                <a:cs typeface="Century Gothic"/>
              </a:rPr>
              <a:t>in </a:t>
            </a:r>
            <a:r>
              <a:rPr sz="2800" spc="-5" dirty="0">
                <a:latin typeface="Century Gothic"/>
                <a:cs typeface="Century Gothic"/>
              </a:rPr>
              <a:t>s. </a:t>
            </a:r>
            <a:r>
              <a:rPr sz="2800" u="heavy" spc="-15" dirty="0">
                <a:solidFill>
                  <a:srgbClr val="DB5252"/>
                </a:solidFill>
                <a:uFill>
                  <a:solidFill>
                    <a:srgbClr val="DB5252"/>
                  </a:solidFill>
                </a:uFill>
                <a:latin typeface="Century Gothic"/>
                <a:cs typeface="Century Gothic"/>
              </a:rPr>
              <a:t>713.01</a:t>
            </a:r>
            <a:r>
              <a:rPr sz="2800" spc="-15" dirty="0">
                <a:solidFill>
                  <a:srgbClr val="DB5252"/>
                </a:solidFill>
                <a:latin typeface="Century Gothic"/>
                <a:cs typeface="Century Gothic"/>
              </a:rPr>
              <a:t> </a:t>
            </a:r>
            <a:r>
              <a:rPr sz="2800" spc="-5" dirty="0">
                <a:latin typeface="Century Gothic"/>
                <a:cs typeface="Century Gothic"/>
              </a:rPr>
              <a:t>who  furnish </a:t>
            </a:r>
            <a:r>
              <a:rPr sz="2800" spc="-10" dirty="0">
                <a:latin typeface="Century Gothic"/>
                <a:cs typeface="Century Gothic"/>
              </a:rPr>
              <a:t>labor,  </a:t>
            </a:r>
            <a:r>
              <a:rPr sz="2800" spc="-5" dirty="0">
                <a:latin typeface="Century Gothic"/>
                <a:cs typeface="Century Gothic"/>
              </a:rPr>
              <a:t>services, </a:t>
            </a:r>
            <a:r>
              <a:rPr sz="2800" dirty="0">
                <a:latin typeface="Century Gothic"/>
                <a:cs typeface="Century Gothic"/>
              </a:rPr>
              <a:t>or </a:t>
            </a:r>
            <a:r>
              <a:rPr sz="2800" spc="-5" dirty="0">
                <a:latin typeface="Century Gothic"/>
                <a:cs typeface="Century Gothic"/>
              </a:rPr>
              <a:t>materials  for the prosecution  </a:t>
            </a:r>
            <a:r>
              <a:rPr sz="2800" dirty="0">
                <a:latin typeface="Century Gothic"/>
                <a:cs typeface="Century Gothic"/>
              </a:rPr>
              <a:t>of </a:t>
            </a:r>
            <a:r>
              <a:rPr sz="2800" spc="-5" dirty="0">
                <a:latin typeface="Century Gothic"/>
                <a:cs typeface="Century Gothic"/>
              </a:rPr>
              <a:t>the </a:t>
            </a:r>
            <a:r>
              <a:rPr sz="2800" dirty="0">
                <a:latin typeface="Century Gothic"/>
                <a:cs typeface="Century Gothic"/>
              </a:rPr>
              <a:t>work</a:t>
            </a:r>
            <a:r>
              <a:rPr sz="2800" spc="-85" dirty="0">
                <a:latin typeface="Century Gothic"/>
                <a:cs typeface="Century Gothic"/>
              </a:rPr>
              <a:t> </a:t>
            </a:r>
            <a:r>
              <a:rPr sz="2800" spc="-5" dirty="0">
                <a:latin typeface="Century Gothic"/>
                <a:cs typeface="Century Gothic"/>
              </a:rPr>
              <a:t>provided  for </a:t>
            </a:r>
            <a:r>
              <a:rPr sz="2800" spc="5" dirty="0">
                <a:latin typeface="Century Gothic"/>
                <a:cs typeface="Century Gothic"/>
              </a:rPr>
              <a:t>in </a:t>
            </a:r>
            <a:r>
              <a:rPr sz="2800" spc="-5" dirty="0">
                <a:latin typeface="Century Gothic"/>
                <a:cs typeface="Century Gothic"/>
              </a:rPr>
              <a:t>the</a:t>
            </a:r>
            <a:r>
              <a:rPr sz="2800" spc="-30" dirty="0">
                <a:latin typeface="Century Gothic"/>
                <a:cs typeface="Century Gothic"/>
              </a:rPr>
              <a:t> </a:t>
            </a:r>
            <a:r>
              <a:rPr sz="2800" spc="-5" dirty="0">
                <a:latin typeface="Century Gothic"/>
                <a:cs typeface="Century Gothic"/>
              </a:rPr>
              <a:t>contract.</a:t>
            </a:r>
            <a:endParaRPr sz="2800" dirty="0">
              <a:latin typeface="Century Gothic"/>
              <a:cs typeface="Century Gothic"/>
            </a:endParaRPr>
          </a:p>
        </p:txBody>
      </p:sp>
      <p:sp>
        <p:nvSpPr>
          <p:cNvPr id="4" name="object 4"/>
          <p:cNvSpPr txBox="1"/>
          <p:nvPr/>
        </p:nvSpPr>
        <p:spPr>
          <a:xfrm>
            <a:off x="4498213" y="1962150"/>
            <a:ext cx="3540760" cy="4051300"/>
          </a:xfrm>
          <a:prstGeom prst="rect">
            <a:avLst/>
          </a:prstGeom>
        </p:spPr>
        <p:txBody>
          <a:bodyPr vert="horz" wrap="square" lIns="0" tIns="11430" rIns="0" bIns="0" rtlCol="0">
            <a:spAutoFit/>
          </a:bodyPr>
          <a:lstStyle/>
          <a:p>
            <a:pPr marL="12700" marR="671195">
              <a:lnSpc>
                <a:spcPct val="100499"/>
              </a:lnSpc>
              <a:spcBef>
                <a:spcPts val="90"/>
              </a:spcBef>
              <a:tabLst>
                <a:tab pos="735965" algn="l"/>
              </a:tabLst>
            </a:pPr>
            <a:r>
              <a:rPr sz="2000" spc="-10" dirty="0">
                <a:latin typeface="Century Gothic"/>
                <a:cs typeface="Century Gothic"/>
              </a:rPr>
              <a:t>(18)	</a:t>
            </a:r>
            <a:r>
              <a:rPr sz="2000" spc="-5" dirty="0">
                <a:latin typeface="Century Gothic"/>
                <a:cs typeface="Century Gothic"/>
              </a:rPr>
              <a:t>“Lienor” </a:t>
            </a:r>
            <a:r>
              <a:rPr sz="2000" dirty="0">
                <a:latin typeface="Century Gothic"/>
                <a:cs typeface="Century Gothic"/>
              </a:rPr>
              <a:t>means</a:t>
            </a:r>
            <a:r>
              <a:rPr sz="2000" spc="-95" dirty="0">
                <a:latin typeface="Century Gothic"/>
                <a:cs typeface="Century Gothic"/>
              </a:rPr>
              <a:t> </a:t>
            </a:r>
            <a:r>
              <a:rPr sz="2000" dirty="0">
                <a:latin typeface="Century Gothic"/>
                <a:cs typeface="Century Gothic"/>
              </a:rPr>
              <a:t>a  person who</a:t>
            </a:r>
            <a:r>
              <a:rPr sz="2000" spc="-25" dirty="0">
                <a:latin typeface="Century Gothic"/>
                <a:cs typeface="Century Gothic"/>
              </a:rPr>
              <a:t> </a:t>
            </a:r>
            <a:r>
              <a:rPr sz="2000" spc="-5" dirty="0">
                <a:latin typeface="Century Gothic"/>
                <a:cs typeface="Century Gothic"/>
              </a:rPr>
              <a:t>is:</a:t>
            </a:r>
            <a:endParaRPr sz="2000">
              <a:latin typeface="Century Gothic"/>
              <a:cs typeface="Century Gothic"/>
            </a:endParaRPr>
          </a:p>
          <a:p>
            <a:pPr marL="626110" indent="-614045">
              <a:lnSpc>
                <a:spcPct val="100000"/>
              </a:lnSpc>
              <a:spcBef>
                <a:spcPts val="465"/>
              </a:spcBef>
              <a:buAutoNum type="alphaLcParenBoth"/>
              <a:tabLst>
                <a:tab pos="626110" algn="l"/>
                <a:tab pos="626745" algn="l"/>
              </a:tabLst>
            </a:pPr>
            <a:r>
              <a:rPr sz="2000" dirty="0">
                <a:latin typeface="Century Gothic"/>
                <a:cs typeface="Century Gothic"/>
              </a:rPr>
              <a:t>A</a:t>
            </a:r>
            <a:r>
              <a:rPr sz="2000" spc="-15" dirty="0">
                <a:latin typeface="Century Gothic"/>
                <a:cs typeface="Century Gothic"/>
              </a:rPr>
              <a:t> </a:t>
            </a:r>
            <a:r>
              <a:rPr sz="2000" dirty="0">
                <a:latin typeface="Century Gothic"/>
                <a:cs typeface="Century Gothic"/>
              </a:rPr>
              <a:t>contractor;</a:t>
            </a:r>
            <a:endParaRPr sz="2000">
              <a:latin typeface="Century Gothic"/>
              <a:cs typeface="Century Gothic"/>
            </a:endParaRPr>
          </a:p>
          <a:p>
            <a:pPr marL="626745" indent="-614680">
              <a:lnSpc>
                <a:spcPct val="100000"/>
              </a:lnSpc>
              <a:spcBef>
                <a:spcPts val="480"/>
              </a:spcBef>
              <a:buAutoNum type="alphaLcParenBoth"/>
              <a:tabLst>
                <a:tab pos="626745" algn="l"/>
                <a:tab pos="627380" algn="l"/>
              </a:tabLst>
            </a:pPr>
            <a:r>
              <a:rPr sz="2000" dirty="0">
                <a:latin typeface="Century Gothic"/>
                <a:cs typeface="Century Gothic"/>
              </a:rPr>
              <a:t>A</a:t>
            </a:r>
            <a:r>
              <a:rPr sz="2000" spc="-20" dirty="0">
                <a:latin typeface="Century Gothic"/>
                <a:cs typeface="Century Gothic"/>
              </a:rPr>
              <a:t> </a:t>
            </a:r>
            <a:r>
              <a:rPr sz="2000" dirty="0">
                <a:latin typeface="Century Gothic"/>
                <a:cs typeface="Century Gothic"/>
              </a:rPr>
              <a:t>subcontractor;</a:t>
            </a:r>
            <a:endParaRPr sz="2000">
              <a:latin typeface="Century Gothic"/>
              <a:cs typeface="Century Gothic"/>
            </a:endParaRPr>
          </a:p>
          <a:p>
            <a:pPr marL="619125" indent="-607060">
              <a:lnSpc>
                <a:spcPct val="100000"/>
              </a:lnSpc>
              <a:spcBef>
                <a:spcPts val="480"/>
              </a:spcBef>
              <a:buAutoNum type="alphaLcParenBoth"/>
              <a:tabLst>
                <a:tab pos="619125" algn="l"/>
                <a:tab pos="619760" algn="l"/>
              </a:tabLst>
            </a:pPr>
            <a:r>
              <a:rPr sz="2000" dirty="0">
                <a:latin typeface="Century Gothic"/>
                <a:cs typeface="Century Gothic"/>
              </a:rPr>
              <a:t>A</a:t>
            </a:r>
            <a:r>
              <a:rPr sz="2000" spc="-15" dirty="0">
                <a:latin typeface="Century Gothic"/>
                <a:cs typeface="Century Gothic"/>
              </a:rPr>
              <a:t> </a:t>
            </a:r>
            <a:r>
              <a:rPr sz="2000" spc="-5" dirty="0">
                <a:latin typeface="Century Gothic"/>
                <a:cs typeface="Century Gothic"/>
              </a:rPr>
              <a:t>sub-subcontractor;</a:t>
            </a:r>
            <a:endParaRPr sz="2000">
              <a:latin typeface="Century Gothic"/>
              <a:cs typeface="Century Gothic"/>
            </a:endParaRPr>
          </a:p>
          <a:p>
            <a:pPr marL="628015" indent="-615950">
              <a:lnSpc>
                <a:spcPct val="100000"/>
              </a:lnSpc>
              <a:spcBef>
                <a:spcPts val="480"/>
              </a:spcBef>
              <a:buAutoNum type="alphaLcParenBoth"/>
              <a:tabLst>
                <a:tab pos="628015" algn="l"/>
                <a:tab pos="628650" algn="l"/>
              </a:tabLst>
            </a:pPr>
            <a:r>
              <a:rPr sz="2000" dirty="0">
                <a:latin typeface="Century Gothic"/>
                <a:cs typeface="Century Gothic"/>
              </a:rPr>
              <a:t>A</a:t>
            </a:r>
            <a:r>
              <a:rPr sz="2000" spc="-15" dirty="0">
                <a:latin typeface="Century Gothic"/>
                <a:cs typeface="Century Gothic"/>
              </a:rPr>
              <a:t> </a:t>
            </a:r>
            <a:r>
              <a:rPr sz="2000" spc="-5" dirty="0">
                <a:latin typeface="Century Gothic"/>
                <a:cs typeface="Century Gothic"/>
              </a:rPr>
              <a:t>laborer;</a:t>
            </a:r>
            <a:endParaRPr sz="2000">
              <a:latin typeface="Century Gothic"/>
              <a:cs typeface="Century Gothic"/>
            </a:endParaRPr>
          </a:p>
          <a:p>
            <a:pPr marL="12700" marR="5080">
              <a:lnSpc>
                <a:spcPct val="100200"/>
              </a:lnSpc>
              <a:spcBef>
                <a:spcPts val="475"/>
              </a:spcBef>
              <a:buAutoNum type="alphaLcParenBoth"/>
              <a:tabLst>
                <a:tab pos="619125" algn="l"/>
                <a:tab pos="619760" algn="l"/>
              </a:tabLst>
            </a:pPr>
            <a:r>
              <a:rPr sz="2000" dirty="0">
                <a:latin typeface="Century Gothic"/>
                <a:cs typeface="Century Gothic"/>
              </a:rPr>
              <a:t>A </a:t>
            </a:r>
            <a:r>
              <a:rPr sz="2000" spc="-5" dirty="0">
                <a:latin typeface="Century Gothic"/>
                <a:cs typeface="Century Gothic"/>
              </a:rPr>
              <a:t>materialman </a:t>
            </a:r>
            <a:r>
              <a:rPr sz="2000" dirty="0">
                <a:latin typeface="Century Gothic"/>
                <a:cs typeface="Century Gothic"/>
              </a:rPr>
              <a:t>who  contracts with </a:t>
            </a:r>
            <a:r>
              <a:rPr sz="2000" spc="5" dirty="0">
                <a:latin typeface="Century Gothic"/>
                <a:cs typeface="Century Gothic"/>
              </a:rPr>
              <a:t>the </a:t>
            </a:r>
            <a:r>
              <a:rPr sz="2000" dirty="0">
                <a:latin typeface="Century Gothic"/>
                <a:cs typeface="Century Gothic"/>
              </a:rPr>
              <a:t>owner, a  contractor, a</a:t>
            </a:r>
            <a:r>
              <a:rPr sz="2000" spc="-125" dirty="0">
                <a:latin typeface="Century Gothic"/>
                <a:cs typeface="Century Gothic"/>
              </a:rPr>
              <a:t> </a:t>
            </a:r>
            <a:r>
              <a:rPr sz="2000" dirty="0">
                <a:latin typeface="Century Gothic"/>
                <a:cs typeface="Century Gothic"/>
              </a:rPr>
              <a:t>subcontractor,  </a:t>
            </a:r>
            <a:r>
              <a:rPr sz="2000" spc="-5" dirty="0">
                <a:latin typeface="Century Gothic"/>
                <a:cs typeface="Century Gothic"/>
              </a:rPr>
              <a:t>or </a:t>
            </a:r>
            <a:r>
              <a:rPr sz="2000" dirty="0">
                <a:latin typeface="Century Gothic"/>
                <a:cs typeface="Century Gothic"/>
              </a:rPr>
              <a:t>a </a:t>
            </a:r>
            <a:r>
              <a:rPr sz="2000" spc="-5" dirty="0">
                <a:latin typeface="Century Gothic"/>
                <a:cs typeface="Century Gothic"/>
              </a:rPr>
              <a:t>sub-subcontractor;</a:t>
            </a:r>
            <a:r>
              <a:rPr sz="2000" spc="-55" dirty="0">
                <a:latin typeface="Century Gothic"/>
                <a:cs typeface="Century Gothic"/>
              </a:rPr>
              <a:t> </a:t>
            </a:r>
            <a:r>
              <a:rPr sz="2000" spc="-5" dirty="0">
                <a:latin typeface="Century Gothic"/>
                <a:cs typeface="Century Gothic"/>
              </a:rPr>
              <a:t>or</a:t>
            </a:r>
            <a:endParaRPr sz="2000">
              <a:latin typeface="Century Gothic"/>
              <a:cs typeface="Century Gothic"/>
            </a:endParaRPr>
          </a:p>
          <a:p>
            <a:pPr marL="12700" marR="551815">
              <a:lnSpc>
                <a:spcPct val="100499"/>
              </a:lnSpc>
              <a:spcBef>
                <a:spcPts val="455"/>
              </a:spcBef>
              <a:buAutoNum type="alphaLcParenBoth"/>
              <a:tabLst>
                <a:tab pos="533400" algn="l"/>
                <a:tab pos="534035" algn="l"/>
              </a:tabLst>
            </a:pPr>
            <a:r>
              <a:rPr sz="2000" dirty="0">
                <a:latin typeface="Century Gothic"/>
                <a:cs typeface="Century Gothic"/>
              </a:rPr>
              <a:t>A </a:t>
            </a:r>
            <a:r>
              <a:rPr sz="2000" spc="-5" dirty="0">
                <a:latin typeface="Century Gothic"/>
                <a:cs typeface="Century Gothic"/>
              </a:rPr>
              <a:t>professional</a:t>
            </a:r>
            <a:r>
              <a:rPr sz="2000" spc="-85" dirty="0">
                <a:latin typeface="Century Gothic"/>
                <a:cs typeface="Century Gothic"/>
              </a:rPr>
              <a:t> </a:t>
            </a:r>
            <a:r>
              <a:rPr sz="2000" dirty="0">
                <a:latin typeface="Century Gothic"/>
                <a:cs typeface="Century Gothic"/>
              </a:rPr>
              <a:t>lienor  under s.</a:t>
            </a:r>
            <a:r>
              <a:rPr sz="2000" spc="-50" dirty="0">
                <a:latin typeface="Century Gothic"/>
                <a:cs typeface="Century Gothic"/>
              </a:rPr>
              <a:t> </a:t>
            </a:r>
            <a:r>
              <a:rPr sz="2000" dirty="0">
                <a:latin typeface="Century Gothic"/>
                <a:cs typeface="Century Gothic"/>
              </a:rPr>
              <a:t>713.03;</a:t>
            </a:r>
            <a:endParaRPr sz="2000">
              <a:latin typeface="Century Gothic"/>
              <a:cs typeface="Century Gothic"/>
            </a:endParaRPr>
          </a:p>
        </p:txBody>
      </p:sp>
      <p:sp>
        <p:nvSpPr>
          <p:cNvPr id="6" name="Title 1">
            <a:extLst>
              <a:ext uri="{FF2B5EF4-FFF2-40B4-BE49-F238E27FC236}">
                <a16:creationId xmlns:a16="http://schemas.microsoft.com/office/drawing/2014/main" id="{6B722C43-EB71-020F-8135-AB2F9B8EC7A6}"/>
              </a:ext>
            </a:extLst>
          </p:cNvPr>
          <p:cNvSpPr txBox="1">
            <a:spLocks/>
          </p:cNvSpPr>
          <p:nvPr/>
        </p:nvSpPr>
        <p:spPr>
          <a:xfrm>
            <a:off x="628650" y="450850"/>
            <a:ext cx="7886700" cy="1323108"/>
          </a:xfrm>
          <a:prstGeom prst="rect">
            <a:avLst/>
          </a:prstGeom>
        </p:spPr>
        <p:txBody>
          <a:bodyPr vert="horz" lIns="0" tIns="0" rIns="0" bIns="0" rtlCol="0" anchor="ctr">
            <a:normAutofit/>
          </a:bodyPr>
          <a:lstStyle>
            <a:lvl1pPr algn="l" defTabSz="685800" rtl="0" eaLnBrk="1" latinLnBrk="0" hangingPunct="1">
              <a:lnSpc>
                <a:spcPct val="90000"/>
              </a:lnSpc>
              <a:spcBef>
                <a:spcPct val="0"/>
              </a:spcBef>
              <a:buNone/>
              <a:defRPr sz="2800" b="1" i="0" kern="1200">
                <a:solidFill>
                  <a:schemeClr val="tx1"/>
                </a:solidFill>
                <a:latin typeface="Century Gothic"/>
                <a:ea typeface="Tahoma" panose="020B0604030504040204" pitchFamily="34" charset="0"/>
                <a:cs typeface="Century Gothic"/>
              </a:defRPr>
            </a:lvl1pPr>
          </a:lstStyle>
          <a:p>
            <a:r>
              <a:rPr lang="en-US" sz="3600" b="0" dirty="0">
                <a:latin typeface="Tahoma" panose="020B0604030504040204" pitchFamily="34" charset="0"/>
                <a:cs typeface="Tahoma" panose="020B0604030504040204" pitchFamily="34" charset="0"/>
              </a:rPr>
              <a:t>Section 255.05 Bonds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Contract Performance: Change Orders and Amendments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r>
              <a:rPr lang="en-US" sz="1800" dirty="0"/>
              <a:t>Should amendments comply with competitive bidding requirements?</a:t>
            </a:r>
          </a:p>
          <a:p>
            <a:r>
              <a:rPr lang="en-US" sz="1800" dirty="0"/>
              <a:t>Writing? Contract provisions generally provide that Amendments be in writing. Florida law requires written change orders on public projects where express terms of the governmental entity’s contract contains such a provision. Courts must balance the doctrine of sovereign immunity against holding public entities more accountable for cost increases to contractors.</a:t>
            </a:r>
          </a:p>
          <a:p>
            <a:r>
              <a:rPr lang="en-US" sz="1800" dirty="0"/>
              <a:t>An implied contract may arise out of an express contract where the contractor is required to perform “extras”; an implied theory is barred only if the express contract concerns the same subject matter as the implied contract. </a:t>
            </a:r>
            <a:r>
              <a:rPr lang="en-US" sz="1800" u="sng" dirty="0"/>
              <a:t>F.H. </a:t>
            </a:r>
            <a:r>
              <a:rPr lang="en-US" sz="1800" u="sng" dirty="0" err="1"/>
              <a:t>Paschen</a:t>
            </a:r>
            <a:r>
              <a:rPr lang="en-US" sz="1800" u="sng" dirty="0"/>
              <a:t>, S.N. v. B&amp;B Site Dev., Inc.</a:t>
            </a:r>
            <a:r>
              <a:rPr lang="en-US" sz="1800" dirty="0"/>
              <a:t>, 311 So. 3d 39 (Fla. 3d DCA 2021). </a:t>
            </a:r>
          </a:p>
          <a:p>
            <a:r>
              <a:rPr lang="en-US" sz="1800" dirty="0"/>
              <a:t>Damages? If the contractor seeks only to recover damages owed for work performed within the scope of the contract, and not to modify the scope of work, then the contractor is not required to follow mandatory dispute resolution procedures regarding extra work. </a:t>
            </a:r>
            <a:r>
              <a:rPr lang="en-US" sz="1800" u="sng" dirty="0"/>
              <a:t>Miami-Dade </a:t>
            </a:r>
            <a:r>
              <a:rPr lang="en-US" sz="1800" u="sng" dirty="0" err="1"/>
              <a:t>Cty</a:t>
            </a:r>
            <a:r>
              <a:rPr lang="en-US" sz="1800" u="sng" dirty="0"/>
              <a:t>. Expressway Auth. v. Elec. Consultants Corp.</a:t>
            </a:r>
            <a:r>
              <a:rPr lang="en-US" sz="1800" dirty="0"/>
              <a:t>, 300 So. 3d 291 (Fla. 3d DCA 2020).</a:t>
            </a:r>
          </a:p>
          <a:p>
            <a:endParaRPr lang="en-US" sz="1800" dirty="0"/>
          </a:p>
          <a:p>
            <a:pPr lvl="1"/>
            <a:endParaRPr lang="en-US" sz="1500" dirty="0"/>
          </a:p>
        </p:txBody>
      </p:sp>
    </p:spTree>
    <p:extLst>
      <p:ext uri="{BB962C8B-B14F-4D97-AF65-F5344CB8AC3E}">
        <p14:creationId xmlns:p14="http://schemas.microsoft.com/office/powerpoint/2010/main" val="1686933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Contract Performance: Renewal</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400050" lvl="1" indent="-342900">
              <a:buAutoNum type="arabicPeriod"/>
            </a:pPr>
            <a:r>
              <a:rPr lang="en-US" sz="2000" u="sng" dirty="0"/>
              <a:t>Xerox State &amp; Local Solutions, Inc. v. Dep’t of Revenue</a:t>
            </a:r>
            <a:r>
              <a:rPr lang="en-US" sz="2000" dirty="0"/>
              <a:t>, 187 So. 3d 386 (Fla. 1st DCA 2016), rejected argument that failure to price renewal term in ITN procurement rendered offer non-responsive, but concluded that it did prohibit agency from later renewing contract.</a:t>
            </a:r>
          </a:p>
          <a:p>
            <a:pPr marL="400050" lvl="1" indent="-342900">
              <a:buAutoNum type="arabicPeriod"/>
            </a:pPr>
            <a:r>
              <a:rPr lang="en-US" sz="2000" u="sng" dirty="0"/>
              <a:t>Dep’t of Highway Safety &amp; Motor Vehicles v. National Safety Comm’n, Inc.</a:t>
            </a:r>
            <a:r>
              <a:rPr lang="en-US" sz="2000" dirty="0"/>
              <a:t>, 75 So. 3d 298 (Fla. 1st DCA 2011), discussed a renewal provision essentially identical to section 287.058(1)(f), Florida Statutes, and found mutual agreement of the parties is required for renewal; a unilateral right to renew for does not exist for either the private party or the government).</a:t>
            </a:r>
          </a:p>
          <a:p>
            <a:pPr marL="400050" lvl="1" indent="-342900">
              <a:buAutoNum type="arabicPeriod"/>
            </a:pPr>
            <a:r>
              <a:rPr lang="en-US" sz="2000" u="sng" dirty="0"/>
              <a:t>Dep’t of Corrections v. C&amp;W Food Serv., Inc.</a:t>
            </a:r>
            <a:r>
              <a:rPr lang="en-US" sz="2000" dirty="0"/>
              <a:t>, 765 So. 2d 728 (Fla. 1</a:t>
            </a:r>
            <a:r>
              <a:rPr lang="en-US" sz="2000" baseline="30000" dirty="0"/>
              <a:t>st</a:t>
            </a:r>
            <a:r>
              <a:rPr lang="en-US" sz="2000" dirty="0"/>
              <a:t> DCA 2000) (despite renewal clause for two additional one-year periods, renewal is not a unilateral right).</a:t>
            </a:r>
          </a:p>
        </p:txBody>
      </p:sp>
    </p:spTree>
    <p:extLst>
      <p:ext uri="{BB962C8B-B14F-4D97-AF65-F5344CB8AC3E}">
        <p14:creationId xmlns:p14="http://schemas.microsoft.com/office/powerpoint/2010/main" val="3426007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Contract Performance: Termination</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400050" lvl="1" indent="-342900">
              <a:buAutoNum type="arabicPeriod"/>
            </a:pPr>
            <a:r>
              <a:rPr lang="en-US" sz="2000" u="sng" dirty="0"/>
              <a:t>Fla. </a:t>
            </a:r>
            <a:r>
              <a:rPr lang="en-US" sz="2000" u="sng" dirty="0" err="1"/>
              <a:t>Envtl</a:t>
            </a:r>
            <a:r>
              <a:rPr lang="en-US" sz="2000" u="sng" dirty="0"/>
              <a:t>. Reg. Specialists, Inc. v. Fla. Dep’t </a:t>
            </a:r>
            <a:r>
              <a:rPr lang="en-US" sz="2000" u="sng" dirty="0" err="1"/>
              <a:t>Envtl</a:t>
            </a:r>
            <a:r>
              <a:rPr lang="en-US" sz="2000" u="sng" dirty="0"/>
              <a:t>. Prot.</a:t>
            </a:r>
            <a:r>
              <a:rPr lang="en-US" sz="2000" dirty="0"/>
              <a:t>, 342 So. 3d 710 (Fla. 1st DCA 2022) </a:t>
            </a:r>
            <a:r>
              <a:rPr lang="en-US" dirty="0"/>
              <a:t>(contract “did not require any magic language” to effect termination, and decision to terminate did not implicate open meeting law).</a:t>
            </a:r>
          </a:p>
          <a:p>
            <a:pPr marL="400050" lvl="1" indent="-342900">
              <a:buAutoNum type="arabicPeriod"/>
            </a:pPr>
            <a:r>
              <a:rPr lang="en-US" sz="2000" u="sng" dirty="0"/>
              <a:t>Northwood Assocs. v. </a:t>
            </a:r>
            <a:r>
              <a:rPr lang="en-US" sz="2000" u="sng" dirty="0" err="1"/>
              <a:t>Ertel</a:t>
            </a:r>
            <a:r>
              <a:rPr lang="en-US" sz="2000" dirty="0"/>
              <a:t>, 265 So. 3d 665 (Fla. 1st DCA 2019) </a:t>
            </a:r>
            <a:r>
              <a:rPr lang="en-US" dirty="0"/>
              <a:t>(legislative proviso language prohibiting use of funds to pay for certain leases not an unconstitutional impairment of contract).</a:t>
            </a:r>
          </a:p>
          <a:p>
            <a:pPr marL="400050" lvl="1" indent="-342900">
              <a:buAutoNum type="arabicPeriod"/>
            </a:pPr>
            <a:r>
              <a:rPr lang="en-US" sz="2000" u="sng" dirty="0" err="1"/>
              <a:t>Handi</a:t>
            </a:r>
            <a:r>
              <a:rPr lang="en-US" sz="2000" u="sng" dirty="0"/>
              <a:t>-Van, Inc. v. Broward Cnty.</a:t>
            </a:r>
            <a:r>
              <a:rPr lang="en-US" sz="2000" dirty="0"/>
              <a:t>, 116 So. 3d 530 (Fla. 4th DCA 2013), </a:t>
            </a:r>
            <a:r>
              <a:rPr lang="en-US" dirty="0"/>
              <a:t>provides detailed discussion of government termination for convenience upholding termination based on state law contract analysis and no sympathy for federal exception against "bad faith" termination.</a:t>
            </a:r>
          </a:p>
          <a:p>
            <a:pPr marL="400050" lvl="1" indent="-342900">
              <a:buAutoNum type="arabicPeriod"/>
            </a:pPr>
            <a:r>
              <a:rPr lang="en-US" sz="2000" u="sng" dirty="0"/>
              <a:t>Rollins Servs. v. Metro. Dade Cnty.</a:t>
            </a:r>
            <a:r>
              <a:rPr lang="en-US" sz="2000" dirty="0"/>
              <a:t>, 281 So. 2d 520 (Fla. 3d DCA 1973) </a:t>
            </a:r>
            <a:r>
              <a:rPr lang="en-US" sz="1600" dirty="0"/>
              <a:t>(where contract provided that "the authority may at its  option and discretion terminate the contract at any time without any default on the part of the contractor by giving written notice to the contractor and a surety at least ten (10) days prior to the effective date of the termination set forth in notice," such unilateral termination provision can be enforced because specifically reserved in the contract).</a:t>
            </a:r>
            <a:endParaRPr lang="en-US" sz="2000" dirty="0"/>
          </a:p>
        </p:txBody>
      </p:sp>
    </p:spTree>
    <p:extLst>
      <p:ext uri="{BB962C8B-B14F-4D97-AF65-F5344CB8AC3E}">
        <p14:creationId xmlns:p14="http://schemas.microsoft.com/office/powerpoint/2010/main" val="2248671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Contract Performance: Damages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400050" lvl="1" indent="-342900">
              <a:buAutoNum type="arabicPeriod"/>
            </a:pPr>
            <a:r>
              <a:rPr lang="en-US" sz="2000" u="sng" dirty="0"/>
              <a:t>Broward </a:t>
            </a:r>
            <a:r>
              <a:rPr lang="en-US" sz="2000" u="sng" dirty="0" err="1"/>
              <a:t>Cty</a:t>
            </a:r>
            <a:r>
              <a:rPr lang="en-US" sz="2000" u="sng" dirty="0"/>
              <a:t>. v. CH2M Hill, Inc.</a:t>
            </a:r>
            <a:r>
              <a:rPr lang="en-US" sz="2000" dirty="0"/>
              <a:t>, 302 So. 3d 895 (Fla. 4th DCA 2020) </a:t>
            </a:r>
            <a:r>
              <a:rPr lang="en-US" dirty="0"/>
              <a:t>(in professional malpractice claims against licensed engineer and breach of contract claims against contractor, trial court may allocate damages on comparative fault basis pursuant to section 768.81, Fla. Stat., rather than hold breaching parties jointly and severally liable).</a:t>
            </a:r>
          </a:p>
          <a:p>
            <a:pPr marL="400050" lvl="1" indent="-342900">
              <a:buAutoNum type="arabicPeriod"/>
            </a:pPr>
            <a:r>
              <a:rPr lang="en-US" sz="2000" u="sng" dirty="0"/>
              <a:t>FDEP v. </a:t>
            </a:r>
            <a:r>
              <a:rPr lang="en-US" sz="2000" u="sng" dirty="0" err="1"/>
              <a:t>ContractPoint</a:t>
            </a:r>
            <a:r>
              <a:rPr lang="en-US" sz="2000" u="sng" dirty="0"/>
              <a:t> Florida Parks, LLC</a:t>
            </a:r>
            <a:r>
              <a:rPr lang="en-US" sz="2000" dirty="0"/>
              <a:t>, 986 So. 2d 1260 (Fla. 2008) </a:t>
            </a:r>
            <a:r>
              <a:rPr lang="en-US" dirty="0"/>
              <a:t>(section 11.066, Florida Statutes, does not require specific legislative appropriation before governmental entity can be required to pay valid judgment entered for breach of contract with private entity).</a:t>
            </a:r>
          </a:p>
          <a:p>
            <a:pPr marL="400050" lvl="1" indent="-342900">
              <a:buAutoNum type="arabicPeriod"/>
            </a:pPr>
            <a:r>
              <a:rPr lang="en-US" sz="2000" u="sng" dirty="0"/>
              <a:t>Martin Cnty. v. </a:t>
            </a:r>
            <a:r>
              <a:rPr lang="en-US" sz="2000" u="sng" dirty="0" err="1"/>
              <a:t>Polivka</a:t>
            </a:r>
            <a:r>
              <a:rPr lang="en-US" sz="2000" u="sng" dirty="0"/>
              <a:t> Paving, Inc.</a:t>
            </a:r>
            <a:r>
              <a:rPr lang="en-US" sz="2000" dirty="0"/>
              <a:t>, 44 So. 2d 126 (Fla. 4th DCA 2010) </a:t>
            </a:r>
            <a:r>
              <a:rPr lang="en-US" dirty="0"/>
              <a:t>(to recover damages, contractor must prove that gov’t delay caused indefinite standby, so contractor couldn’t take additional work).</a:t>
            </a:r>
            <a:endParaRPr lang="en-US" sz="2000" dirty="0"/>
          </a:p>
          <a:p>
            <a:pPr marL="400050" lvl="1" indent="-342900">
              <a:buAutoNum type="arabicPeriod"/>
            </a:pPr>
            <a:r>
              <a:rPr lang="en-US" sz="2000" u="sng" dirty="0"/>
              <a:t>Triple R Paving, Inc. v. Broward Cnty.</a:t>
            </a:r>
            <a:r>
              <a:rPr lang="en-US" sz="2000" dirty="0"/>
              <a:t>, 774 So. 2d 50 (Fla. 4th DCA 2000) </a:t>
            </a:r>
            <a:r>
              <a:rPr lang="en-US" dirty="0"/>
              <a:t>("no damage for delay" clause unenforceable when the delay results from fraud or bad faith).</a:t>
            </a:r>
            <a:endParaRPr lang="en-US" sz="2000" dirty="0"/>
          </a:p>
          <a:p>
            <a:pPr marL="400050" lvl="1" indent="-342900">
              <a:buAutoNum type="arabicPeriod"/>
            </a:pPr>
            <a:r>
              <a:rPr lang="en-US" sz="2000" u="sng" dirty="0"/>
              <a:t>C.A. Davis, Inc. v. City of Miami</a:t>
            </a:r>
            <a:r>
              <a:rPr lang="en-US" sz="2000" dirty="0"/>
              <a:t>, 400 So. 2d 536 (Fla. 3d DCA 1981) </a:t>
            </a:r>
            <a:r>
              <a:rPr lang="en-US" dirty="0"/>
              <a:t>(upholding "no damage for delay" clause).</a:t>
            </a:r>
          </a:p>
        </p:txBody>
      </p:sp>
    </p:spTree>
    <p:extLst>
      <p:ext uri="{BB962C8B-B14F-4D97-AF65-F5344CB8AC3E}">
        <p14:creationId xmlns:p14="http://schemas.microsoft.com/office/powerpoint/2010/main" val="2631902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F568-60AA-C8F3-19BF-7D1F96AE84C6}"/>
              </a:ext>
            </a:extLst>
          </p:cNvPr>
          <p:cNvSpPr>
            <a:spLocks noGrp="1"/>
          </p:cNvSpPr>
          <p:nvPr>
            <p:ph type="title"/>
          </p:nvPr>
        </p:nvSpPr>
        <p:spPr>
          <a:xfrm>
            <a:off x="628650" y="575542"/>
            <a:ext cx="7886700" cy="1323108"/>
          </a:xfrm>
        </p:spPr>
        <p:txBody>
          <a:bodyPr>
            <a:normAutofit/>
          </a:bodyPr>
          <a:lstStyle/>
          <a:p>
            <a:r>
              <a:rPr lang="en-US" dirty="0"/>
              <a:t>Ethical Considerations</a:t>
            </a:r>
          </a:p>
        </p:txBody>
      </p:sp>
      <p:sp>
        <p:nvSpPr>
          <p:cNvPr id="3" name="Content Placeholder 2">
            <a:extLst>
              <a:ext uri="{FF2B5EF4-FFF2-40B4-BE49-F238E27FC236}">
                <a16:creationId xmlns:a16="http://schemas.microsoft.com/office/drawing/2014/main" id="{F84A0BD2-BD81-183E-20B5-D089FA7B12D7}"/>
              </a:ext>
            </a:extLst>
          </p:cNvPr>
          <p:cNvSpPr>
            <a:spLocks noGrp="1"/>
          </p:cNvSpPr>
          <p:nvPr>
            <p:ph idx="1"/>
          </p:nvPr>
        </p:nvSpPr>
        <p:spPr/>
        <p:txBody>
          <a:bodyPr>
            <a:noAutofit/>
          </a:bodyPr>
          <a:lstStyle/>
          <a:p>
            <a:pPr marL="342900" lvl="1" indent="-285750"/>
            <a:r>
              <a:rPr lang="en-US" dirty="0"/>
              <a:t>Section 112.313 (officers, employees, </a:t>
            </a:r>
            <a:r>
              <a:rPr lang="en-US" dirty="0" err="1"/>
              <a:t>loca</a:t>
            </a:r>
            <a:r>
              <a:rPr lang="en-US" dirty="0"/>
              <a:t> gov’t attorneys)</a:t>
            </a:r>
          </a:p>
          <a:p>
            <a:pPr marL="342900" lvl="1" indent="-285750"/>
            <a:r>
              <a:rPr lang="en-US" dirty="0"/>
              <a:t>Section 112.3145 (purchasing agents)</a:t>
            </a:r>
          </a:p>
          <a:p>
            <a:pPr marL="342900" lvl="1" indent="-285750"/>
            <a:r>
              <a:rPr lang="en-US" dirty="0"/>
              <a:t>Criminal Penalties for Self Dealing: Ch. 839, Fla. Stat.</a:t>
            </a:r>
          </a:p>
          <a:p>
            <a:pPr marL="342900" lvl="1" indent="-285750"/>
            <a:r>
              <a:rPr lang="en-US" dirty="0"/>
              <a:t>buyers should be aware of and avoid or mitigate potential organizational conflicts of interest. In some circumstances, a government contractor’s performance on a past or current contract may give it an unfair (or intolerable) advantage over others in future competitive procurement</a:t>
            </a:r>
          </a:p>
          <a:p>
            <a:pPr marL="342900" lvl="1" indent="-285750"/>
            <a:r>
              <a:rPr lang="en-US" dirty="0"/>
              <a:t>situations. See § 287.057(19), Fla. Stat. (2022); see, e.g., </a:t>
            </a:r>
            <a:r>
              <a:rPr lang="en-US" dirty="0" err="1"/>
              <a:t>Sutron</a:t>
            </a:r>
            <a:r>
              <a:rPr lang="en-US" dirty="0"/>
              <a:t> Corp. v. Lake </a:t>
            </a:r>
            <a:r>
              <a:rPr lang="en-US" dirty="0" err="1"/>
              <a:t>Cty</a:t>
            </a:r>
            <a:r>
              <a:rPr lang="en-US" dirty="0"/>
              <a:t>. Water Auth., 870 So. 2d 930 (Fla. 5th DCA 2004) (applying policy of former version of statute to non-state agency); Boston Culinary Group, Inc., v. Univ. of Cent. Fla., No. 17-4509 (DOAH Nov. 21, 2017) (bidder representative’s involvement in drafting solicitation documents grounds for disqualifying bidder from competition).</a:t>
            </a:r>
          </a:p>
        </p:txBody>
      </p:sp>
    </p:spTree>
    <p:extLst>
      <p:ext uri="{BB962C8B-B14F-4D97-AF65-F5344CB8AC3E}">
        <p14:creationId xmlns:p14="http://schemas.microsoft.com/office/powerpoint/2010/main" val="2162759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7617588" cy="566181"/>
          </a:xfrm>
          <a:prstGeom prst="rect">
            <a:avLst/>
          </a:prstGeom>
        </p:spPr>
        <p:txBody>
          <a:bodyPr vert="horz" wrap="square" lIns="0" tIns="12065" rIns="0" bIns="0" rtlCol="0">
            <a:spAutoFit/>
          </a:bodyPr>
          <a:lstStyle/>
          <a:p>
            <a:pPr marL="12700">
              <a:lnSpc>
                <a:spcPct val="100000"/>
              </a:lnSpc>
              <a:spcBef>
                <a:spcPts val="95"/>
              </a:spcBef>
            </a:pPr>
            <a:r>
              <a:rPr lang="en-US" spc="-5" dirty="0"/>
              <a:t>Governing Law: State </a:t>
            </a:r>
            <a:r>
              <a:rPr spc="-5" dirty="0"/>
              <a:t>Statutes –</a:t>
            </a:r>
            <a:r>
              <a:rPr spc="-30" dirty="0"/>
              <a:t> </a:t>
            </a:r>
            <a:r>
              <a:rPr spc="-10" dirty="0"/>
              <a:t>112</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49</a:t>
            </a:fld>
            <a:endParaRPr dirty="0"/>
          </a:p>
        </p:txBody>
      </p:sp>
      <p:sp>
        <p:nvSpPr>
          <p:cNvPr id="3" name="object 3"/>
          <p:cNvSpPr txBox="1"/>
          <p:nvPr/>
        </p:nvSpPr>
        <p:spPr>
          <a:xfrm>
            <a:off x="535812" y="1627276"/>
            <a:ext cx="7477125" cy="4536440"/>
          </a:xfrm>
          <a:prstGeom prst="rect">
            <a:avLst/>
          </a:prstGeom>
        </p:spPr>
        <p:txBody>
          <a:bodyPr vert="horz" wrap="square" lIns="0" tIns="12700" rIns="0" bIns="0" rtlCol="0">
            <a:spAutoFit/>
          </a:bodyPr>
          <a:lstStyle/>
          <a:p>
            <a:pPr marL="355600" indent="-342900">
              <a:lnSpc>
                <a:spcPct val="100000"/>
              </a:lnSpc>
              <a:spcBef>
                <a:spcPts val="100"/>
              </a:spcBef>
              <a:buClr>
                <a:schemeClr val="tx1"/>
              </a:buClr>
              <a:buSzPct val="83000"/>
              <a:buChar char="•"/>
              <a:tabLst>
                <a:tab pos="354965" algn="l"/>
                <a:tab pos="355600" algn="l"/>
              </a:tabLst>
            </a:pPr>
            <a:r>
              <a:rPr sz="2400" dirty="0">
                <a:latin typeface="Century Gothic"/>
                <a:cs typeface="Century Gothic"/>
              </a:rPr>
              <a:t>Solicitation or </a:t>
            </a:r>
            <a:r>
              <a:rPr sz="2400" spc="-5" dirty="0">
                <a:latin typeface="Century Gothic"/>
                <a:cs typeface="Century Gothic"/>
              </a:rPr>
              <a:t>acceptance </a:t>
            </a:r>
            <a:r>
              <a:rPr sz="2400" dirty="0">
                <a:latin typeface="Century Gothic"/>
                <a:cs typeface="Century Gothic"/>
              </a:rPr>
              <a:t>of gifts</a:t>
            </a:r>
            <a:r>
              <a:rPr sz="2400" spc="-95" dirty="0">
                <a:latin typeface="Century Gothic"/>
                <a:cs typeface="Century Gothic"/>
              </a:rPr>
              <a:t> </a:t>
            </a:r>
            <a:r>
              <a:rPr sz="2400" dirty="0">
                <a:latin typeface="Century Gothic"/>
                <a:cs typeface="Century Gothic"/>
              </a:rPr>
              <a:t>(bribes)</a:t>
            </a:r>
          </a:p>
          <a:p>
            <a:pPr marL="355600">
              <a:lnSpc>
                <a:spcPct val="100000"/>
              </a:lnSpc>
              <a:spcBef>
                <a:spcPts val="5"/>
              </a:spcBef>
            </a:pPr>
            <a:r>
              <a:rPr sz="1600" spc="-10" dirty="0">
                <a:latin typeface="Century Gothic"/>
                <a:cs typeface="Century Gothic"/>
              </a:rPr>
              <a:t>(§112.313(2); </a:t>
            </a:r>
            <a:r>
              <a:rPr sz="1600" spc="-5" dirty="0">
                <a:latin typeface="Century Gothic"/>
                <a:cs typeface="Century Gothic"/>
              </a:rPr>
              <a:t>see </a:t>
            </a:r>
            <a:r>
              <a:rPr sz="1600" dirty="0">
                <a:latin typeface="Century Gothic"/>
                <a:cs typeface="Century Gothic"/>
              </a:rPr>
              <a:t>also </a:t>
            </a:r>
            <a:r>
              <a:rPr sz="1600" spc="-5" dirty="0">
                <a:latin typeface="Century Gothic"/>
                <a:cs typeface="Century Gothic"/>
              </a:rPr>
              <a:t>838.014 </a:t>
            </a:r>
            <a:r>
              <a:rPr sz="1600" spc="-10" dirty="0">
                <a:latin typeface="Century Gothic"/>
                <a:cs typeface="Century Gothic"/>
              </a:rPr>
              <a:t>to</a:t>
            </a:r>
            <a:r>
              <a:rPr sz="1600" spc="45" dirty="0">
                <a:latin typeface="Century Gothic"/>
                <a:cs typeface="Century Gothic"/>
              </a:rPr>
              <a:t> </a:t>
            </a:r>
            <a:r>
              <a:rPr sz="1600" spc="-5" dirty="0">
                <a:latin typeface="Century Gothic"/>
                <a:cs typeface="Century Gothic"/>
              </a:rPr>
              <a:t>838.22)</a:t>
            </a:r>
            <a:endParaRPr sz="1600" dirty="0">
              <a:latin typeface="Century Gothic"/>
              <a:cs typeface="Century Gothic"/>
            </a:endParaRPr>
          </a:p>
          <a:p>
            <a:pPr marL="425450" indent="-413384">
              <a:lnSpc>
                <a:spcPct val="100000"/>
              </a:lnSpc>
              <a:spcBef>
                <a:spcPts val="1430"/>
              </a:spcBef>
              <a:buSzPct val="83333"/>
              <a:buChar char="•"/>
              <a:tabLst>
                <a:tab pos="425450" algn="l"/>
                <a:tab pos="426084" algn="l"/>
              </a:tabLst>
            </a:pPr>
            <a:r>
              <a:rPr sz="2400" dirty="0">
                <a:latin typeface="Century Gothic"/>
                <a:cs typeface="Century Gothic"/>
              </a:rPr>
              <a:t>Unauthorized compensation </a:t>
            </a:r>
            <a:r>
              <a:rPr sz="2400" spc="5" dirty="0">
                <a:latin typeface="Century Gothic"/>
                <a:cs typeface="Century Gothic"/>
              </a:rPr>
              <a:t>(gift </a:t>
            </a:r>
            <a:r>
              <a:rPr sz="2400" dirty="0">
                <a:latin typeface="Century Gothic"/>
                <a:cs typeface="Century Gothic"/>
              </a:rPr>
              <a:t>for</a:t>
            </a:r>
            <a:r>
              <a:rPr sz="2400" spc="-125" dirty="0">
                <a:latin typeface="Century Gothic"/>
                <a:cs typeface="Century Gothic"/>
              </a:rPr>
              <a:t> </a:t>
            </a:r>
            <a:r>
              <a:rPr sz="2400" dirty="0">
                <a:latin typeface="Century Gothic"/>
                <a:cs typeface="Century Gothic"/>
              </a:rPr>
              <a:t>influence)</a:t>
            </a:r>
          </a:p>
          <a:p>
            <a:pPr marL="355600">
              <a:lnSpc>
                <a:spcPct val="100000"/>
              </a:lnSpc>
              <a:spcBef>
                <a:spcPts val="10"/>
              </a:spcBef>
            </a:pPr>
            <a:r>
              <a:rPr sz="1600" spc="-10" dirty="0">
                <a:latin typeface="Century Gothic"/>
                <a:cs typeface="Century Gothic"/>
              </a:rPr>
              <a:t>(§112.313(4))</a:t>
            </a:r>
            <a:endParaRPr sz="1600" dirty="0">
              <a:latin typeface="Century Gothic"/>
              <a:cs typeface="Century Gothic"/>
            </a:endParaRPr>
          </a:p>
          <a:p>
            <a:pPr marL="425450" indent="-413384">
              <a:lnSpc>
                <a:spcPct val="100000"/>
              </a:lnSpc>
              <a:spcBef>
                <a:spcPts val="1435"/>
              </a:spcBef>
              <a:buClr>
                <a:schemeClr val="tx1"/>
              </a:buClr>
              <a:buSzPct val="83333"/>
              <a:buChar char="•"/>
              <a:tabLst>
                <a:tab pos="425450" algn="l"/>
                <a:tab pos="426084" algn="l"/>
              </a:tabLst>
            </a:pPr>
            <a:r>
              <a:rPr sz="2400" dirty="0">
                <a:latin typeface="Century Gothic"/>
                <a:cs typeface="Century Gothic"/>
              </a:rPr>
              <a:t>Misuse of public position</a:t>
            </a:r>
            <a:r>
              <a:rPr sz="2400" spc="-100" dirty="0">
                <a:latin typeface="Century Gothic"/>
                <a:cs typeface="Century Gothic"/>
              </a:rPr>
              <a:t> </a:t>
            </a:r>
            <a:r>
              <a:rPr sz="1600" spc="-10" dirty="0">
                <a:latin typeface="Century Gothic"/>
                <a:cs typeface="Century Gothic"/>
              </a:rPr>
              <a:t>(§112.313(6))</a:t>
            </a:r>
            <a:endParaRPr sz="1600" dirty="0">
              <a:latin typeface="Century Gothic"/>
              <a:cs typeface="Century Gothic"/>
            </a:endParaRPr>
          </a:p>
          <a:p>
            <a:pPr marL="425450" indent="-413384">
              <a:lnSpc>
                <a:spcPct val="100000"/>
              </a:lnSpc>
              <a:spcBef>
                <a:spcPts val="1440"/>
              </a:spcBef>
              <a:buClr>
                <a:schemeClr val="tx1"/>
              </a:buClr>
              <a:buSzPct val="83333"/>
              <a:buChar char="•"/>
              <a:tabLst>
                <a:tab pos="425450" algn="l"/>
                <a:tab pos="426084" algn="l"/>
              </a:tabLst>
            </a:pPr>
            <a:r>
              <a:rPr sz="2400" dirty="0">
                <a:latin typeface="Century Gothic"/>
                <a:cs typeface="Century Gothic"/>
              </a:rPr>
              <a:t>Disclosure or use of certain information</a:t>
            </a:r>
            <a:r>
              <a:rPr sz="2400" spc="-140" dirty="0">
                <a:latin typeface="Century Gothic"/>
                <a:cs typeface="Century Gothic"/>
              </a:rPr>
              <a:t> </a:t>
            </a:r>
            <a:r>
              <a:rPr sz="1600" spc="-10" dirty="0">
                <a:latin typeface="Century Gothic"/>
                <a:cs typeface="Century Gothic"/>
              </a:rPr>
              <a:t>(§112.313(8))</a:t>
            </a:r>
            <a:endParaRPr sz="1600" dirty="0">
              <a:latin typeface="Century Gothic"/>
              <a:cs typeface="Century Gothic"/>
            </a:endParaRPr>
          </a:p>
          <a:p>
            <a:pPr marL="425450" indent="-413384">
              <a:lnSpc>
                <a:spcPct val="100000"/>
              </a:lnSpc>
              <a:spcBef>
                <a:spcPts val="1440"/>
              </a:spcBef>
              <a:buClr>
                <a:schemeClr val="tx1"/>
              </a:buClr>
              <a:buSzPct val="83333"/>
              <a:buChar char="•"/>
              <a:tabLst>
                <a:tab pos="425450" algn="l"/>
                <a:tab pos="426084" algn="l"/>
              </a:tabLst>
            </a:pPr>
            <a:r>
              <a:rPr sz="2400" dirty="0">
                <a:latin typeface="Century Gothic"/>
                <a:cs typeface="Century Gothic"/>
              </a:rPr>
              <a:t>Doing business with one’s agency</a:t>
            </a:r>
            <a:r>
              <a:rPr sz="2400" spc="-100" dirty="0">
                <a:latin typeface="Century Gothic"/>
                <a:cs typeface="Century Gothic"/>
              </a:rPr>
              <a:t> </a:t>
            </a:r>
            <a:r>
              <a:rPr sz="1600" spc="-10" dirty="0">
                <a:latin typeface="Century Gothic"/>
                <a:cs typeface="Century Gothic"/>
              </a:rPr>
              <a:t>(§112.313(3))</a:t>
            </a:r>
            <a:endParaRPr sz="1600" dirty="0">
              <a:latin typeface="Century Gothic"/>
              <a:cs typeface="Century Gothic"/>
            </a:endParaRPr>
          </a:p>
          <a:p>
            <a:pPr marL="457200" marR="1265555" indent="-457200">
              <a:lnSpc>
                <a:spcPct val="100000"/>
              </a:lnSpc>
              <a:spcBef>
                <a:spcPts val="1435"/>
              </a:spcBef>
              <a:buClr>
                <a:schemeClr val="tx1"/>
              </a:buClr>
              <a:buSzPct val="83333"/>
              <a:buFont typeface="Century Gothic"/>
              <a:buChar char="•"/>
              <a:tabLst>
                <a:tab pos="425450" algn="l"/>
                <a:tab pos="426084" algn="l"/>
              </a:tabLst>
            </a:pPr>
            <a:r>
              <a:rPr sz="2400" spc="-5" dirty="0">
                <a:latin typeface="Century Gothic"/>
                <a:cs typeface="Century Gothic"/>
              </a:rPr>
              <a:t>Conflicting employment </a:t>
            </a:r>
            <a:r>
              <a:rPr sz="2400" dirty="0">
                <a:latin typeface="Century Gothic"/>
                <a:cs typeface="Century Gothic"/>
              </a:rPr>
              <a:t>or contractual  relationship</a:t>
            </a:r>
            <a:r>
              <a:rPr sz="2400" spc="-50" dirty="0">
                <a:latin typeface="Century Gothic"/>
                <a:cs typeface="Century Gothic"/>
              </a:rPr>
              <a:t> </a:t>
            </a:r>
            <a:r>
              <a:rPr sz="1600" spc="-10" dirty="0">
                <a:latin typeface="Century Gothic"/>
                <a:cs typeface="Century Gothic"/>
              </a:rPr>
              <a:t>(§112.313(7))</a:t>
            </a:r>
            <a:endParaRPr sz="2800" dirty="0">
              <a:latin typeface="Century Gothic"/>
              <a:cs typeface="Century Gothic"/>
            </a:endParaRPr>
          </a:p>
          <a:p>
            <a:pPr marL="425450" indent="-413384">
              <a:lnSpc>
                <a:spcPct val="100000"/>
              </a:lnSpc>
              <a:spcBef>
                <a:spcPts val="1440"/>
              </a:spcBef>
              <a:buClr>
                <a:schemeClr val="tx1"/>
              </a:buClr>
              <a:buSzPct val="83333"/>
              <a:buChar char="•"/>
              <a:tabLst>
                <a:tab pos="425450" algn="l"/>
                <a:tab pos="426084" algn="l"/>
              </a:tabLst>
            </a:pPr>
            <a:r>
              <a:rPr sz="2400" dirty="0">
                <a:latin typeface="Century Gothic"/>
                <a:cs typeface="Century Gothic"/>
              </a:rPr>
              <a:t>Voting conflicts</a:t>
            </a:r>
            <a:r>
              <a:rPr sz="2400" spc="-75" dirty="0">
                <a:latin typeface="Century Gothic"/>
                <a:cs typeface="Century Gothic"/>
              </a:rPr>
              <a:t> </a:t>
            </a:r>
            <a:r>
              <a:rPr sz="1600" spc="-10" dirty="0">
                <a:latin typeface="Century Gothic"/>
                <a:cs typeface="Century Gothic"/>
              </a:rPr>
              <a:t>(§112.3143(3)(a))</a:t>
            </a:r>
            <a:endParaRPr sz="1600" dirty="0">
              <a:latin typeface="Century Gothic"/>
              <a:cs typeface="Century Gothic"/>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5712588" cy="566181"/>
          </a:xfrm>
          <a:prstGeom prst="rect">
            <a:avLst/>
          </a:prstGeom>
        </p:spPr>
        <p:txBody>
          <a:bodyPr vert="horz" wrap="square" lIns="0" tIns="12065" rIns="0" bIns="0" rtlCol="0">
            <a:spAutoFit/>
          </a:bodyPr>
          <a:lstStyle/>
          <a:p>
            <a:pPr marL="12700">
              <a:lnSpc>
                <a:spcPct val="100000"/>
              </a:lnSpc>
              <a:spcBef>
                <a:spcPts val="95"/>
              </a:spcBef>
            </a:pPr>
            <a:r>
              <a:rPr spc="-10" dirty="0"/>
              <a:t>Recent</a:t>
            </a:r>
            <a:r>
              <a:rPr spc="-65" dirty="0"/>
              <a:t> </a:t>
            </a:r>
            <a:r>
              <a:rPr spc="-5" dirty="0"/>
              <a:t>Cases</a:t>
            </a:r>
          </a:p>
        </p:txBody>
      </p:sp>
      <p:sp>
        <p:nvSpPr>
          <p:cNvPr id="5" name="object 5"/>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50</a:t>
            </a:fld>
            <a:endParaRPr dirty="0"/>
          </a:p>
        </p:txBody>
      </p:sp>
      <p:sp>
        <p:nvSpPr>
          <p:cNvPr id="3" name="object 3"/>
          <p:cNvSpPr txBox="1"/>
          <p:nvPr/>
        </p:nvSpPr>
        <p:spPr>
          <a:xfrm>
            <a:off x="529716" y="1397152"/>
            <a:ext cx="7544434" cy="4960973"/>
          </a:xfrm>
          <a:prstGeom prst="rect">
            <a:avLst/>
          </a:prstGeom>
        </p:spPr>
        <p:txBody>
          <a:bodyPr vert="horz" wrap="square" lIns="0" tIns="10795" rIns="0" bIns="0" rtlCol="0">
            <a:spAutoFit/>
          </a:bodyPr>
          <a:lstStyle/>
          <a:p>
            <a:pPr marL="354965" marR="73025" indent="-342900">
              <a:lnSpc>
                <a:spcPct val="100299"/>
              </a:lnSpc>
              <a:spcBef>
                <a:spcPts val="85"/>
              </a:spcBef>
              <a:buClr>
                <a:schemeClr val="tx1"/>
              </a:buClr>
              <a:buFont typeface="Arial"/>
              <a:buChar char="•"/>
              <a:tabLst>
                <a:tab pos="354965" algn="l"/>
                <a:tab pos="355600" algn="l"/>
              </a:tabLst>
            </a:pPr>
            <a:r>
              <a:rPr lang="en-US" sz="2800" i="1" spc="-10" dirty="0">
                <a:latin typeface="Century Gothic"/>
                <a:cs typeface="Century Gothic"/>
              </a:rPr>
              <a:t>Tallahassee Corp. Ctr. v. DMS, No. 1D21-2007 (1st DCA Nov. 30, 2022) </a:t>
            </a:r>
            <a:r>
              <a:rPr lang="en-US" sz="2800" spc="-10" dirty="0">
                <a:latin typeface="Century Gothic"/>
                <a:cs typeface="Century Gothic"/>
              </a:rPr>
              <a:t>– </a:t>
            </a:r>
            <a:r>
              <a:rPr lang="en-US" sz="2400" spc="-10" dirty="0">
                <a:latin typeface="Century Gothic"/>
                <a:cs typeface="Century Gothic"/>
              </a:rPr>
              <a:t>“deferred” payment and non-appropriation</a:t>
            </a:r>
          </a:p>
          <a:p>
            <a:pPr marL="354965" marR="73025" indent="-342900">
              <a:lnSpc>
                <a:spcPct val="100299"/>
              </a:lnSpc>
              <a:spcBef>
                <a:spcPts val="85"/>
              </a:spcBef>
              <a:buClr>
                <a:schemeClr val="tx1"/>
              </a:buClr>
              <a:buFont typeface="Arial"/>
              <a:buChar char="•"/>
              <a:tabLst>
                <a:tab pos="354965" algn="l"/>
                <a:tab pos="355600" algn="l"/>
              </a:tabLst>
            </a:pPr>
            <a:r>
              <a:rPr lang="en-US" sz="2800" i="1" spc="-5" dirty="0">
                <a:latin typeface="Century Gothic"/>
                <a:cs typeface="Century Gothic"/>
              </a:rPr>
              <a:t>Constr. Consulting, Inc. v. Trustees of Broward College, 347 So. 3d 14 (Fla. 4th DCA 2022) </a:t>
            </a:r>
            <a:r>
              <a:rPr lang="en-US" sz="2800" spc="-5" dirty="0">
                <a:latin typeface="Century Gothic"/>
                <a:cs typeface="Century Gothic"/>
              </a:rPr>
              <a:t>– </a:t>
            </a:r>
            <a:r>
              <a:rPr lang="en-US" sz="2400" spc="-5" dirty="0">
                <a:latin typeface="Century Gothic"/>
                <a:cs typeface="Century Gothic"/>
              </a:rPr>
              <a:t>prompt payment statutes do not prohibit waiver of an interest claim as part of a settlement or an accord and satisfaction</a:t>
            </a:r>
          </a:p>
          <a:p>
            <a:pPr marL="354965" marR="73025" indent="-342900">
              <a:lnSpc>
                <a:spcPct val="100299"/>
              </a:lnSpc>
              <a:spcBef>
                <a:spcPts val="85"/>
              </a:spcBef>
              <a:buClr>
                <a:schemeClr val="tx1"/>
              </a:buClr>
              <a:buFont typeface="Arial"/>
              <a:buChar char="•"/>
              <a:tabLst>
                <a:tab pos="354965" algn="l"/>
                <a:tab pos="355600" algn="l"/>
              </a:tabLst>
            </a:pPr>
            <a:r>
              <a:rPr lang="en-US" sz="2800" i="1" dirty="0">
                <a:latin typeface="Century Gothic"/>
                <a:cs typeface="Century Gothic"/>
              </a:rPr>
              <a:t>City of Cocoa v. Villas of Cocoa Village, </a:t>
            </a:r>
            <a:r>
              <a:rPr lang="en-US" sz="2800" dirty="0">
                <a:latin typeface="Century Gothic"/>
                <a:cs typeface="Century Gothic"/>
              </a:rPr>
              <a:t>343 So. 3d 122 (Fla. 5th DCA 2022) – </a:t>
            </a:r>
            <a:r>
              <a:rPr lang="en-US" sz="2400" dirty="0">
                <a:latin typeface="Century Gothic"/>
                <a:cs typeface="Century Gothic"/>
              </a:rPr>
              <a:t>terminating negotiations after almost three years and canceling RFP</a:t>
            </a:r>
            <a:endParaRPr sz="2800" dirty="0">
              <a:latin typeface="Century Gothic"/>
              <a:cs typeface="Century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6322188" cy="566181"/>
          </a:xfrm>
          <a:prstGeom prst="rect">
            <a:avLst/>
          </a:prstGeom>
        </p:spPr>
        <p:txBody>
          <a:bodyPr vert="horz" wrap="square" lIns="0" tIns="12065" rIns="0" bIns="0" rtlCol="0">
            <a:spAutoFit/>
          </a:bodyPr>
          <a:lstStyle/>
          <a:p>
            <a:pPr marL="12700">
              <a:lnSpc>
                <a:spcPct val="100000"/>
              </a:lnSpc>
              <a:spcBef>
                <a:spcPts val="95"/>
              </a:spcBef>
            </a:pPr>
            <a:r>
              <a:rPr spc="-10" dirty="0"/>
              <a:t>Recent</a:t>
            </a:r>
            <a:r>
              <a:rPr spc="-65" dirty="0"/>
              <a:t> </a:t>
            </a:r>
            <a:r>
              <a:rPr spc="-5" dirty="0"/>
              <a:t>Cases</a:t>
            </a:r>
          </a:p>
        </p:txBody>
      </p:sp>
      <p:sp>
        <p:nvSpPr>
          <p:cNvPr id="4" name="object 4"/>
          <p:cNvSpPr txBox="1"/>
          <p:nvPr/>
        </p:nvSpPr>
        <p:spPr>
          <a:xfrm>
            <a:off x="8382889" y="6580870"/>
            <a:ext cx="223520" cy="244475"/>
          </a:xfrm>
          <a:prstGeom prst="rect">
            <a:avLst/>
          </a:prstGeom>
        </p:spPr>
        <p:txBody>
          <a:bodyPr vert="horz" wrap="square" lIns="0" tIns="13970" rIns="0" bIns="0" rtlCol="0">
            <a:spAutoFit/>
          </a:bodyPr>
          <a:lstStyle/>
          <a:p>
            <a:pPr marL="12700">
              <a:lnSpc>
                <a:spcPct val="100000"/>
              </a:lnSpc>
              <a:spcBef>
                <a:spcPts val="110"/>
              </a:spcBef>
            </a:pPr>
            <a:r>
              <a:rPr sz="1400" dirty="0">
                <a:latin typeface="Century Gothic"/>
                <a:cs typeface="Century Gothic"/>
              </a:rPr>
              <a:t>24</a:t>
            </a:r>
            <a:endParaRPr sz="1400">
              <a:latin typeface="Century Gothic"/>
              <a:cs typeface="Century Gothic"/>
            </a:endParaRPr>
          </a:p>
        </p:txBody>
      </p:sp>
      <p:sp>
        <p:nvSpPr>
          <p:cNvPr id="3" name="object 3"/>
          <p:cNvSpPr txBox="1"/>
          <p:nvPr/>
        </p:nvSpPr>
        <p:spPr>
          <a:xfrm>
            <a:off x="529716" y="1397152"/>
            <a:ext cx="7588884" cy="4309513"/>
          </a:xfrm>
          <a:prstGeom prst="rect">
            <a:avLst/>
          </a:prstGeom>
        </p:spPr>
        <p:txBody>
          <a:bodyPr vert="horz" wrap="square" lIns="0" tIns="10795" rIns="0" bIns="0" rtlCol="0">
            <a:spAutoFit/>
          </a:bodyPr>
          <a:lstStyle/>
          <a:p>
            <a:pPr marL="469265" marR="104775" indent="-457200">
              <a:lnSpc>
                <a:spcPct val="100299"/>
              </a:lnSpc>
              <a:spcBef>
                <a:spcPts val="85"/>
              </a:spcBef>
              <a:buFont typeface="Arial" panose="020B0604020202020204" pitchFamily="34" charset="0"/>
              <a:buChar char="•"/>
              <a:tabLst>
                <a:tab pos="355600" algn="l"/>
              </a:tabLst>
            </a:pPr>
            <a:r>
              <a:rPr lang="en-US" sz="2400" i="1" spc="-5" dirty="0">
                <a:latin typeface="Century Gothic"/>
                <a:cs typeface="Century Gothic"/>
              </a:rPr>
              <a:t>City of Miami v. Cruz, 342 So. 3d 741 (Fla. 3d DCA 2022) </a:t>
            </a:r>
            <a:r>
              <a:rPr lang="en-US" sz="2800" i="1" spc="-5" dirty="0">
                <a:latin typeface="Century Gothic"/>
                <a:cs typeface="Century Gothic"/>
              </a:rPr>
              <a:t>– </a:t>
            </a:r>
            <a:r>
              <a:rPr lang="en-US" sz="2000" spc="-5" dirty="0">
                <a:latin typeface="Century Gothic"/>
                <a:cs typeface="Century Gothic"/>
              </a:rPr>
              <a:t>contractual waiver of sovereign immunity</a:t>
            </a:r>
          </a:p>
          <a:p>
            <a:pPr marL="469265" marR="104775" indent="-457200">
              <a:lnSpc>
                <a:spcPct val="100299"/>
              </a:lnSpc>
              <a:spcBef>
                <a:spcPts val="85"/>
              </a:spcBef>
              <a:buFont typeface="Arial" panose="020B0604020202020204" pitchFamily="34" charset="0"/>
              <a:buChar char="•"/>
              <a:tabLst>
                <a:tab pos="355600" algn="l"/>
              </a:tabLst>
            </a:pPr>
            <a:r>
              <a:rPr lang="en-US" sz="2400" i="1" dirty="0">
                <a:latin typeface="Century Gothic"/>
                <a:cs typeface="Century Gothic"/>
              </a:rPr>
              <a:t>Fla. </a:t>
            </a:r>
            <a:r>
              <a:rPr lang="en-US" sz="2400" i="1" dirty="0" err="1">
                <a:latin typeface="Century Gothic"/>
                <a:cs typeface="Century Gothic"/>
              </a:rPr>
              <a:t>Envtl</a:t>
            </a:r>
            <a:r>
              <a:rPr lang="en-US" sz="2400" i="1" dirty="0">
                <a:latin typeface="Century Gothic"/>
                <a:cs typeface="Century Gothic"/>
              </a:rPr>
              <a:t>. Reg. Specialists, Inc. v. Fla. Dep’t </a:t>
            </a:r>
            <a:r>
              <a:rPr lang="en-US" sz="2400" i="1" dirty="0" err="1">
                <a:latin typeface="Century Gothic"/>
                <a:cs typeface="Century Gothic"/>
              </a:rPr>
              <a:t>Envtl</a:t>
            </a:r>
            <a:r>
              <a:rPr lang="en-US" sz="2400" i="1" dirty="0">
                <a:latin typeface="Century Gothic"/>
                <a:cs typeface="Century Gothic"/>
              </a:rPr>
              <a:t>. Prot.</a:t>
            </a:r>
            <a:r>
              <a:rPr lang="en-US" sz="2400" dirty="0">
                <a:latin typeface="Century Gothic"/>
                <a:cs typeface="Century Gothic"/>
              </a:rPr>
              <a:t>, 342 So. 3d 710 (Fla. 1st DCA 2022) </a:t>
            </a:r>
            <a:r>
              <a:rPr lang="en-US" sz="2800" dirty="0">
                <a:latin typeface="Century Gothic"/>
                <a:cs typeface="Century Gothic"/>
              </a:rPr>
              <a:t>– </a:t>
            </a:r>
            <a:r>
              <a:rPr lang="en-US" sz="2000" dirty="0">
                <a:latin typeface="Century Gothic"/>
                <a:cs typeface="Century Gothic"/>
              </a:rPr>
              <a:t>contract termination</a:t>
            </a:r>
          </a:p>
          <a:p>
            <a:pPr marL="469265" marR="104775" indent="-457200">
              <a:lnSpc>
                <a:spcPct val="100299"/>
              </a:lnSpc>
              <a:spcBef>
                <a:spcPts val="85"/>
              </a:spcBef>
              <a:buFont typeface="Arial" panose="020B0604020202020204" pitchFamily="34" charset="0"/>
              <a:buChar char="•"/>
              <a:tabLst>
                <a:tab pos="355600" algn="l"/>
              </a:tabLst>
            </a:pPr>
            <a:r>
              <a:rPr lang="en-US" sz="2400" i="1" dirty="0">
                <a:latin typeface="Century Gothic"/>
                <a:cs typeface="Century Gothic"/>
              </a:rPr>
              <a:t>Managed Care v. Fla. Healthy Kids</a:t>
            </a:r>
            <a:r>
              <a:rPr lang="en-US" sz="2400" dirty="0">
                <a:latin typeface="Century Gothic"/>
                <a:cs typeface="Century Gothic"/>
              </a:rPr>
              <a:t>, 268 So. 3d 856 (1st DCA 2019) </a:t>
            </a:r>
            <a:r>
              <a:rPr lang="en-US" sz="2800" dirty="0">
                <a:latin typeface="Century Gothic"/>
                <a:cs typeface="Century Gothic"/>
              </a:rPr>
              <a:t>– </a:t>
            </a:r>
            <a:r>
              <a:rPr lang="en-US" sz="2000" dirty="0">
                <a:latin typeface="Century Gothic"/>
                <a:cs typeface="Century Gothic"/>
              </a:rPr>
              <a:t>trade secrets in proposal</a:t>
            </a:r>
          </a:p>
          <a:p>
            <a:pPr marL="469265" marR="104775" indent="-457200">
              <a:lnSpc>
                <a:spcPct val="100299"/>
              </a:lnSpc>
              <a:spcBef>
                <a:spcPts val="85"/>
              </a:spcBef>
              <a:buFont typeface="Arial" panose="020B0604020202020204" pitchFamily="34" charset="0"/>
              <a:buChar char="•"/>
              <a:tabLst>
                <a:tab pos="355600" algn="l"/>
              </a:tabLst>
            </a:pPr>
            <a:r>
              <a:rPr lang="en-US" sz="2400" i="1" dirty="0">
                <a:latin typeface="Century Gothic"/>
                <a:cs typeface="Century Gothic"/>
              </a:rPr>
              <a:t>Northwood Assocs. v. </a:t>
            </a:r>
            <a:r>
              <a:rPr lang="en-US" sz="2400" i="1" dirty="0" err="1">
                <a:latin typeface="Century Gothic"/>
                <a:cs typeface="Century Gothic"/>
              </a:rPr>
              <a:t>Ertel</a:t>
            </a:r>
            <a:r>
              <a:rPr lang="en-US" sz="2400" dirty="0">
                <a:latin typeface="Century Gothic"/>
                <a:cs typeface="Century Gothic"/>
              </a:rPr>
              <a:t>, 265 So. 3d 665 (1st DCA 2019) </a:t>
            </a:r>
            <a:r>
              <a:rPr lang="en-US" sz="2800" dirty="0">
                <a:latin typeface="Century Gothic"/>
                <a:cs typeface="Century Gothic"/>
              </a:rPr>
              <a:t>– </a:t>
            </a:r>
            <a:r>
              <a:rPr lang="en-US" sz="2000" dirty="0">
                <a:latin typeface="Century Gothic"/>
                <a:cs typeface="Century Gothic"/>
              </a:rPr>
              <a:t>non-appropriation not impairment</a:t>
            </a:r>
          </a:p>
          <a:p>
            <a:pPr marL="469265" marR="104775" indent="-457200">
              <a:lnSpc>
                <a:spcPct val="100299"/>
              </a:lnSpc>
              <a:spcBef>
                <a:spcPts val="85"/>
              </a:spcBef>
              <a:buFont typeface="Arial" panose="020B0604020202020204" pitchFamily="34" charset="0"/>
              <a:buChar char="•"/>
              <a:tabLst>
                <a:tab pos="355600" algn="l"/>
              </a:tabLst>
            </a:pPr>
            <a:r>
              <a:rPr lang="en-US" sz="2400" i="1" dirty="0">
                <a:latin typeface="Century Gothic"/>
                <a:cs typeface="Century Gothic"/>
              </a:rPr>
              <a:t>Biscayne Marine Partners v. Miami</a:t>
            </a:r>
            <a:r>
              <a:rPr lang="en-US" sz="2400" dirty="0">
                <a:latin typeface="Century Gothic"/>
                <a:cs typeface="Century Gothic"/>
              </a:rPr>
              <a:t>, 2019 WL 575327 (3d DCA 2019) </a:t>
            </a:r>
            <a:r>
              <a:rPr lang="en-US" sz="2000" dirty="0">
                <a:latin typeface="Century Gothic"/>
                <a:cs typeface="Century Gothic"/>
              </a:rPr>
              <a:t>– standard of certiorari review</a:t>
            </a:r>
            <a:endParaRPr lang="en-US" sz="2400" dirty="0">
              <a:latin typeface="Century Gothic"/>
              <a:cs typeface="Century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812" y="682243"/>
            <a:ext cx="7452359" cy="5957400"/>
          </a:xfrm>
          <a:prstGeom prst="rect">
            <a:avLst/>
          </a:prstGeom>
        </p:spPr>
        <p:txBody>
          <a:bodyPr vert="horz" wrap="square" lIns="0" tIns="12065" rIns="0" bIns="0" rtlCol="0">
            <a:spAutoFit/>
          </a:bodyPr>
          <a:lstStyle/>
          <a:p>
            <a:pPr marL="12700">
              <a:lnSpc>
                <a:spcPct val="100000"/>
              </a:lnSpc>
              <a:spcBef>
                <a:spcPts val="95"/>
              </a:spcBef>
            </a:pPr>
            <a:r>
              <a:rPr sz="2800" spc="-10" dirty="0">
                <a:latin typeface="Tahoma" panose="020B0604030504040204" pitchFamily="34" charset="0"/>
                <a:ea typeface="Tahoma" panose="020B0604030504040204" pitchFamily="34" charset="0"/>
                <a:cs typeface="Tahoma" panose="020B0604030504040204" pitchFamily="34" charset="0"/>
              </a:rPr>
              <a:t>Recent AGOs</a:t>
            </a:r>
            <a:endParaRPr sz="2800" dirty="0">
              <a:latin typeface="Tahoma" panose="020B0604030504040204" pitchFamily="34" charset="0"/>
              <a:ea typeface="Tahoma" panose="020B0604030504040204" pitchFamily="34" charset="0"/>
              <a:cs typeface="Tahoma" panose="020B0604030504040204" pitchFamily="34" charset="0"/>
            </a:endParaRPr>
          </a:p>
          <a:p>
            <a:pPr>
              <a:lnSpc>
                <a:spcPct val="100000"/>
              </a:lnSpc>
              <a:spcBef>
                <a:spcPts val="20"/>
              </a:spcBef>
            </a:pPr>
            <a:endParaRPr sz="3300" dirty="0">
              <a:latin typeface="Century Gothic"/>
              <a:cs typeface="Century Gothic"/>
            </a:endParaRPr>
          </a:p>
          <a:p>
            <a:pPr marL="355600" marR="30480" indent="-342900">
              <a:lnSpc>
                <a:spcPct val="100000"/>
              </a:lnSpc>
              <a:spcBef>
                <a:spcPts val="5"/>
              </a:spcBef>
              <a:buClr>
                <a:schemeClr val="tx1"/>
              </a:buClr>
              <a:buChar char="•"/>
              <a:tabLst>
                <a:tab pos="355600" algn="l"/>
              </a:tabLst>
            </a:pPr>
            <a:r>
              <a:rPr sz="2800" spc="-5" dirty="0">
                <a:latin typeface="Century Gothic"/>
                <a:cs typeface="Century Gothic"/>
              </a:rPr>
              <a:t>Tourist development tax to fund contract  </a:t>
            </a:r>
            <a:r>
              <a:rPr sz="2800" spc="-10" dirty="0">
                <a:latin typeface="Century Gothic"/>
                <a:cs typeface="Century Gothic"/>
              </a:rPr>
              <a:t>(20</a:t>
            </a:r>
            <a:r>
              <a:rPr lang="en-US" sz="2800" spc="-10" dirty="0">
                <a:latin typeface="Century Gothic"/>
                <a:cs typeface="Century Gothic"/>
              </a:rPr>
              <a:t>21-02</a:t>
            </a:r>
            <a:r>
              <a:rPr sz="2800" spc="-10" dirty="0">
                <a:latin typeface="Century Gothic"/>
                <a:cs typeface="Century Gothic"/>
              </a:rPr>
              <a:t>) </a:t>
            </a:r>
            <a:r>
              <a:rPr sz="2200" spc="-25" dirty="0">
                <a:latin typeface="Century Gothic"/>
                <a:cs typeface="Century Gothic"/>
              </a:rPr>
              <a:t>(&amp; </a:t>
            </a:r>
            <a:r>
              <a:rPr lang="en-US" sz="2200" spc="-25" dirty="0">
                <a:latin typeface="Century Gothic"/>
                <a:cs typeface="Century Gothic"/>
              </a:rPr>
              <a:t>2020-02, 2019-13, </a:t>
            </a:r>
            <a:r>
              <a:rPr sz="2200" spc="-5" dirty="0">
                <a:latin typeface="Century Gothic"/>
                <a:cs typeface="Century Gothic"/>
              </a:rPr>
              <a:t>2019-02, 2017-01,</a:t>
            </a:r>
            <a:r>
              <a:rPr sz="2200" spc="190" dirty="0">
                <a:latin typeface="Century Gothic"/>
                <a:cs typeface="Century Gothic"/>
              </a:rPr>
              <a:t> </a:t>
            </a:r>
            <a:r>
              <a:rPr sz="2200" spc="-5" dirty="0">
                <a:latin typeface="Century Gothic"/>
                <a:cs typeface="Century Gothic"/>
              </a:rPr>
              <a:t>2016-18)</a:t>
            </a:r>
            <a:endParaRPr sz="2200" dirty="0">
              <a:latin typeface="Century Gothic"/>
              <a:cs typeface="Century Gothic"/>
            </a:endParaRPr>
          </a:p>
          <a:p>
            <a:pPr marL="355600" marR="764540" indent="-342900">
              <a:lnSpc>
                <a:spcPct val="100000"/>
              </a:lnSpc>
              <a:spcBef>
                <a:spcPts val="670"/>
              </a:spcBef>
              <a:buClr>
                <a:schemeClr val="tx1"/>
              </a:buClr>
              <a:buChar char="•"/>
              <a:tabLst>
                <a:tab pos="355600" algn="l"/>
              </a:tabLst>
            </a:pPr>
            <a:r>
              <a:rPr sz="2800" spc="-5" dirty="0">
                <a:latin typeface="Century Gothic"/>
                <a:cs typeface="Century Gothic"/>
              </a:rPr>
              <a:t>Hybrid process to </a:t>
            </a:r>
            <a:r>
              <a:rPr sz="2800" spc="-10" dirty="0">
                <a:latin typeface="Century Gothic"/>
                <a:cs typeface="Century Gothic"/>
              </a:rPr>
              <a:t>select </a:t>
            </a:r>
            <a:r>
              <a:rPr sz="2800" spc="-5" dirty="0">
                <a:latin typeface="Century Gothic"/>
                <a:cs typeface="Century Gothic"/>
              </a:rPr>
              <a:t>construction  </a:t>
            </a:r>
            <a:r>
              <a:rPr sz="2800" spc="-10" dirty="0">
                <a:latin typeface="Century Gothic"/>
                <a:cs typeface="Century Gothic"/>
              </a:rPr>
              <a:t>manager</a:t>
            </a:r>
            <a:r>
              <a:rPr sz="2800" spc="15" dirty="0">
                <a:latin typeface="Century Gothic"/>
                <a:cs typeface="Century Gothic"/>
              </a:rPr>
              <a:t> </a:t>
            </a:r>
            <a:r>
              <a:rPr sz="2800" spc="-10" dirty="0">
                <a:latin typeface="Century Gothic"/>
                <a:cs typeface="Century Gothic"/>
              </a:rPr>
              <a:t>(2017-02)</a:t>
            </a:r>
            <a:endParaRPr sz="2800" dirty="0">
              <a:latin typeface="Century Gothic"/>
              <a:cs typeface="Century Gothic"/>
            </a:endParaRPr>
          </a:p>
          <a:p>
            <a:pPr marL="355600" marR="657860" indent="-342900">
              <a:lnSpc>
                <a:spcPct val="100000"/>
              </a:lnSpc>
              <a:spcBef>
                <a:spcPts val="670"/>
              </a:spcBef>
              <a:buClr>
                <a:schemeClr val="tx1"/>
              </a:buClr>
              <a:buChar char="•"/>
              <a:tabLst>
                <a:tab pos="355600" algn="l"/>
              </a:tabLst>
            </a:pPr>
            <a:r>
              <a:rPr sz="2800" spc="-5" dirty="0">
                <a:latin typeface="Century Gothic"/>
                <a:cs typeface="Century Gothic"/>
              </a:rPr>
              <a:t>Hybrid process to </a:t>
            </a:r>
            <a:r>
              <a:rPr sz="2800" spc="-10" dirty="0">
                <a:latin typeface="Century Gothic"/>
                <a:cs typeface="Century Gothic"/>
              </a:rPr>
              <a:t>award </a:t>
            </a:r>
            <a:r>
              <a:rPr sz="2800" spc="-5" dirty="0">
                <a:latin typeface="Century Gothic"/>
                <a:cs typeface="Century Gothic"/>
              </a:rPr>
              <a:t>construction  contracts</a:t>
            </a:r>
            <a:r>
              <a:rPr sz="2800" spc="15" dirty="0">
                <a:latin typeface="Century Gothic"/>
                <a:cs typeface="Century Gothic"/>
              </a:rPr>
              <a:t> </a:t>
            </a:r>
            <a:r>
              <a:rPr sz="2800" spc="-10" dirty="0">
                <a:latin typeface="Century Gothic"/>
                <a:cs typeface="Century Gothic"/>
              </a:rPr>
              <a:t>(2011-21)</a:t>
            </a:r>
            <a:endParaRPr sz="2800" dirty="0">
              <a:latin typeface="Century Gothic"/>
              <a:cs typeface="Century Gothic"/>
            </a:endParaRPr>
          </a:p>
          <a:p>
            <a:pPr marL="355600" marR="325120" indent="-342900">
              <a:lnSpc>
                <a:spcPct val="100000"/>
              </a:lnSpc>
              <a:spcBef>
                <a:spcPts val="675"/>
              </a:spcBef>
              <a:buClr>
                <a:schemeClr val="tx1"/>
              </a:buClr>
              <a:buChar char="•"/>
              <a:tabLst>
                <a:tab pos="355600" algn="l"/>
              </a:tabLst>
            </a:pPr>
            <a:r>
              <a:rPr sz="2800" spc="-5" dirty="0">
                <a:latin typeface="Century Gothic"/>
                <a:cs typeface="Century Gothic"/>
              </a:rPr>
              <a:t>Alternate forms </a:t>
            </a:r>
            <a:r>
              <a:rPr sz="2800" dirty="0">
                <a:latin typeface="Century Gothic"/>
                <a:cs typeface="Century Gothic"/>
              </a:rPr>
              <a:t>of </a:t>
            </a:r>
            <a:r>
              <a:rPr sz="2800" spc="-5" dirty="0">
                <a:latin typeface="Century Gothic"/>
                <a:cs typeface="Century Gothic"/>
              </a:rPr>
              <a:t>security under </a:t>
            </a:r>
            <a:r>
              <a:rPr sz="2800" spc="-10" dirty="0">
                <a:latin typeface="Century Gothic"/>
                <a:cs typeface="Century Gothic"/>
              </a:rPr>
              <a:t>255.05  (2015-04)</a:t>
            </a:r>
            <a:endParaRPr sz="2800" dirty="0">
              <a:latin typeface="Century Gothic"/>
              <a:cs typeface="Century Gothic"/>
            </a:endParaRPr>
          </a:p>
          <a:p>
            <a:pPr marL="355600" marR="5080" indent="-342900">
              <a:lnSpc>
                <a:spcPct val="100000"/>
              </a:lnSpc>
              <a:spcBef>
                <a:spcPts val="670"/>
              </a:spcBef>
              <a:buClr>
                <a:schemeClr val="tx1"/>
              </a:buClr>
              <a:buChar char="•"/>
              <a:tabLst>
                <a:tab pos="355600" algn="l"/>
              </a:tabLst>
            </a:pPr>
            <a:r>
              <a:rPr sz="2800" dirty="0">
                <a:latin typeface="Century Gothic"/>
                <a:cs typeface="Century Gothic"/>
              </a:rPr>
              <a:t>Continuing </a:t>
            </a:r>
            <a:r>
              <a:rPr sz="2800" spc="-5" dirty="0">
                <a:latin typeface="Century Gothic"/>
                <a:cs typeface="Century Gothic"/>
              </a:rPr>
              <a:t>contracts under </a:t>
            </a:r>
            <a:r>
              <a:rPr sz="2800" spc="-10" dirty="0">
                <a:latin typeface="Century Gothic"/>
                <a:cs typeface="Century Gothic"/>
              </a:rPr>
              <a:t>CCNA (2013-  28)</a:t>
            </a:r>
            <a:endParaRPr sz="2800" dirty="0">
              <a:latin typeface="Century Gothic"/>
              <a:cs typeface="Century Gothic"/>
            </a:endParaRPr>
          </a:p>
        </p:txBody>
      </p:sp>
      <p:sp>
        <p:nvSpPr>
          <p:cNvPr id="3" name="object 3"/>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52</a:t>
            </a:fld>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5255388" cy="566181"/>
          </a:xfrm>
          <a:prstGeom prst="rect">
            <a:avLst/>
          </a:prstGeom>
        </p:spPr>
        <p:txBody>
          <a:bodyPr vert="horz" wrap="square" lIns="0" tIns="12065" rIns="0" bIns="0" rtlCol="0">
            <a:spAutoFit/>
          </a:bodyPr>
          <a:lstStyle/>
          <a:p>
            <a:pPr marL="12700">
              <a:lnSpc>
                <a:spcPct val="100000"/>
              </a:lnSpc>
              <a:spcBef>
                <a:spcPts val="95"/>
              </a:spcBef>
            </a:pPr>
            <a:r>
              <a:rPr spc="-10" dirty="0"/>
              <a:t>Recent</a:t>
            </a:r>
            <a:r>
              <a:rPr spc="-50" dirty="0"/>
              <a:t> </a:t>
            </a:r>
            <a:r>
              <a:rPr spc="-5" dirty="0"/>
              <a:t>Legislation</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53</a:t>
            </a:fld>
            <a:endParaRPr dirty="0"/>
          </a:p>
        </p:txBody>
      </p:sp>
      <p:sp>
        <p:nvSpPr>
          <p:cNvPr id="3" name="object 3"/>
          <p:cNvSpPr txBox="1"/>
          <p:nvPr/>
        </p:nvSpPr>
        <p:spPr>
          <a:xfrm>
            <a:off x="154812" y="1735454"/>
            <a:ext cx="8013700" cy="2932791"/>
          </a:xfrm>
          <a:prstGeom prst="rect">
            <a:avLst/>
          </a:prstGeom>
        </p:spPr>
        <p:txBody>
          <a:bodyPr vert="horz" wrap="square" lIns="0" tIns="12700" rIns="0" bIns="0" rtlCol="0">
            <a:spAutoFit/>
          </a:bodyPr>
          <a:lstStyle/>
          <a:p>
            <a:pPr marL="355600" indent="-342900">
              <a:lnSpc>
                <a:spcPct val="150000"/>
              </a:lnSpc>
              <a:spcBef>
                <a:spcPts val="100"/>
              </a:spcBef>
              <a:buFont typeface="Arial"/>
              <a:buChar char="•"/>
              <a:tabLst>
                <a:tab pos="354965" algn="l"/>
                <a:tab pos="355600" algn="l"/>
              </a:tabLst>
            </a:pPr>
            <a:r>
              <a:rPr lang="en-US" sz="1800" spc="-5" dirty="0">
                <a:latin typeface="Century Gothic"/>
                <a:cs typeface="Century Gothic"/>
              </a:rPr>
              <a:t>Ch 2024-267 US Iron &amp; Steel Contract Provisions s. 255.0993</a:t>
            </a:r>
          </a:p>
          <a:p>
            <a:pPr marL="355600" indent="-342900">
              <a:lnSpc>
                <a:spcPct val="150000"/>
              </a:lnSpc>
              <a:spcBef>
                <a:spcPts val="100"/>
              </a:spcBef>
              <a:buFont typeface="Arial"/>
              <a:buChar char="•"/>
              <a:tabLst>
                <a:tab pos="354965" algn="l"/>
                <a:tab pos="355600" algn="l"/>
              </a:tabLst>
            </a:pPr>
            <a:r>
              <a:rPr lang="en-US" spc="-5" dirty="0">
                <a:latin typeface="Century Gothic"/>
                <a:cs typeface="Century Gothic"/>
              </a:rPr>
              <a:t>Ch 2024-184 Human Trafficking Affidavit s. 787.06(13)</a:t>
            </a:r>
            <a:endParaRPr lang="en-US" sz="1800" spc="-5" dirty="0">
              <a:latin typeface="Century Gothic"/>
              <a:cs typeface="Century Gothic"/>
            </a:endParaRPr>
          </a:p>
          <a:p>
            <a:pPr marL="355600" indent="-342900">
              <a:lnSpc>
                <a:spcPct val="150000"/>
              </a:lnSpc>
              <a:spcBef>
                <a:spcPts val="100"/>
              </a:spcBef>
              <a:buFont typeface="Arial"/>
              <a:buChar char="•"/>
              <a:tabLst>
                <a:tab pos="354965" algn="l"/>
                <a:tab pos="355600" algn="l"/>
              </a:tabLst>
            </a:pPr>
            <a:r>
              <a:rPr lang="en-US" sz="1800" spc="-5" dirty="0">
                <a:latin typeface="Century Gothic"/>
                <a:cs typeface="Century Gothic"/>
              </a:rPr>
              <a:t>Ch 2023-40 E-Verify Provisions</a:t>
            </a:r>
          </a:p>
          <a:p>
            <a:pPr marL="355600" indent="-342900">
              <a:lnSpc>
                <a:spcPct val="150000"/>
              </a:lnSpc>
              <a:spcBef>
                <a:spcPts val="100"/>
              </a:spcBef>
              <a:buFont typeface="Arial"/>
              <a:buChar char="•"/>
              <a:tabLst>
                <a:tab pos="354965" algn="l"/>
                <a:tab pos="355600" algn="l"/>
              </a:tabLst>
            </a:pPr>
            <a:r>
              <a:rPr lang="en-US" spc="-5" dirty="0">
                <a:latin typeface="Century Gothic"/>
                <a:cs typeface="Century Gothic"/>
              </a:rPr>
              <a:t>Ch 2023-134 Retainage/Punchlist changes</a:t>
            </a:r>
          </a:p>
          <a:p>
            <a:pPr marL="355600" indent="-342900">
              <a:lnSpc>
                <a:spcPct val="150000"/>
              </a:lnSpc>
              <a:spcBef>
                <a:spcPts val="100"/>
              </a:spcBef>
              <a:buFont typeface="Arial"/>
              <a:buChar char="•"/>
              <a:tabLst>
                <a:tab pos="354965" algn="l"/>
                <a:tab pos="355600" algn="l"/>
              </a:tabLst>
            </a:pPr>
            <a:r>
              <a:rPr lang="en-US" sz="1800" spc="-5" dirty="0">
                <a:latin typeface="Century Gothic"/>
                <a:cs typeface="Century Gothic"/>
              </a:rPr>
              <a:t>Ch 2022-2116 – Evidence of </a:t>
            </a:r>
            <a:r>
              <a:rPr lang="en-US" spc="-5" dirty="0">
                <a:latin typeface="Century Gothic"/>
                <a:cs typeface="Century Gothic"/>
              </a:rPr>
              <a:t>v</a:t>
            </a:r>
            <a:r>
              <a:rPr lang="en-US" sz="1800" spc="-5" dirty="0">
                <a:latin typeface="Century Gothic"/>
                <a:cs typeface="Century Gothic"/>
              </a:rPr>
              <a:t>endor financial stability; adding new s. 287.057(27)</a:t>
            </a:r>
          </a:p>
          <a:p>
            <a:pPr marL="355600" indent="-342900">
              <a:lnSpc>
                <a:spcPct val="150000"/>
              </a:lnSpc>
              <a:spcBef>
                <a:spcPts val="100"/>
              </a:spcBef>
              <a:buFont typeface="Arial"/>
              <a:buChar char="•"/>
              <a:tabLst>
                <a:tab pos="354965" algn="l"/>
                <a:tab pos="355600" algn="l"/>
              </a:tabLst>
            </a:pPr>
            <a:endParaRPr sz="1800" dirty="0">
              <a:latin typeface="Century Gothic"/>
              <a:cs typeface="Century Gothic"/>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425B5-619A-A518-B46A-C9F37774A1F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21CDA1A-C541-DE49-5047-9F40C68D8FD0}"/>
              </a:ext>
            </a:extLst>
          </p:cNvPr>
          <p:cNvSpPr txBox="1">
            <a:spLocks noGrp="1"/>
          </p:cNvSpPr>
          <p:nvPr>
            <p:ph type="title"/>
          </p:nvPr>
        </p:nvSpPr>
        <p:spPr>
          <a:xfrm>
            <a:off x="535812" y="625213"/>
            <a:ext cx="5255388" cy="566181"/>
          </a:xfrm>
          <a:prstGeom prst="rect">
            <a:avLst/>
          </a:prstGeom>
        </p:spPr>
        <p:txBody>
          <a:bodyPr vert="horz" wrap="square" lIns="0" tIns="12065" rIns="0" bIns="0" rtlCol="0">
            <a:spAutoFit/>
          </a:bodyPr>
          <a:lstStyle/>
          <a:p>
            <a:pPr marL="12700">
              <a:lnSpc>
                <a:spcPct val="100000"/>
              </a:lnSpc>
              <a:spcBef>
                <a:spcPts val="95"/>
              </a:spcBef>
            </a:pPr>
            <a:r>
              <a:rPr spc="-10" dirty="0"/>
              <a:t>Recent</a:t>
            </a:r>
            <a:r>
              <a:rPr spc="-50" dirty="0"/>
              <a:t> </a:t>
            </a:r>
            <a:r>
              <a:rPr spc="-5" dirty="0"/>
              <a:t>Legislation</a:t>
            </a:r>
          </a:p>
        </p:txBody>
      </p:sp>
      <p:sp>
        <p:nvSpPr>
          <p:cNvPr id="4" name="object 4">
            <a:extLst>
              <a:ext uri="{FF2B5EF4-FFF2-40B4-BE49-F238E27FC236}">
                <a16:creationId xmlns:a16="http://schemas.microsoft.com/office/drawing/2014/main" id="{0655AE66-B7D1-A6A5-14DF-41FEE6825073}"/>
              </a:ext>
            </a:extLst>
          </p:cNvPr>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54</a:t>
            </a:fld>
            <a:endParaRPr dirty="0"/>
          </a:p>
        </p:txBody>
      </p:sp>
      <p:sp>
        <p:nvSpPr>
          <p:cNvPr id="3" name="object 3">
            <a:extLst>
              <a:ext uri="{FF2B5EF4-FFF2-40B4-BE49-F238E27FC236}">
                <a16:creationId xmlns:a16="http://schemas.microsoft.com/office/drawing/2014/main" id="{4BC3E4B7-3FB3-EAF7-7CFF-B17EADC70CD2}"/>
              </a:ext>
            </a:extLst>
          </p:cNvPr>
          <p:cNvSpPr txBox="1"/>
          <p:nvPr/>
        </p:nvSpPr>
        <p:spPr>
          <a:xfrm>
            <a:off x="154812" y="1735454"/>
            <a:ext cx="8013700" cy="3699667"/>
          </a:xfrm>
          <a:prstGeom prst="rect">
            <a:avLst/>
          </a:prstGeom>
        </p:spPr>
        <p:txBody>
          <a:bodyPr vert="horz" wrap="square" lIns="0" tIns="12700" rIns="0" bIns="0" rtlCol="0">
            <a:spAutoFit/>
          </a:bodyPr>
          <a:lstStyle/>
          <a:p>
            <a:pPr marL="355600" indent="-342900">
              <a:lnSpc>
                <a:spcPct val="150000"/>
              </a:lnSpc>
              <a:spcBef>
                <a:spcPts val="100"/>
              </a:spcBef>
              <a:buFont typeface="Arial"/>
              <a:buChar char="•"/>
              <a:tabLst>
                <a:tab pos="354965" algn="l"/>
                <a:tab pos="355600" algn="l"/>
              </a:tabLst>
            </a:pPr>
            <a:r>
              <a:rPr lang="en-US" sz="1800" spc="-5" dirty="0">
                <a:latin typeface="Century Gothic"/>
                <a:cs typeface="Century Gothic"/>
              </a:rPr>
              <a:t>Ch. 2020-20 </a:t>
            </a:r>
            <a:r>
              <a:rPr lang="en-US" sz="1800" spc="-15" dirty="0">
                <a:latin typeface="Century Gothic"/>
                <a:cs typeface="Century Gothic"/>
              </a:rPr>
              <a:t>(SB </a:t>
            </a:r>
            <a:r>
              <a:rPr lang="en-US" sz="1800" spc="-5" dirty="0">
                <a:latin typeface="Century Gothic"/>
                <a:cs typeface="Century Gothic"/>
              </a:rPr>
              <a:t>1714) </a:t>
            </a:r>
            <a:r>
              <a:rPr lang="en-US" sz="1800" dirty="0">
                <a:latin typeface="Century Gothic"/>
                <a:cs typeface="Century Gothic"/>
              </a:rPr>
              <a:t>- Sale </a:t>
            </a:r>
            <a:r>
              <a:rPr lang="en-US" sz="1800" spc="-5" dirty="0">
                <a:latin typeface="Century Gothic"/>
                <a:cs typeface="Century Gothic"/>
              </a:rPr>
              <a:t>of surplus </a:t>
            </a:r>
            <a:r>
              <a:rPr lang="en-US" sz="1800" spc="-10" dirty="0">
                <a:latin typeface="Century Gothic"/>
                <a:cs typeface="Century Gothic"/>
              </a:rPr>
              <a:t>state-owned</a:t>
            </a:r>
            <a:r>
              <a:rPr lang="en-US" sz="1800" spc="195" dirty="0">
                <a:latin typeface="Century Gothic"/>
                <a:cs typeface="Century Gothic"/>
              </a:rPr>
              <a:t> </a:t>
            </a:r>
            <a:r>
              <a:rPr lang="en-US" sz="1800" dirty="0">
                <a:latin typeface="Century Gothic"/>
                <a:cs typeface="Century Gothic"/>
              </a:rPr>
              <a:t>buildings/land</a:t>
            </a:r>
          </a:p>
          <a:p>
            <a:pPr marL="355600" marR="304800" indent="-342900">
              <a:lnSpc>
                <a:spcPct val="150000"/>
              </a:lnSpc>
              <a:buFont typeface="Arial"/>
              <a:buChar char="•"/>
              <a:tabLst>
                <a:tab pos="354965" algn="l"/>
                <a:tab pos="355600" algn="l"/>
              </a:tabLst>
            </a:pPr>
            <a:r>
              <a:rPr sz="1800" spc="-5" dirty="0">
                <a:latin typeface="Century Gothic"/>
                <a:cs typeface="Century Gothic"/>
              </a:rPr>
              <a:t>Ch. 2020-119 </a:t>
            </a:r>
            <a:r>
              <a:rPr sz="1800" spc="-15" dirty="0">
                <a:latin typeface="Century Gothic"/>
                <a:cs typeface="Century Gothic"/>
              </a:rPr>
              <a:t>(SB </a:t>
            </a:r>
            <a:r>
              <a:rPr sz="1800" spc="-5" dirty="0">
                <a:latin typeface="Century Gothic"/>
                <a:cs typeface="Century Gothic"/>
              </a:rPr>
              <a:t>178) </a:t>
            </a:r>
            <a:r>
              <a:rPr sz="1800" dirty="0">
                <a:latin typeface="Century Gothic"/>
                <a:cs typeface="Century Gothic"/>
              </a:rPr>
              <a:t>– Requiring </a:t>
            </a:r>
            <a:r>
              <a:rPr sz="1800" spc="-5" dirty="0">
                <a:latin typeface="Century Gothic"/>
                <a:cs typeface="Century Gothic"/>
              </a:rPr>
              <a:t>sea </a:t>
            </a:r>
            <a:r>
              <a:rPr sz="1800" dirty="0">
                <a:latin typeface="Century Gothic"/>
                <a:cs typeface="Century Gothic"/>
              </a:rPr>
              <a:t>level impact </a:t>
            </a:r>
            <a:r>
              <a:rPr sz="1800" spc="-5" dirty="0">
                <a:latin typeface="Century Gothic"/>
                <a:cs typeface="Century Gothic"/>
              </a:rPr>
              <a:t>projection (SLIP)  study before construction </a:t>
            </a:r>
            <a:r>
              <a:rPr sz="1800" spc="10" dirty="0">
                <a:latin typeface="Century Gothic"/>
                <a:cs typeface="Century Gothic"/>
              </a:rPr>
              <a:t>in </a:t>
            </a:r>
            <a:r>
              <a:rPr sz="1800" spc="-10" dirty="0">
                <a:latin typeface="Century Gothic"/>
                <a:cs typeface="Century Gothic"/>
              </a:rPr>
              <a:t>coastal</a:t>
            </a:r>
            <a:r>
              <a:rPr sz="1800" spc="45" dirty="0">
                <a:latin typeface="Century Gothic"/>
                <a:cs typeface="Century Gothic"/>
              </a:rPr>
              <a:t> </a:t>
            </a:r>
            <a:r>
              <a:rPr sz="1800" spc="-5" dirty="0">
                <a:latin typeface="Century Gothic"/>
                <a:cs typeface="Century Gothic"/>
              </a:rPr>
              <a:t>areas</a:t>
            </a:r>
            <a:endParaRPr sz="1800" dirty="0">
              <a:latin typeface="Century Gothic"/>
              <a:cs typeface="Century Gothic"/>
            </a:endParaRPr>
          </a:p>
          <a:p>
            <a:pPr marL="355600" indent="-342900">
              <a:lnSpc>
                <a:spcPct val="150000"/>
              </a:lnSpc>
              <a:buFont typeface="Arial"/>
              <a:buChar char="•"/>
              <a:tabLst>
                <a:tab pos="354965" algn="l"/>
                <a:tab pos="355600" algn="l"/>
              </a:tabLst>
            </a:pPr>
            <a:r>
              <a:rPr sz="1800" spc="-5" dirty="0">
                <a:latin typeface="Century Gothic"/>
                <a:cs typeface="Century Gothic"/>
              </a:rPr>
              <a:t>Ch. 2020-127 </a:t>
            </a:r>
            <a:r>
              <a:rPr sz="1800" spc="-20" dirty="0">
                <a:latin typeface="Century Gothic"/>
                <a:cs typeface="Century Gothic"/>
              </a:rPr>
              <a:t>(HB </a:t>
            </a:r>
            <a:r>
              <a:rPr sz="1800" spc="-5" dirty="0">
                <a:latin typeface="Century Gothic"/>
                <a:cs typeface="Century Gothic"/>
              </a:rPr>
              <a:t>441) </a:t>
            </a:r>
            <a:r>
              <a:rPr sz="1800" dirty="0">
                <a:latin typeface="Century Gothic"/>
                <a:cs typeface="Century Gothic"/>
              </a:rPr>
              <a:t>– </a:t>
            </a:r>
            <a:r>
              <a:rPr sz="1800" spc="-5" dirty="0">
                <a:latin typeface="Century Gothic"/>
                <a:cs typeface="Century Gothic"/>
              </a:rPr>
              <a:t>amends </a:t>
            </a:r>
            <a:r>
              <a:rPr sz="1800" dirty="0">
                <a:latin typeface="Century Gothic"/>
                <a:cs typeface="Century Gothic"/>
              </a:rPr>
              <a:t>CCNA “continuing</a:t>
            </a:r>
            <a:r>
              <a:rPr sz="1800" spc="120" dirty="0">
                <a:latin typeface="Century Gothic"/>
                <a:cs typeface="Century Gothic"/>
              </a:rPr>
              <a:t> </a:t>
            </a:r>
            <a:r>
              <a:rPr sz="1800" spc="-5" dirty="0">
                <a:latin typeface="Century Gothic"/>
                <a:cs typeface="Century Gothic"/>
              </a:rPr>
              <a:t>contract”</a:t>
            </a:r>
            <a:endParaRPr sz="1800" dirty="0">
              <a:latin typeface="Century Gothic"/>
              <a:cs typeface="Century Gothic"/>
            </a:endParaRPr>
          </a:p>
          <a:p>
            <a:pPr marL="355600" indent="-342900">
              <a:lnSpc>
                <a:spcPct val="150000"/>
              </a:lnSpc>
              <a:buFont typeface="Arial"/>
              <a:buChar char="•"/>
              <a:tabLst>
                <a:tab pos="354965" algn="l"/>
                <a:tab pos="355600" algn="l"/>
              </a:tabLst>
            </a:pPr>
            <a:r>
              <a:rPr sz="1800" spc="-5" dirty="0">
                <a:latin typeface="Century Gothic"/>
                <a:cs typeface="Century Gothic"/>
              </a:rPr>
              <a:t>Ch. 2020-149 </a:t>
            </a:r>
            <a:r>
              <a:rPr sz="1800" spc="-15" dirty="0">
                <a:latin typeface="Century Gothic"/>
                <a:cs typeface="Century Gothic"/>
              </a:rPr>
              <a:t>(SB </a:t>
            </a:r>
            <a:r>
              <a:rPr sz="1800" spc="-5" dirty="0">
                <a:latin typeface="Century Gothic"/>
                <a:cs typeface="Century Gothic"/>
              </a:rPr>
              <a:t>664) </a:t>
            </a:r>
            <a:r>
              <a:rPr sz="1800" dirty="0">
                <a:latin typeface="Century Gothic"/>
                <a:cs typeface="Century Gothic"/>
              </a:rPr>
              <a:t>– Verification </a:t>
            </a:r>
            <a:r>
              <a:rPr sz="1800" spc="-5" dirty="0">
                <a:latin typeface="Century Gothic"/>
                <a:cs typeface="Century Gothic"/>
              </a:rPr>
              <a:t>of employment </a:t>
            </a:r>
            <a:r>
              <a:rPr sz="1800" dirty="0">
                <a:latin typeface="Century Gothic"/>
                <a:cs typeface="Century Gothic"/>
              </a:rPr>
              <a:t>eligibility</a:t>
            </a:r>
            <a:r>
              <a:rPr sz="1800" spc="75" dirty="0">
                <a:latin typeface="Century Gothic"/>
                <a:cs typeface="Century Gothic"/>
              </a:rPr>
              <a:t> </a:t>
            </a:r>
            <a:r>
              <a:rPr sz="1800" spc="-10" dirty="0">
                <a:latin typeface="Century Gothic"/>
                <a:cs typeface="Century Gothic"/>
              </a:rPr>
              <a:t>(E-Verify)</a:t>
            </a:r>
            <a:endParaRPr sz="1800" dirty="0">
              <a:latin typeface="Century Gothic"/>
              <a:cs typeface="Century Gothic"/>
            </a:endParaRPr>
          </a:p>
          <a:p>
            <a:pPr marL="355600" marR="73025" indent="-342900">
              <a:lnSpc>
                <a:spcPct val="150000"/>
              </a:lnSpc>
              <a:buFont typeface="Arial"/>
              <a:buChar char="•"/>
              <a:tabLst>
                <a:tab pos="354965" algn="l"/>
                <a:tab pos="355600" algn="l"/>
              </a:tabLst>
            </a:pPr>
            <a:r>
              <a:rPr sz="1800" spc="-5" dirty="0">
                <a:latin typeface="Century Gothic"/>
                <a:cs typeface="Century Gothic"/>
              </a:rPr>
              <a:t>Ch. 2020-154 </a:t>
            </a:r>
            <a:r>
              <a:rPr sz="1800" spc="-20" dirty="0">
                <a:latin typeface="Century Gothic"/>
                <a:cs typeface="Century Gothic"/>
              </a:rPr>
              <a:t>(HB </a:t>
            </a:r>
            <a:r>
              <a:rPr sz="1800" spc="-5" dirty="0">
                <a:latin typeface="Century Gothic"/>
                <a:cs typeface="Century Gothic"/>
              </a:rPr>
              <a:t>279) </a:t>
            </a:r>
            <a:r>
              <a:rPr sz="1800" dirty="0">
                <a:latin typeface="Century Gothic"/>
                <a:cs typeface="Century Gothic"/>
              </a:rPr>
              <a:t>- Disclosure </a:t>
            </a:r>
            <a:r>
              <a:rPr sz="1800" spc="-5" dirty="0">
                <a:latin typeface="Century Gothic"/>
                <a:cs typeface="Century Gothic"/>
              </a:rPr>
              <a:t>requirements for local government  </a:t>
            </a:r>
            <a:r>
              <a:rPr sz="1800" dirty="0">
                <a:latin typeface="Century Gothic"/>
                <a:cs typeface="Century Gothic"/>
              </a:rPr>
              <a:t>bidding</a:t>
            </a:r>
            <a:r>
              <a:rPr sz="1800" spc="-40" dirty="0">
                <a:latin typeface="Century Gothic"/>
                <a:cs typeface="Century Gothic"/>
              </a:rPr>
              <a:t> </a:t>
            </a:r>
            <a:r>
              <a:rPr sz="1800" spc="-5" dirty="0">
                <a:latin typeface="Century Gothic"/>
                <a:cs typeface="Century Gothic"/>
              </a:rPr>
              <a:t>documents</a:t>
            </a:r>
            <a:endParaRPr sz="1800" dirty="0">
              <a:latin typeface="Century Gothic"/>
              <a:cs typeface="Century Gothic"/>
            </a:endParaRPr>
          </a:p>
          <a:p>
            <a:pPr marL="355600" marR="112395" indent="-342900">
              <a:lnSpc>
                <a:spcPct val="150000"/>
              </a:lnSpc>
              <a:spcBef>
                <a:spcPts val="5"/>
              </a:spcBef>
              <a:buFont typeface="Arial"/>
              <a:buChar char="•"/>
              <a:tabLst>
                <a:tab pos="354965" algn="l"/>
                <a:tab pos="355600" algn="l"/>
              </a:tabLst>
            </a:pPr>
            <a:r>
              <a:rPr sz="1800" spc="-5" dirty="0">
                <a:latin typeface="Century Gothic"/>
                <a:cs typeface="Century Gothic"/>
              </a:rPr>
              <a:t>Ch. 2020-161 </a:t>
            </a:r>
            <a:r>
              <a:rPr sz="1800" spc="-20" dirty="0">
                <a:latin typeface="Century Gothic"/>
                <a:cs typeface="Century Gothic"/>
              </a:rPr>
              <a:t>(HB </a:t>
            </a:r>
            <a:r>
              <a:rPr sz="1800" spc="-5" dirty="0">
                <a:latin typeface="Century Gothic"/>
                <a:cs typeface="Century Gothic"/>
              </a:rPr>
              <a:t>1391) </a:t>
            </a:r>
            <a:r>
              <a:rPr sz="1800" dirty="0">
                <a:latin typeface="Century Gothic"/>
                <a:cs typeface="Century Gothic"/>
              </a:rPr>
              <a:t>- Florida Digital Service; Financial </a:t>
            </a:r>
            <a:r>
              <a:rPr sz="1800" spc="-5" dirty="0">
                <a:latin typeface="Century Gothic"/>
                <a:cs typeface="Century Gothic"/>
              </a:rPr>
              <a:t>Technology  Sandbox</a:t>
            </a:r>
            <a:endParaRPr sz="1800" dirty="0">
              <a:latin typeface="Century Gothic"/>
              <a:cs typeface="Century Gothic"/>
            </a:endParaRPr>
          </a:p>
        </p:txBody>
      </p:sp>
    </p:spTree>
    <p:extLst>
      <p:ext uri="{BB962C8B-B14F-4D97-AF65-F5344CB8AC3E}">
        <p14:creationId xmlns:p14="http://schemas.microsoft.com/office/powerpoint/2010/main" val="4232499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3578988" cy="566181"/>
          </a:xfrm>
          <a:prstGeom prst="rect">
            <a:avLst/>
          </a:prstGeom>
        </p:spPr>
        <p:txBody>
          <a:bodyPr vert="horz" wrap="square" lIns="0" tIns="12065" rIns="0" bIns="0" rtlCol="0">
            <a:spAutoFit/>
          </a:bodyPr>
          <a:lstStyle/>
          <a:p>
            <a:pPr marL="12700">
              <a:lnSpc>
                <a:spcPct val="100000"/>
              </a:lnSpc>
              <a:spcBef>
                <a:spcPts val="95"/>
              </a:spcBef>
            </a:pPr>
            <a:r>
              <a:rPr spc="-5" dirty="0"/>
              <a:t>Question?</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55</a:t>
            </a:fld>
            <a:endParaRPr dirty="0"/>
          </a:p>
        </p:txBody>
      </p:sp>
      <p:sp>
        <p:nvSpPr>
          <p:cNvPr id="3" name="object 3"/>
          <p:cNvSpPr txBox="1"/>
          <p:nvPr/>
        </p:nvSpPr>
        <p:spPr>
          <a:xfrm>
            <a:off x="535812" y="1625752"/>
            <a:ext cx="7586345" cy="3865245"/>
          </a:xfrm>
          <a:prstGeom prst="rect">
            <a:avLst/>
          </a:prstGeom>
        </p:spPr>
        <p:txBody>
          <a:bodyPr vert="horz" wrap="square" lIns="0" tIns="12065" rIns="0" bIns="0" rtlCol="0">
            <a:spAutoFit/>
          </a:bodyPr>
          <a:lstStyle/>
          <a:p>
            <a:pPr marL="12700" marR="5080" algn="just">
              <a:lnSpc>
                <a:spcPct val="100000"/>
              </a:lnSpc>
              <a:spcBef>
                <a:spcPts val="95"/>
              </a:spcBef>
              <a:buClr>
                <a:srgbClr val="788E1D"/>
              </a:buClr>
              <a:tabLst>
                <a:tab pos="355600" algn="l"/>
              </a:tabLst>
            </a:pPr>
            <a:r>
              <a:rPr sz="2800" spc="10" dirty="0">
                <a:latin typeface="Century Gothic"/>
                <a:cs typeface="Century Gothic"/>
              </a:rPr>
              <a:t>You </a:t>
            </a:r>
            <a:r>
              <a:rPr sz="2800" spc="-5" dirty="0">
                <a:latin typeface="Century Gothic"/>
                <a:cs typeface="Century Gothic"/>
              </a:rPr>
              <a:t>require highly-specialized equipment,  available only from a sole provider. The  equipment requires specialized installation </a:t>
            </a:r>
            <a:r>
              <a:rPr sz="2800" spc="-10" dirty="0">
                <a:latin typeface="Century Gothic"/>
                <a:cs typeface="Century Gothic"/>
              </a:rPr>
              <a:t>and </a:t>
            </a:r>
            <a:r>
              <a:rPr sz="2800" spc="-5" dirty="0">
                <a:latin typeface="Century Gothic"/>
                <a:cs typeface="Century Gothic"/>
              </a:rPr>
              <a:t>housing. The provider, along </a:t>
            </a:r>
            <a:r>
              <a:rPr sz="2800" dirty="0">
                <a:latin typeface="Century Gothic"/>
                <a:cs typeface="Century Gothic"/>
              </a:rPr>
              <a:t>with its </a:t>
            </a:r>
            <a:r>
              <a:rPr sz="2800" spc="-5" dirty="0">
                <a:latin typeface="Century Gothic"/>
                <a:cs typeface="Century Gothic"/>
              </a:rPr>
              <a:t>offer to </a:t>
            </a:r>
            <a:r>
              <a:rPr sz="2800" spc="-10" dirty="0">
                <a:latin typeface="Century Gothic"/>
                <a:cs typeface="Century Gothic"/>
              </a:rPr>
              <a:t>sell </a:t>
            </a:r>
            <a:r>
              <a:rPr sz="2800" spc="-5" dirty="0">
                <a:latin typeface="Century Gothic"/>
                <a:cs typeface="Century Gothic"/>
              </a:rPr>
              <a:t>the equipment, proposes to engage </a:t>
            </a:r>
            <a:r>
              <a:rPr sz="2800" dirty="0">
                <a:latin typeface="Century Gothic"/>
                <a:cs typeface="Century Gothic"/>
              </a:rPr>
              <a:t>its </a:t>
            </a:r>
            <a:r>
              <a:rPr sz="2800" spc="-5" dirty="0">
                <a:latin typeface="Century Gothic"/>
                <a:cs typeface="Century Gothic"/>
              </a:rPr>
              <a:t>trusted </a:t>
            </a:r>
            <a:r>
              <a:rPr sz="2800" spc="-10" dirty="0">
                <a:latin typeface="Century Gothic"/>
                <a:cs typeface="Century Gothic"/>
              </a:rPr>
              <a:t>and </a:t>
            </a:r>
            <a:r>
              <a:rPr sz="2800" spc="-5" dirty="0">
                <a:latin typeface="Century Gothic"/>
                <a:cs typeface="Century Gothic"/>
              </a:rPr>
              <a:t>experienced licensed contractor, to design </a:t>
            </a:r>
            <a:r>
              <a:rPr sz="2800" spc="-10" dirty="0">
                <a:latin typeface="Century Gothic"/>
                <a:cs typeface="Century Gothic"/>
              </a:rPr>
              <a:t>and</a:t>
            </a:r>
            <a:r>
              <a:rPr lang="en-US" sz="2800" spc="-10" dirty="0">
                <a:latin typeface="Century Gothic"/>
                <a:cs typeface="Century Gothic"/>
              </a:rPr>
              <a:t> </a:t>
            </a:r>
            <a:r>
              <a:rPr sz="2800" spc="-5" dirty="0">
                <a:latin typeface="Century Gothic"/>
                <a:cs typeface="Century Gothic"/>
              </a:rPr>
              <a:t>construct the </a:t>
            </a:r>
            <a:r>
              <a:rPr sz="2800" dirty="0">
                <a:latin typeface="Century Gothic"/>
                <a:cs typeface="Century Gothic"/>
              </a:rPr>
              <a:t>facility </a:t>
            </a:r>
            <a:r>
              <a:rPr sz="2800" spc="-5" dirty="0">
                <a:latin typeface="Century Gothic"/>
                <a:cs typeface="Century Gothic"/>
              </a:rPr>
              <a:t>to house the equipment. </a:t>
            </a:r>
            <a:r>
              <a:rPr lang="en-US" sz="2800" spc="-5" dirty="0">
                <a:latin typeface="Century Gothic"/>
                <a:cs typeface="Century Gothic"/>
              </a:rPr>
              <a:t> </a:t>
            </a:r>
            <a:r>
              <a:rPr sz="2800" spc="-5" dirty="0">
                <a:latin typeface="Century Gothic"/>
                <a:cs typeface="Century Gothic"/>
              </a:rPr>
              <a:t>OK to</a:t>
            </a:r>
            <a:r>
              <a:rPr sz="2800" spc="45" dirty="0">
                <a:latin typeface="Century Gothic"/>
                <a:cs typeface="Century Gothic"/>
              </a:rPr>
              <a:t> </a:t>
            </a:r>
            <a:r>
              <a:rPr sz="2800" spc="-5" dirty="0">
                <a:latin typeface="Century Gothic"/>
                <a:cs typeface="Century Gothic"/>
              </a:rPr>
              <a:t>purchase?</a:t>
            </a:r>
            <a:endParaRPr sz="2800" dirty="0">
              <a:latin typeface="Century Gothic"/>
              <a:cs typeface="Century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3731388" cy="566181"/>
          </a:xfrm>
          <a:prstGeom prst="rect">
            <a:avLst/>
          </a:prstGeom>
        </p:spPr>
        <p:txBody>
          <a:bodyPr vert="horz" wrap="square" lIns="0" tIns="12065" rIns="0" bIns="0" rtlCol="0">
            <a:spAutoFit/>
          </a:bodyPr>
          <a:lstStyle/>
          <a:p>
            <a:pPr marL="12700">
              <a:lnSpc>
                <a:spcPct val="100000"/>
              </a:lnSpc>
              <a:spcBef>
                <a:spcPts val="95"/>
              </a:spcBef>
            </a:pPr>
            <a:r>
              <a:rPr spc="-10" dirty="0"/>
              <a:t>A</a:t>
            </a:r>
            <a:r>
              <a:rPr spc="-5" dirty="0"/>
              <a:t>n</a:t>
            </a:r>
            <a:r>
              <a:rPr dirty="0"/>
              <a:t>s</a:t>
            </a:r>
            <a:r>
              <a:rPr spc="-10" dirty="0"/>
              <a:t>wer</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56</a:t>
            </a:fld>
            <a:endParaRPr dirty="0"/>
          </a:p>
        </p:txBody>
      </p:sp>
      <p:sp>
        <p:nvSpPr>
          <p:cNvPr id="3" name="object 3"/>
          <p:cNvSpPr txBox="1"/>
          <p:nvPr/>
        </p:nvSpPr>
        <p:spPr>
          <a:xfrm>
            <a:off x="535812" y="1628927"/>
            <a:ext cx="7613015" cy="4311650"/>
          </a:xfrm>
          <a:prstGeom prst="rect">
            <a:avLst/>
          </a:prstGeom>
        </p:spPr>
        <p:txBody>
          <a:bodyPr vert="horz" wrap="square" lIns="0" tIns="12700" rIns="0" bIns="0" rtlCol="0">
            <a:spAutoFit/>
          </a:bodyPr>
          <a:lstStyle/>
          <a:p>
            <a:pPr marL="12700" marR="5080" algn="just">
              <a:lnSpc>
                <a:spcPct val="100000"/>
              </a:lnSpc>
              <a:spcBef>
                <a:spcPts val="100"/>
              </a:spcBef>
              <a:buClr>
                <a:srgbClr val="788E1D"/>
              </a:buClr>
              <a:tabLst>
                <a:tab pos="354965" algn="l"/>
                <a:tab pos="355600" algn="l"/>
              </a:tabLst>
            </a:pPr>
            <a:r>
              <a:rPr sz="1400" spc="5" dirty="0">
                <a:latin typeface="Century Gothic"/>
                <a:cs typeface="Century Gothic"/>
              </a:rPr>
              <a:t>You </a:t>
            </a:r>
            <a:r>
              <a:rPr sz="1400" dirty="0">
                <a:latin typeface="Century Gothic"/>
                <a:cs typeface="Century Gothic"/>
              </a:rPr>
              <a:t>require </a:t>
            </a:r>
            <a:r>
              <a:rPr sz="1400" spc="-5" dirty="0">
                <a:latin typeface="Century Gothic"/>
                <a:cs typeface="Century Gothic"/>
              </a:rPr>
              <a:t>highly-specialized </a:t>
            </a:r>
            <a:r>
              <a:rPr sz="1400" dirty="0">
                <a:latin typeface="Century Gothic"/>
                <a:cs typeface="Century Gothic"/>
              </a:rPr>
              <a:t>equipment, available only from a </a:t>
            </a:r>
            <a:r>
              <a:rPr sz="1400" spc="5" dirty="0">
                <a:latin typeface="Century Gothic"/>
                <a:cs typeface="Century Gothic"/>
              </a:rPr>
              <a:t>sole </a:t>
            </a:r>
            <a:r>
              <a:rPr sz="1400" dirty="0">
                <a:latin typeface="Century Gothic"/>
                <a:cs typeface="Century Gothic"/>
              </a:rPr>
              <a:t>provider. The  equipment requires specialized </a:t>
            </a:r>
            <a:r>
              <a:rPr sz="1400" spc="-5" dirty="0">
                <a:latin typeface="Century Gothic"/>
                <a:cs typeface="Century Gothic"/>
              </a:rPr>
              <a:t>installation and housing. </a:t>
            </a:r>
            <a:r>
              <a:rPr sz="1400" dirty="0">
                <a:latin typeface="Century Gothic"/>
                <a:cs typeface="Century Gothic"/>
              </a:rPr>
              <a:t>The provider, along </a:t>
            </a:r>
            <a:r>
              <a:rPr sz="1400" spc="5" dirty="0">
                <a:latin typeface="Century Gothic"/>
                <a:cs typeface="Century Gothic"/>
              </a:rPr>
              <a:t>with </a:t>
            </a:r>
            <a:r>
              <a:rPr sz="1400" dirty="0">
                <a:latin typeface="Century Gothic"/>
                <a:cs typeface="Century Gothic"/>
              </a:rPr>
              <a:t>its  offer </a:t>
            </a:r>
            <a:r>
              <a:rPr sz="1400" spc="-5" dirty="0">
                <a:latin typeface="Century Gothic"/>
                <a:cs typeface="Century Gothic"/>
              </a:rPr>
              <a:t>to sell the </a:t>
            </a:r>
            <a:r>
              <a:rPr sz="1400" dirty="0">
                <a:latin typeface="Century Gothic"/>
                <a:cs typeface="Century Gothic"/>
              </a:rPr>
              <a:t>equipment, proposes </a:t>
            </a:r>
            <a:r>
              <a:rPr sz="1400" spc="-5" dirty="0">
                <a:latin typeface="Century Gothic"/>
                <a:cs typeface="Century Gothic"/>
              </a:rPr>
              <a:t>to </a:t>
            </a:r>
            <a:r>
              <a:rPr sz="1400" dirty="0">
                <a:latin typeface="Century Gothic"/>
                <a:cs typeface="Century Gothic"/>
              </a:rPr>
              <a:t>engage its </a:t>
            </a:r>
            <a:r>
              <a:rPr sz="1400" spc="-5" dirty="0">
                <a:latin typeface="Century Gothic"/>
                <a:cs typeface="Century Gothic"/>
              </a:rPr>
              <a:t>trusted </a:t>
            </a:r>
            <a:r>
              <a:rPr sz="1400" dirty="0">
                <a:latin typeface="Century Gothic"/>
                <a:cs typeface="Century Gothic"/>
              </a:rPr>
              <a:t>and experienced  </a:t>
            </a:r>
            <a:r>
              <a:rPr sz="1400" spc="-5" dirty="0">
                <a:latin typeface="Century Gothic"/>
                <a:cs typeface="Century Gothic"/>
              </a:rPr>
              <a:t>licensed contractor, to </a:t>
            </a:r>
            <a:r>
              <a:rPr sz="1400" dirty="0">
                <a:latin typeface="Century Gothic"/>
                <a:cs typeface="Century Gothic"/>
              </a:rPr>
              <a:t>design and </a:t>
            </a:r>
            <a:r>
              <a:rPr sz="1400" spc="-5" dirty="0">
                <a:latin typeface="Century Gothic"/>
                <a:cs typeface="Century Gothic"/>
              </a:rPr>
              <a:t>construct the facility to house the equipment. OK  to purchase?</a:t>
            </a:r>
            <a:endParaRPr sz="1400" dirty="0">
              <a:latin typeface="Century Gothic"/>
              <a:cs typeface="Century Gothic"/>
            </a:endParaRPr>
          </a:p>
          <a:p>
            <a:pPr>
              <a:lnSpc>
                <a:spcPct val="100000"/>
              </a:lnSpc>
              <a:buChar char="•"/>
            </a:pPr>
            <a:endParaRPr sz="1700" dirty="0">
              <a:latin typeface="Century Gothic"/>
              <a:cs typeface="Century Gothic"/>
            </a:endParaRPr>
          </a:p>
          <a:p>
            <a:pPr marL="12700" marR="280670">
              <a:lnSpc>
                <a:spcPct val="100000"/>
              </a:lnSpc>
              <a:spcBef>
                <a:spcPts val="1070"/>
              </a:spcBef>
              <a:buClr>
                <a:srgbClr val="788E1D"/>
              </a:buClr>
              <a:tabLst>
                <a:tab pos="354965" algn="l"/>
                <a:tab pos="355600" algn="l"/>
                <a:tab pos="1033780" algn="l"/>
              </a:tabLst>
            </a:pPr>
            <a:r>
              <a:rPr sz="2400" dirty="0">
                <a:latin typeface="Century Gothic"/>
                <a:cs typeface="Century Gothic"/>
              </a:rPr>
              <a:t>No.	</a:t>
            </a:r>
            <a:r>
              <a:rPr sz="2400" spc="5" dirty="0">
                <a:latin typeface="Century Gothic"/>
                <a:cs typeface="Century Gothic"/>
              </a:rPr>
              <a:t>You </a:t>
            </a:r>
            <a:r>
              <a:rPr sz="2400" spc="-5" dirty="0">
                <a:latin typeface="Century Gothic"/>
                <a:cs typeface="Century Gothic"/>
              </a:rPr>
              <a:t>“may </a:t>
            </a:r>
            <a:r>
              <a:rPr sz="2400" dirty="0">
                <a:latin typeface="Century Gothic"/>
                <a:cs typeface="Century Gothic"/>
              </a:rPr>
              <a:t>not </a:t>
            </a:r>
            <a:r>
              <a:rPr sz="2400" spc="-5" dirty="0">
                <a:latin typeface="Century Gothic"/>
                <a:cs typeface="Century Gothic"/>
              </a:rPr>
              <a:t>contract </a:t>
            </a:r>
            <a:r>
              <a:rPr sz="2400" dirty="0">
                <a:latin typeface="Century Gothic"/>
                <a:cs typeface="Century Gothic"/>
              </a:rPr>
              <a:t>with an</a:t>
            </a:r>
            <a:r>
              <a:rPr sz="2400" spc="-100" dirty="0">
                <a:latin typeface="Century Gothic"/>
                <a:cs typeface="Century Gothic"/>
              </a:rPr>
              <a:t> </a:t>
            </a:r>
            <a:r>
              <a:rPr sz="2400" dirty="0">
                <a:latin typeface="Century Gothic"/>
                <a:cs typeface="Century Gothic"/>
              </a:rPr>
              <a:t>equipment  vendor under a sole </a:t>
            </a:r>
            <a:r>
              <a:rPr sz="2400" spc="-5" dirty="0">
                <a:latin typeface="Century Gothic"/>
                <a:cs typeface="Century Gothic"/>
              </a:rPr>
              <a:t>source contract </a:t>
            </a:r>
            <a:r>
              <a:rPr sz="2400" dirty="0">
                <a:latin typeface="Century Gothic"/>
                <a:cs typeface="Century Gothic"/>
              </a:rPr>
              <a:t>…, such  that the vendor </a:t>
            </a:r>
            <a:r>
              <a:rPr sz="2400" spc="-5" dirty="0">
                <a:latin typeface="Century Gothic"/>
                <a:cs typeface="Century Gothic"/>
              </a:rPr>
              <a:t>contracts </a:t>
            </a:r>
            <a:r>
              <a:rPr sz="2400" dirty="0">
                <a:latin typeface="Century Gothic"/>
                <a:cs typeface="Century Gothic"/>
              </a:rPr>
              <a:t>with a licensed  general </a:t>
            </a:r>
            <a:r>
              <a:rPr sz="2400" spc="-5" dirty="0">
                <a:latin typeface="Century Gothic"/>
                <a:cs typeface="Century Gothic"/>
              </a:rPr>
              <a:t>contractor </a:t>
            </a:r>
            <a:r>
              <a:rPr sz="2400" dirty="0">
                <a:latin typeface="Century Gothic"/>
                <a:cs typeface="Century Gothic"/>
              </a:rPr>
              <a:t>to provide design/build  construction services to </a:t>
            </a:r>
            <a:r>
              <a:rPr sz="2400" spc="-5" dirty="0">
                <a:latin typeface="Century Gothic"/>
                <a:cs typeface="Century Gothic"/>
              </a:rPr>
              <a:t>erect </a:t>
            </a:r>
            <a:r>
              <a:rPr sz="2400" dirty="0">
                <a:latin typeface="Century Gothic"/>
                <a:cs typeface="Century Gothic"/>
              </a:rPr>
              <a:t>a storage </a:t>
            </a:r>
            <a:r>
              <a:rPr sz="2400" spc="-5" dirty="0">
                <a:latin typeface="Century Gothic"/>
                <a:cs typeface="Century Gothic"/>
              </a:rPr>
              <a:t>facility  </a:t>
            </a:r>
            <a:r>
              <a:rPr sz="2400" dirty="0">
                <a:latin typeface="Century Gothic"/>
                <a:cs typeface="Century Gothic"/>
              </a:rPr>
              <a:t>for the equipment, without complying with </a:t>
            </a:r>
            <a:r>
              <a:rPr sz="2400" spc="-5" dirty="0">
                <a:latin typeface="Century Gothic"/>
                <a:cs typeface="Century Gothic"/>
              </a:rPr>
              <a:t>[the  </a:t>
            </a:r>
            <a:r>
              <a:rPr sz="2400" dirty="0">
                <a:latin typeface="Century Gothic"/>
                <a:cs typeface="Century Gothic"/>
              </a:rPr>
              <a:t>CCNA], for those services covered </a:t>
            </a:r>
            <a:r>
              <a:rPr sz="2400" spc="-5" dirty="0">
                <a:latin typeface="Century Gothic"/>
                <a:cs typeface="Century Gothic"/>
              </a:rPr>
              <a:t>by </a:t>
            </a:r>
            <a:r>
              <a:rPr sz="2400" dirty="0">
                <a:latin typeface="Century Gothic"/>
                <a:cs typeface="Century Gothic"/>
              </a:rPr>
              <a:t>the</a:t>
            </a:r>
            <a:r>
              <a:rPr sz="2400" spc="-120" dirty="0">
                <a:latin typeface="Century Gothic"/>
                <a:cs typeface="Century Gothic"/>
              </a:rPr>
              <a:t> </a:t>
            </a:r>
            <a:r>
              <a:rPr sz="2400" spc="-10" dirty="0">
                <a:latin typeface="Century Gothic"/>
                <a:cs typeface="Century Gothic"/>
              </a:rPr>
              <a:t>act.”</a:t>
            </a:r>
            <a:endParaRPr sz="2400" dirty="0">
              <a:latin typeface="Century Gothic"/>
              <a:cs typeface="Century Gothic"/>
            </a:endParaRPr>
          </a:p>
          <a:p>
            <a:pPr marL="355600">
              <a:lnSpc>
                <a:spcPct val="100000"/>
              </a:lnSpc>
              <a:spcBef>
                <a:spcPts val="350"/>
              </a:spcBef>
            </a:pPr>
            <a:r>
              <a:rPr sz="1400" spc="5" dirty="0">
                <a:latin typeface="Century Gothic"/>
                <a:cs typeface="Century Gothic"/>
              </a:rPr>
              <a:t>AGO</a:t>
            </a:r>
            <a:r>
              <a:rPr sz="1400" spc="-30" dirty="0">
                <a:latin typeface="Century Gothic"/>
                <a:cs typeface="Century Gothic"/>
              </a:rPr>
              <a:t> </a:t>
            </a:r>
            <a:r>
              <a:rPr sz="1400" dirty="0">
                <a:latin typeface="Century Gothic"/>
                <a:cs typeface="Century Gothic"/>
              </a:rPr>
              <a:t>2009-49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4188588" cy="566181"/>
          </a:xfrm>
          <a:prstGeom prst="rect">
            <a:avLst/>
          </a:prstGeom>
        </p:spPr>
        <p:txBody>
          <a:bodyPr vert="horz" wrap="square" lIns="0" tIns="12065" rIns="0" bIns="0" rtlCol="0">
            <a:spAutoFit/>
          </a:bodyPr>
          <a:lstStyle/>
          <a:p>
            <a:pPr marL="12700">
              <a:lnSpc>
                <a:spcPct val="100000"/>
              </a:lnSpc>
              <a:spcBef>
                <a:spcPts val="95"/>
              </a:spcBef>
            </a:pPr>
            <a:r>
              <a:rPr spc="-5" dirty="0"/>
              <a:t>Question?</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57</a:t>
            </a:fld>
            <a:endParaRPr dirty="0"/>
          </a:p>
        </p:txBody>
      </p:sp>
      <p:sp>
        <p:nvSpPr>
          <p:cNvPr id="3" name="object 3"/>
          <p:cNvSpPr txBox="1"/>
          <p:nvPr/>
        </p:nvSpPr>
        <p:spPr>
          <a:xfrm>
            <a:off x="535812" y="1625752"/>
            <a:ext cx="7594600" cy="3011805"/>
          </a:xfrm>
          <a:prstGeom prst="rect">
            <a:avLst/>
          </a:prstGeom>
        </p:spPr>
        <p:txBody>
          <a:bodyPr vert="horz" wrap="square" lIns="0" tIns="12065" rIns="0" bIns="0" rtlCol="0">
            <a:spAutoFit/>
          </a:bodyPr>
          <a:lstStyle/>
          <a:p>
            <a:pPr marL="12700" marR="5080">
              <a:lnSpc>
                <a:spcPct val="100000"/>
              </a:lnSpc>
              <a:spcBef>
                <a:spcPts val="95"/>
              </a:spcBef>
              <a:buClr>
                <a:srgbClr val="788E1D"/>
              </a:buClr>
              <a:tabLst>
                <a:tab pos="355600" algn="l"/>
              </a:tabLst>
            </a:pPr>
            <a:r>
              <a:rPr sz="2800" spc="5" dirty="0">
                <a:latin typeface="Century Gothic"/>
                <a:cs typeface="Century Gothic"/>
              </a:rPr>
              <a:t>Your </a:t>
            </a:r>
            <a:r>
              <a:rPr sz="2800" spc="-5" dirty="0">
                <a:latin typeface="Century Gothic"/>
                <a:cs typeface="Century Gothic"/>
              </a:rPr>
              <a:t>wonderful developer has designed  </a:t>
            </a:r>
            <a:r>
              <a:rPr sz="2800" spc="-10" dirty="0">
                <a:latin typeface="Century Gothic"/>
                <a:cs typeface="Century Gothic"/>
              </a:rPr>
              <a:t>and </a:t>
            </a:r>
            <a:r>
              <a:rPr sz="2800" dirty="0">
                <a:latin typeface="Century Gothic"/>
                <a:cs typeface="Century Gothic"/>
              </a:rPr>
              <a:t>built </a:t>
            </a:r>
            <a:r>
              <a:rPr sz="2800" spc="-10" dirty="0">
                <a:latin typeface="Century Gothic"/>
                <a:cs typeface="Century Gothic"/>
              </a:rPr>
              <a:t>an </a:t>
            </a:r>
            <a:r>
              <a:rPr sz="2800" spc="-5" dirty="0">
                <a:latin typeface="Century Gothic"/>
                <a:cs typeface="Century Gothic"/>
              </a:rPr>
              <a:t>attraction that </a:t>
            </a:r>
            <a:r>
              <a:rPr sz="2800" dirty="0">
                <a:latin typeface="Century Gothic"/>
                <a:cs typeface="Century Gothic"/>
              </a:rPr>
              <a:t>city </a:t>
            </a:r>
            <a:r>
              <a:rPr sz="2800" spc="-5" dirty="0">
                <a:latin typeface="Century Gothic"/>
                <a:cs typeface="Century Gothic"/>
              </a:rPr>
              <a:t>residents  love to </a:t>
            </a:r>
            <a:r>
              <a:rPr sz="2800" dirty="0">
                <a:latin typeface="Century Gothic"/>
                <a:cs typeface="Century Gothic"/>
              </a:rPr>
              <a:t>visit </a:t>
            </a:r>
            <a:r>
              <a:rPr sz="2800" spc="-10" dirty="0">
                <a:latin typeface="Century Gothic"/>
                <a:cs typeface="Century Gothic"/>
              </a:rPr>
              <a:t>and </a:t>
            </a:r>
            <a:r>
              <a:rPr sz="2800" spc="-5" dirty="0">
                <a:latin typeface="Century Gothic"/>
                <a:cs typeface="Century Gothic"/>
              </a:rPr>
              <a:t>use. The </a:t>
            </a:r>
            <a:r>
              <a:rPr sz="2800" spc="-10" dirty="0">
                <a:latin typeface="Century Gothic"/>
                <a:cs typeface="Century Gothic"/>
              </a:rPr>
              <a:t>developer  </a:t>
            </a:r>
            <a:r>
              <a:rPr sz="2800" spc="-5" dirty="0">
                <a:latin typeface="Century Gothic"/>
                <a:cs typeface="Century Gothic"/>
              </a:rPr>
              <a:t>specializes </a:t>
            </a:r>
            <a:r>
              <a:rPr sz="2800" spc="5" dirty="0">
                <a:latin typeface="Century Gothic"/>
                <a:cs typeface="Century Gothic"/>
              </a:rPr>
              <a:t>in </a:t>
            </a:r>
            <a:r>
              <a:rPr sz="2800" spc="-5" dirty="0">
                <a:latin typeface="Century Gothic"/>
                <a:cs typeface="Century Gothic"/>
              </a:rPr>
              <a:t>managing such </a:t>
            </a:r>
            <a:r>
              <a:rPr sz="2800" dirty="0">
                <a:latin typeface="Century Gothic"/>
                <a:cs typeface="Century Gothic"/>
              </a:rPr>
              <a:t>facilities, </a:t>
            </a:r>
            <a:r>
              <a:rPr sz="2800" spc="-5" dirty="0">
                <a:latin typeface="Century Gothic"/>
                <a:cs typeface="Century Gothic"/>
              </a:rPr>
              <a:t>so  you included a </a:t>
            </a:r>
            <a:r>
              <a:rPr sz="2800" spc="-10" dirty="0">
                <a:latin typeface="Century Gothic"/>
                <a:cs typeface="Century Gothic"/>
              </a:rPr>
              <a:t>property management  </a:t>
            </a:r>
            <a:r>
              <a:rPr sz="2800" spc="-5" dirty="0">
                <a:latin typeface="Century Gothic"/>
                <a:cs typeface="Century Gothic"/>
              </a:rPr>
              <a:t>contract </a:t>
            </a:r>
            <a:r>
              <a:rPr sz="2800" spc="5" dirty="0">
                <a:latin typeface="Century Gothic"/>
                <a:cs typeface="Century Gothic"/>
              </a:rPr>
              <a:t>in </a:t>
            </a:r>
            <a:r>
              <a:rPr sz="2800" spc="-5" dirty="0">
                <a:latin typeface="Century Gothic"/>
                <a:cs typeface="Century Gothic"/>
              </a:rPr>
              <a:t>your competitively negotiated  turn-key project </a:t>
            </a:r>
            <a:r>
              <a:rPr sz="2800" dirty="0">
                <a:latin typeface="Century Gothic"/>
                <a:cs typeface="Century Gothic"/>
              </a:rPr>
              <a:t>solicitation.</a:t>
            </a:r>
            <a:r>
              <a:rPr sz="2800" spc="5" dirty="0">
                <a:latin typeface="Century Gothic"/>
                <a:cs typeface="Century Gothic"/>
              </a:rPr>
              <a:t> </a:t>
            </a:r>
            <a:r>
              <a:rPr sz="2800" dirty="0">
                <a:latin typeface="Century Gothic"/>
                <a:cs typeface="Century Gothic"/>
              </a:rPr>
              <a:t>OK?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3502788" cy="566181"/>
          </a:xfrm>
          <a:prstGeom prst="rect">
            <a:avLst/>
          </a:prstGeom>
        </p:spPr>
        <p:txBody>
          <a:bodyPr vert="horz" wrap="square" lIns="0" tIns="12065" rIns="0" bIns="0" rtlCol="0">
            <a:spAutoFit/>
          </a:bodyPr>
          <a:lstStyle/>
          <a:p>
            <a:pPr marL="12700">
              <a:lnSpc>
                <a:spcPct val="100000"/>
              </a:lnSpc>
              <a:spcBef>
                <a:spcPts val="95"/>
              </a:spcBef>
            </a:pPr>
            <a:r>
              <a:rPr spc="-10" dirty="0"/>
              <a:t>A</a:t>
            </a:r>
            <a:r>
              <a:rPr spc="-5" dirty="0"/>
              <a:t>n</a:t>
            </a:r>
            <a:r>
              <a:rPr dirty="0"/>
              <a:t>s</a:t>
            </a:r>
            <a:r>
              <a:rPr spc="-10" dirty="0"/>
              <a:t>wer</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58</a:t>
            </a:fld>
            <a:endParaRPr dirty="0"/>
          </a:p>
        </p:txBody>
      </p:sp>
      <p:sp>
        <p:nvSpPr>
          <p:cNvPr id="3" name="object 3"/>
          <p:cNvSpPr txBox="1"/>
          <p:nvPr/>
        </p:nvSpPr>
        <p:spPr>
          <a:xfrm>
            <a:off x="535812" y="1628927"/>
            <a:ext cx="7498715" cy="4634865"/>
          </a:xfrm>
          <a:prstGeom prst="rect">
            <a:avLst/>
          </a:prstGeom>
        </p:spPr>
        <p:txBody>
          <a:bodyPr vert="horz" wrap="square" lIns="0" tIns="12700" rIns="0" bIns="0" rtlCol="0">
            <a:spAutoFit/>
          </a:bodyPr>
          <a:lstStyle/>
          <a:p>
            <a:pPr marL="12700" marR="71755">
              <a:lnSpc>
                <a:spcPct val="100000"/>
              </a:lnSpc>
              <a:spcBef>
                <a:spcPts val="100"/>
              </a:spcBef>
              <a:buClr>
                <a:srgbClr val="788E1D"/>
              </a:buClr>
              <a:tabLst>
                <a:tab pos="354965" algn="l"/>
                <a:tab pos="355600" algn="l"/>
              </a:tabLst>
            </a:pPr>
            <a:r>
              <a:rPr sz="1400" dirty="0">
                <a:latin typeface="Century Gothic"/>
                <a:cs typeface="Century Gothic"/>
              </a:rPr>
              <a:t>Your wonderful developer has designed and built an </a:t>
            </a:r>
            <a:r>
              <a:rPr sz="1400" spc="-5" dirty="0">
                <a:latin typeface="Century Gothic"/>
                <a:cs typeface="Century Gothic"/>
              </a:rPr>
              <a:t>attraction that </a:t>
            </a:r>
            <a:r>
              <a:rPr sz="1400" dirty="0">
                <a:latin typeface="Century Gothic"/>
                <a:cs typeface="Century Gothic"/>
              </a:rPr>
              <a:t>city </a:t>
            </a:r>
            <a:r>
              <a:rPr sz="1400" spc="-5" dirty="0">
                <a:latin typeface="Century Gothic"/>
                <a:cs typeface="Century Gothic"/>
              </a:rPr>
              <a:t>residents  </a:t>
            </a:r>
            <a:r>
              <a:rPr sz="1400" spc="5" dirty="0">
                <a:latin typeface="Century Gothic"/>
                <a:cs typeface="Century Gothic"/>
              </a:rPr>
              <a:t>love </a:t>
            </a:r>
            <a:r>
              <a:rPr sz="1400" spc="-5" dirty="0">
                <a:latin typeface="Century Gothic"/>
                <a:cs typeface="Century Gothic"/>
              </a:rPr>
              <a:t>to </a:t>
            </a:r>
            <a:r>
              <a:rPr sz="1400" dirty="0">
                <a:latin typeface="Century Gothic"/>
                <a:cs typeface="Century Gothic"/>
              </a:rPr>
              <a:t>visit and use. The developer </a:t>
            </a:r>
            <a:r>
              <a:rPr sz="1400" spc="-5" dirty="0">
                <a:latin typeface="Century Gothic"/>
                <a:cs typeface="Century Gothic"/>
              </a:rPr>
              <a:t>specializes </a:t>
            </a:r>
            <a:r>
              <a:rPr sz="1400" dirty="0">
                <a:latin typeface="Century Gothic"/>
                <a:cs typeface="Century Gothic"/>
              </a:rPr>
              <a:t>in </a:t>
            </a:r>
            <a:r>
              <a:rPr sz="1400" spc="-5" dirty="0">
                <a:latin typeface="Century Gothic"/>
                <a:cs typeface="Century Gothic"/>
              </a:rPr>
              <a:t>managing such facilities, so </a:t>
            </a:r>
            <a:r>
              <a:rPr sz="1400" dirty="0">
                <a:latin typeface="Century Gothic"/>
                <a:cs typeface="Century Gothic"/>
              </a:rPr>
              <a:t>you  </a:t>
            </a:r>
            <a:r>
              <a:rPr sz="1400" spc="-5" dirty="0">
                <a:latin typeface="Century Gothic"/>
                <a:cs typeface="Century Gothic"/>
              </a:rPr>
              <a:t>included </a:t>
            </a:r>
            <a:r>
              <a:rPr sz="1400" dirty="0">
                <a:latin typeface="Century Gothic"/>
                <a:cs typeface="Century Gothic"/>
              </a:rPr>
              <a:t>a </a:t>
            </a:r>
            <a:r>
              <a:rPr sz="1400" spc="-5" dirty="0">
                <a:latin typeface="Century Gothic"/>
                <a:cs typeface="Century Gothic"/>
              </a:rPr>
              <a:t>property </a:t>
            </a:r>
            <a:r>
              <a:rPr sz="1400" dirty="0">
                <a:latin typeface="Century Gothic"/>
                <a:cs typeface="Century Gothic"/>
              </a:rPr>
              <a:t>management </a:t>
            </a:r>
            <a:r>
              <a:rPr sz="1400" spc="-5" dirty="0">
                <a:latin typeface="Century Gothic"/>
                <a:cs typeface="Century Gothic"/>
              </a:rPr>
              <a:t>contract </a:t>
            </a:r>
            <a:r>
              <a:rPr sz="1400" spc="5" dirty="0">
                <a:latin typeface="Century Gothic"/>
                <a:cs typeface="Century Gothic"/>
              </a:rPr>
              <a:t>in </a:t>
            </a:r>
            <a:r>
              <a:rPr sz="1400" dirty="0">
                <a:latin typeface="Century Gothic"/>
                <a:cs typeface="Century Gothic"/>
              </a:rPr>
              <a:t>your </a:t>
            </a:r>
            <a:r>
              <a:rPr sz="1400" spc="-5" dirty="0">
                <a:latin typeface="Century Gothic"/>
                <a:cs typeface="Century Gothic"/>
              </a:rPr>
              <a:t>competitively </a:t>
            </a:r>
            <a:r>
              <a:rPr sz="1400" dirty="0">
                <a:latin typeface="Century Gothic"/>
                <a:cs typeface="Century Gothic"/>
              </a:rPr>
              <a:t>negotiated </a:t>
            </a:r>
            <a:r>
              <a:rPr sz="1400" spc="-5" dirty="0">
                <a:latin typeface="Century Gothic"/>
                <a:cs typeface="Century Gothic"/>
              </a:rPr>
              <a:t>turn-  </a:t>
            </a:r>
            <a:r>
              <a:rPr sz="1400" dirty="0">
                <a:latin typeface="Century Gothic"/>
                <a:cs typeface="Century Gothic"/>
              </a:rPr>
              <a:t>key project </a:t>
            </a:r>
            <a:r>
              <a:rPr sz="1400" spc="-5" dirty="0">
                <a:latin typeface="Century Gothic"/>
                <a:cs typeface="Century Gothic"/>
              </a:rPr>
              <a:t>solicitation.</a:t>
            </a:r>
            <a:r>
              <a:rPr sz="1400" spc="-80" dirty="0">
                <a:latin typeface="Century Gothic"/>
                <a:cs typeface="Century Gothic"/>
              </a:rPr>
              <a:t> </a:t>
            </a:r>
            <a:r>
              <a:rPr sz="1400" dirty="0">
                <a:latin typeface="Century Gothic"/>
                <a:cs typeface="Century Gothic"/>
              </a:rPr>
              <a:t>OK?</a:t>
            </a:r>
          </a:p>
          <a:p>
            <a:pPr marL="12700" marR="5080" algn="just">
              <a:lnSpc>
                <a:spcPct val="100000"/>
              </a:lnSpc>
              <a:spcBef>
                <a:spcPts val="640"/>
              </a:spcBef>
              <a:buClr>
                <a:srgbClr val="788E1D"/>
              </a:buClr>
              <a:tabLst>
                <a:tab pos="355600" algn="l"/>
              </a:tabLst>
            </a:pPr>
            <a:r>
              <a:rPr sz="2800" spc="-5" dirty="0">
                <a:latin typeface="Century Gothic"/>
                <a:cs typeface="Century Gothic"/>
              </a:rPr>
              <a:t>No. “Competitive </a:t>
            </a:r>
            <a:r>
              <a:rPr sz="2800" dirty="0">
                <a:latin typeface="Century Gothic"/>
                <a:cs typeface="Century Gothic"/>
              </a:rPr>
              <a:t>bidding </a:t>
            </a:r>
            <a:r>
              <a:rPr sz="2800" spc="-10" dirty="0">
                <a:latin typeface="Century Gothic"/>
                <a:cs typeface="Century Gothic"/>
              </a:rPr>
              <a:t>and  </a:t>
            </a:r>
            <a:r>
              <a:rPr sz="2800" spc="-5" dirty="0">
                <a:latin typeface="Century Gothic"/>
                <a:cs typeface="Century Gothic"/>
              </a:rPr>
              <a:t>competitive negotiation </a:t>
            </a:r>
            <a:r>
              <a:rPr sz="2800" spc="-10" dirty="0">
                <a:latin typeface="Century Gothic"/>
                <a:cs typeface="Century Gothic"/>
              </a:rPr>
              <a:t>are </a:t>
            </a:r>
            <a:r>
              <a:rPr sz="2800" spc="-5" dirty="0">
                <a:latin typeface="Century Gothic"/>
                <a:cs typeface="Century Gothic"/>
              </a:rPr>
              <a:t>different  methods for selecting from offers…. </a:t>
            </a:r>
            <a:r>
              <a:rPr sz="2800" spc="-10" dirty="0">
                <a:latin typeface="Century Gothic"/>
                <a:cs typeface="Century Gothic"/>
              </a:rPr>
              <a:t>An  </a:t>
            </a:r>
            <a:r>
              <a:rPr sz="2800" spc="-5" dirty="0">
                <a:latin typeface="Century Gothic"/>
                <a:cs typeface="Century Gothic"/>
              </a:rPr>
              <a:t>agency may engage </a:t>
            </a:r>
            <a:r>
              <a:rPr sz="2800" spc="5" dirty="0">
                <a:latin typeface="Century Gothic"/>
                <a:cs typeface="Century Gothic"/>
              </a:rPr>
              <a:t>in </a:t>
            </a:r>
            <a:r>
              <a:rPr sz="2800" spc="-5" dirty="0">
                <a:latin typeface="Century Gothic"/>
                <a:cs typeface="Century Gothic"/>
              </a:rPr>
              <a:t>competitive  negotiation to obtain certain professional  services… </a:t>
            </a:r>
            <a:r>
              <a:rPr sz="2800" spc="-10" dirty="0">
                <a:latin typeface="Century Gothic"/>
                <a:cs typeface="Century Gothic"/>
              </a:rPr>
              <a:t>[A] property management  </a:t>
            </a:r>
            <a:r>
              <a:rPr sz="2800" spc="-5" dirty="0">
                <a:latin typeface="Century Gothic"/>
                <a:cs typeface="Century Gothic"/>
              </a:rPr>
              <a:t>contract </a:t>
            </a:r>
            <a:r>
              <a:rPr sz="2800" spc="5" dirty="0">
                <a:latin typeface="Century Gothic"/>
                <a:cs typeface="Century Gothic"/>
              </a:rPr>
              <a:t>is </a:t>
            </a:r>
            <a:r>
              <a:rPr sz="2800" spc="-5" dirty="0">
                <a:latin typeface="Century Gothic"/>
                <a:cs typeface="Century Gothic"/>
              </a:rPr>
              <a:t>not among the defined  professional services</a:t>
            </a:r>
            <a:r>
              <a:rPr sz="2800" spc="50" dirty="0">
                <a:latin typeface="Century Gothic"/>
                <a:cs typeface="Century Gothic"/>
              </a:rPr>
              <a:t> </a:t>
            </a:r>
            <a:r>
              <a:rPr sz="2800" spc="-15" dirty="0">
                <a:latin typeface="Century Gothic"/>
                <a:cs typeface="Century Gothic"/>
              </a:rPr>
              <a:t>.”</a:t>
            </a:r>
            <a:endParaRPr sz="2800" dirty="0">
              <a:latin typeface="Century Gothic"/>
              <a:cs typeface="Century Gothic"/>
            </a:endParaRPr>
          </a:p>
          <a:p>
            <a:pPr marL="355600">
              <a:lnSpc>
                <a:spcPct val="100000"/>
              </a:lnSpc>
              <a:spcBef>
                <a:spcPts val="370"/>
              </a:spcBef>
            </a:pPr>
            <a:r>
              <a:rPr sz="1400" i="1" spc="-5" dirty="0">
                <a:latin typeface="Century Gothic"/>
                <a:cs typeface="Century Gothic"/>
              </a:rPr>
              <a:t>Miami Marinas Ass’n </a:t>
            </a:r>
            <a:r>
              <a:rPr sz="1400" i="1" dirty="0">
                <a:latin typeface="Century Gothic"/>
                <a:cs typeface="Century Gothic"/>
              </a:rPr>
              <a:t>v. </a:t>
            </a:r>
            <a:r>
              <a:rPr sz="1400" i="1" spc="5" dirty="0">
                <a:latin typeface="Century Gothic"/>
                <a:cs typeface="Century Gothic"/>
              </a:rPr>
              <a:t>City </a:t>
            </a:r>
            <a:r>
              <a:rPr sz="1400" i="1" dirty="0">
                <a:latin typeface="Century Gothic"/>
                <a:cs typeface="Century Gothic"/>
              </a:rPr>
              <a:t>of </a:t>
            </a:r>
            <a:r>
              <a:rPr sz="1400" i="1" spc="-5" dirty="0">
                <a:latin typeface="Century Gothic"/>
                <a:cs typeface="Century Gothic"/>
              </a:rPr>
              <a:t>Miami</a:t>
            </a:r>
            <a:r>
              <a:rPr sz="1400" spc="-5" dirty="0">
                <a:latin typeface="Century Gothic"/>
                <a:cs typeface="Century Gothic"/>
              </a:rPr>
              <a:t>, </a:t>
            </a:r>
            <a:r>
              <a:rPr sz="1400" dirty="0">
                <a:latin typeface="Century Gothic"/>
                <a:cs typeface="Century Gothic"/>
              </a:rPr>
              <a:t>408 So. 2d 615 (Fla. 3d </a:t>
            </a:r>
            <a:r>
              <a:rPr sz="1400" spc="-5" dirty="0">
                <a:latin typeface="Century Gothic"/>
                <a:cs typeface="Century Gothic"/>
              </a:rPr>
              <a:t>DCA </a:t>
            </a:r>
            <a:r>
              <a:rPr sz="1400" spc="5" dirty="0">
                <a:latin typeface="Century Gothic"/>
                <a:cs typeface="Century Gothic"/>
              </a:rPr>
              <a:t>1981)</a:t>
            </a:r>
            <a:r>
              <a:rPr sz="1400" spc="-204" dirty="0">
                <a:latin typeface="Century Gothic"/>
                <a:cs typeface="Century Gothic"/>
              </a:rPr>
              <a:t> </a:t>
            </a:r>
            <a:r>
              <a:rPr sz="1400" dirty="0">
                <a:latin typeface="Century Gothic"/>
                <a:cs typeface="Century Gothic"/>
              </a:rPr>
              <a:t>Today?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812" y="625213"/>
            <a:ext cx="4417188" cy="566181"/>
          </a:xfrm>
          <a:prstGeom prst="rect">
            <a:avLst/>
          </a:prstGeom>
        </p:spPr>
        <p:txBody>
          <a:bodyPr vert="horz" wrap="square" lIns="0" tIns="12065" rIns="0" bIns="0" rtlCol="0">
            <a:spAutoFit/>
          </a:bodyPr>
          <a:lstStyle/>
          <a:p>
            <a:pPr marL="12700">
              <a:lnSpc>
                <a:spcPct val="100000"/>
              </a:lnSpc>
              <a:spcBef>
                <a:spcPts val="95"/>
              </a:spcBef>
            </a:pPr>
            <a:r>
              <a:rPr spc="-5" dirty="0"/>
              <a:t>Sample</a:t>
            </a:r>
            <a:r>
              <a:rPr spc="-50" dirty="0"/>
              <a:t> </a:t>
            </a:r>
            <a:r>
              <a:rPr spc="-5" dirty="0"/>
              <a:t>Question</a:t>
            </a:r>
          </a:p>
        </p:txBody>
      </p:sp>
      <p:sp>
        <p:nvSpPr>
          <p:cNvPr id="4" name="object 4"/>
          <p:cNvSpPr txBox="1">
            <a:spLocks noGrp="1"/>
          </p:cNvSpPr>
          <p:nvPr>
            <p:ph type="sldNum" sz="quarter" idx="4294967295"/>
          </p:nvPr>
        </p:nvSpPr>
        <p:spPr>
          <a:xfrm>
            <a:off x="8870950" y="6580188"/>
            <a:ext cx="273050" cy="244475"/>
          </a:xfrm>
          <a:prstGeom prst="rect">
            <a:avLst/>
          </a:prstGeom>
        </p:spPr>
        <p:txBody>
          <a:bodyPr vert="horz" wrap="square" lIns="0" tIns="13970" rIns="0" bIns="0" rtlCol="0">
            <a:spAutoFit/>
          </a:bodyPr>
          <a:lstStyle/>
          <a:p>
            <a:pPr marL="38100">
              <a:lnSpc>
                <a:spcPct val="100000"/>
              </a:lnSpc>
              <a:spcBef>
                <a:spcPts val="110"/>
              </a:spcBef>
            </a:pPr>
            <a:fld id="{81D60167-4931-47E6-BA6A-407CBD079E47}" type="slidenum">
              <a:rPr dirty="0"/>
              <a:t>59</a:t>
            </a:fld>
            <a:endParaRPr dirty="0"/>
          </a:p>
        </p:txBody>
      </p:sp>
      <p:sp>
        <p:nvSpPr>
          <p:cNvPr id="3" name="object 3"/>
          <p:cNvSpPr/>
          <p:nvPr/>
        </p:nvSpPr>
        <p:spPr>
          <a:xfrm>
            <a:off x="914400" y="1391450"/>
            <a:ext cx="6583654" cy="493012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Custom 16">
      <a:dk1>
        <a:sysClr val="windowText" lastClr="000000"/>
      </a:dk1>
      <a:lt1>
        <a:srgbClr val="EBDDC3"/>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aditional Template Presentation (purple)" id="{895302A7-B024-4A9F-BFF0-078A96438D91}" vid="{53C389A0-8F70-43E1-9D1C-63B1E85090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Traditional Template Presentation (tan)</Template>
  <TotalTime>594</TotalTime>
  <Words>11950</Words>
  <Application>Microsoft Office PowerPoint</Application>
  <PresentationFormat>Custom</PresentationFormat>
  <Paragraphs>420</Paragraphs>
  <Slides>59</Slides>
  <Notes>19</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TimesNewRomanPS-ItalicMT</vt:lpstr>
      <vt:lpstr>TimesNewRomanPSMT</vt:lpstr>
      <vt:lpstr>Arial</vt:lpstr>
      <vt:lpstr>Calibri</vt:lpstr>
      <vt:lpstr>Century Gothic</vt:lpstr>
      <vt:lpstr>Tahoma</vt:lpstr>
      <vt:lpstr>Times New Roman</vt:lpstr>
      <vt:lpstr>Office Theme</vt:lpstr>
      <vt:lpstr>PROCUREMENT &amp; CONTRACTS</vt:lpstr>
      <vt:lpstr>Framework</vt:lpstr>
      <vt:lpstr>Governing Law: Common Law</vt:lpstr>
      <vt:lpstr>Governing Law: Fla. Const.</vt:lpstr>
      <vt:lpstr>Governing Law: Fla. Const.</vt:lpstr>
      <vt:lpstr>Governing Law: Fla. Const.</vt:lpstr>
      <vt:lpstr>Governing Law: Federal Statutes</vt:lpstr>
      <vt:lpstr>Governing Law: Federal Statutes</vt:lpstr>
      <vt:lpstr>Governing Law: Federal Statutes</vt:lpstr>
      <vt:lpstr>PowerPoint Presentation</vt:lpstr>
      <vt:lpstr>Governing Law: State Statutes</vt:lpstr>
      <vt:lpstr>PowerPoint Presentation</vt:lpstr>
      <vt:lpstr>Governing Law: State Statutes Section 287.055</vt:lpstr>
      <vt:lpstr>Governing Law: State Statutes</vt:lpstr>
      <vt:lpstr>Governing Law: State Statutes</vt:lpstr>
      <vt:lpstr>Governing Law: State Statutes</vt:lpstr>
      <vt:lpstr>Governing Law: State Statutes</vt:lpstr>
      <vt:lpstr>Governing Law: Related Statutes</vt:lpstr>
      <vt:lpstr>Governing Law: Related Statutes</vt:lpstr>
      <vt:lpstr>The Issue and Answer</vt:lpstr>
      <vt:lpstr>Governing Law: Statute of Frauds</vt:lpstr>
      <vt:lpstr>Governing Law: Statute of Frauds</vt:lpstr>
      <vt:lpstr>Governing Law: Local</vt:lpstr>
      <vt:lpstr>Competitive Procurement Methods</vt:lpstr>
      <vt:lpstr>Competitive Procurement Methods</vt:lpstr>
      <vt:lpstr>Competitive Procurement Methods CCNA § 287.055, Fla. Stat. (2022) </vt:lpstr>
      <vt:lpstr>Bid Protests: State Claims Protest Bond</vt:lpstr>
      <vt:lpstr>Bid Protests: State Claims Protest Bond</vt:lpstr>
      <vt:lpstr>Bid Protests: State Claims Jurisdictional Requirement</vt:lpstr>
      <vt:lpstr>Bid Protests: State Claims Procedural Matters</vt:lpstr>
      <vt:lpstr>Bid Protests: State Claims Procedural Matters</vt:lpstr>
      <vt:lpstr>Bid Protests: State Claims Substantive Matters</vt:lpstr>
      <vt:lpstr>Bid Protests: State Claims Relief</vt:lpstr>
      <vt:lpstr>Bid Protests: Federal Claims</vt:lpstr>
      <vt:lpstr>Local Preference</vt:lpstr>
      <vt:lpstr>Local Preference</vt:lpstr>
      <vt:lpstr>Local Preference: Types</vt:lpstr>
      <vt:lpstr>Local Preference: Challenges</vt:lpstr>
      <vt:lpstr>Local Preference: Challenges</vt:lpstr>
      <vt:lpstr>Local Preference: Florida Law</vt:lpstr>
      <vt:lpstr>Contract Performance: Payment &amp; Performance Bonds</vt:lpstr>
      <vt:lpstr>Contract Performance: Payment &amp; Performance Bonds</vt:lpstr>
      <vt:lpstr>PowerPoint Presentation</vt:lpstr>
      <vt:lpstr>Contract Performance: Change Orders and Amendments</vt:lpstr>
      <vt:lpstr>Contract Performance: Renewal</vt:lpstr>
      <vt:lpstr>Contract Performance: Termination</vt:lpstr>
      <vt:lpstr>Contract Performance: Damages</vt:lpstr>
      <vt:lpstr>Ethical Considerations</vt:lpstr>
      <vt:lpstr>Governing Law: State Statutes – 112</vt:lpstr>
      <vt:lpstr>Recent Cases</vt:lpstr>
      <vt:lpstr>Recent Cases</vt:lpstr>
      <vt:lpstr>PowerPoint Presentation</vt:lpstr>
      <vt:lpstr>Recent Legislation</vt:lpstr>
      <vt:lpstr>Recent Legislation</vt:lpstr>
      <vt:lpstr>Question?</vt:lpstr>
      <vt:lpstr>Answer</vt:lpstr>
      <vt:lpstr>Question?</vt:lpstr>
      <vt:lpstr>Answer</vt:lpstr>
      <vt:lpstr>Sample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Suzanne</dc:creator>
  <cp:lastModifiedBy>Mood, Kirsten</cp:lastModifiedBy>
  <cp:revision>13</cp:revision>
  <dcterms:created xsi:type="dcterms:W3CDTF">2024-01-20T20:40:08Z</dcterms:created>
  <dcterms:modified xsi:type="dcterms:W3CDTF">2025-03-21T14:14:53Z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2021-03-24T00:00:00Z</vt:filetime>
  </property>
  <property fmtid="{D5CDD505-2E9C-101B-9397-08002B2CF9AE}" pid="3" name="Creator">
    <vt:lpwstr>Power PDF Create</vt:lpwstr>
  </property>
  <property fmtid="{D5CDD505-2E9C-101B-9397-08002B2CF9AE}" pid="4" name="LastSaved">
    <vt:filetime>2024-01-20T00:00:00Z</vt:filetime>
  </property>
</Properties>
</file>