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30" r:id="rId1"/>
  </p:sldMasterIdLst>
  <p:notesMasterIdLst>
    <p:notesMasterId r:id="rId48"/>
  </p:notesMasterIdLst>
  <p:sldIdLst>
    <p:sldId id="256" r:id="rId2"/>
    <p:sldId id="379" r:id="rId3"/>
    <p:sldId id="324" r:id="rId4"/>
    <p:sldId id="325" r:id="rId5"/>
    <p:sldId id="377" r:id="rId6"/>
    <p:sldId id="340" r:id="rId7"/>
    <p:sldId id="327" r:id="rId8"/>
    <p:sldId id="328" r:id="rId9"/>
    <p:sldId id="330" r:id="rId10"/>
    <p:sldId id="331" r:id="rId11"/>
    <p:sldId id="332" r:id="rId12"/>
    <p:sldId id="333" r:id="rId13"/>
    <p:sldId id="378" r:id="rId14"/>
    <p:sldId id="335" r:id="rId15"/>
    <p:sldId id="336" r:id="rId16"/>
    <p:sldId id="337" r:id="rId17"/>
    <p:sldId id="338" r:id="rId18"/>
    <p:sldId id="339" r:id="rId19"/>
    <p:sldId id="341" r:id="rId20"/>
    <p:sldId id="342" r:id="rId21"/>
    <p:sldId id="343" r:id="rId22"/>
    <p:sldId id="346" r:id="rId23"/>
    <p:sldId id="380" r:id="rId24"/>
    <p:sldId id="382" r:id="rId25"/>
    <p:sldId id="381" r:id="rId26"/>
    <p:sldId id="320" r:id="rId27"/>
    <p:sldId id="321" r:id="rId28"/>
    <p:sldId id="322" r:id="rId29"/>
    <p:sldId id="323" r:id="rId30"/>
    <p:sldId id="344" r:id="rId31"/>
    <p:sldId id="345" r:id="rId32"/>
    <p:sldId id="388" r:id="rId33"/>
    <p:sldId id="389" r:id="rId34"/>
    <p:sldId id="390" r:id="rId35"/>
    <p:sldId id="384" r:id="rId36"/>
    <p:sldId id="392" r:id="rId37"/>
    <p:sldId id="393" r:id="rId38"/>
    <p:sldId id="394" r:id="rId39"/>
    <p:sldId id="395" r:id="rId40"/>
    <p:sldId id="396" r:id="rId41"/>
    <p:sldId id="397" r:id="rId42"/>
    <p:sldId id="398" r:id="rId43"/>
    <p:sldId id="391" r:id="rId44"/>
    <p:sldId id="385" r:id="rId45"/>
    <p:sldId id="386" r:id="rId46"/>
    <p:sldId id="387" r:id="rId47"/>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581" autoAdjust="0"/>
    <p:restoredTop sz="83535" autoAdjust="0"/>
  </p:normalViewPr>
  <p:slideViewPr>
    <p:cSldViewPr>
      <p:cViewPr varScale="1">
        <p:scale>
          <a:sx n="89" d="100"/>
          <a:sy n="89" d="100"/>
        </p:scale>
        <p:origin x="1764" y="84"/>
      </p:cViewPr>
      <p:guideLst>
        <p:guide orient="horz" pos="2880"/>
        <p:guide pos="2160"/>
      </p:guideLst>
    </p:cSldViewPr>
  </p:slideViewPr>
  <p:notesTextViewPr>
    <p:cViewPr>
      <p:scale>
        <a:sx n="100" d="100"/>
        <a:sy n="100" d="100"/>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_rels/data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4" Type="http://schemas.openxmlformats.org/officeDocument/2006/relationships/image" Target="../media/image7.svg"/></Relationships>
</file>

<file path=ppt/diagrams/_rels/data4.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4" Type="http://schemas.openxmlformats.org/officeDocument/2006/relationships/image" Target="../media/image7.svg"/></Relationships>
</file>

<file path=ppt/diagrams/_rels/drawing4.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3222C55-531D-4134-AC91-20502F64EB7A}" type="doc">
      <dgm:prSet loTypeId="urn:microsoft.com/office/officeart/2005/8/layout/vList5" loCatId="list" qsTypeId="urn:microsoft.com/office/officeart/2005/8/quickstyle/simple5" qsCatId="simple" csTypeId="urn:microsoft.com/office/officeart/2005/8/colors/accent3_2" csCatId="accent3" phldr="1"/>
      <dgm:spPr/>
      <dgm:t>
        <a:bodyPr/>
        <a:lstStyle/>
        <a:p>
          <a:endParaRPr lang="en-US"/>
        </a:p>
      </dgm:t>
    </dgm:pt>
    <dgm:pt modelId="{AEF5DB31-8FFC-4037-B757-B2C4A5E9203A}">
      <dgm:prSet/>
      <dgm:spPr/>
      <dgm:t>
        <a:bodyPr/>
        <a:lstStyle/>
        <a:p>
          <a:r>
            <a:rPr lang="en-US" dirty="0">
              <a:latin typeface="+mn-lt"/>
              <a:ea typeface="Tahoma" panose="020B0604030504040204" pitchFamily="34" charset="0"/>
              <a:cs typeface="Tahoma" panose="020B0604030504040204" pitchFamily="34" charset="0"/>
            </a:rPr>
            <a:t>Federal Civil Rights Claims</a:t>
          </a:r>
          <a:endParaRPr lang="en-US" dirty="0">
            <a:solidFill>
              <a:schemeClr val="bg1"/>
            </a:solidFill>
            <a:latin typeface="+mn-lt"/>
            <a:ea typeface="Tahoma" panose="020B0604030504040204" pitchFamily="34" charset="0"/>
            <a:cs typeface="Tahoma" panose="020B0604030504040204" pitchFamily="34" charset="0"/>
          </a:endParaRPr>
        </a:p>
      </dgm:t>
    </dgm:pt>
    <dgm:pt modelId="{04286C52-4627-4AFB-940F-4418AC795015}" type="parTrans" cxnId="{130E5A41-4AE7-49D0-B263-8DFBD164AE5B}">
      <dgm:prSet/>
      <dgm:spPr/>
      <dgm:t>
        <a:bodyPr/>
        <a:lstStyle/>
        <a:p>
          <a:endParaRPr lang="en-US"/>
        </a:p>
      </dgm:t>
    </dgm:pt>
    <dgm:pt modelId="{AF53B84D-30E8-4C07-A4C1-3609C9A4C217}" type="sibTrans" cxnId="{130E5A41-4AE7-49D0-B263-8DFBD164AE5B}">
      <dgm:prSet/>
      <dgm:spPr/>
      <dgm:t>
        <a:bodyPr/>
        <a:lstStyle/>
        <a:p>
          <a:endParaRPr lang="en-US"/>
        </a:p>
      </dgm:t>
    </dgm:pt>
    <dgm:pt modelId="{D11589B7-307C-46AD-85EE-3D9201BAC240}">
      <dgm:prSet/>
      <dgm:spPr/>
      <dgm:t>
        <a:bodyPr/>
        <a:lstStyle/>
        <a:p>
          <a:r>
            <a:rPr lang="en-US" dirty="0">
              <a:solidFill>
                <a:schemeClr val="bg1"/>
              </a:solidFill>
              <a:latin typeface="+mn-lt"/>
              <a:ea typeface="Tahoma" panose="020B0604030504040204" pitchFamily="34" charset="0"/>
              <a:cs typeface="Tahoma" panose="020B0604030504040204" pitchFamily="34" charset="0"/>
            </a:rPr>
            <a:t>§ 1981</a:t>
          </a:r>
        </a:p>
      </dgm:t>
    </dgm:pt>
    <dgm:pt modelId="{175FBA98-A58C-493A-999A-FB81EEA89B91}" type="parTrans" cxnId="{BC5130E1-B2BA-49C5-AB32-66DEB1F326EA}">
      <dgm:prSet/>
      <dgm:spPr/>
      <dgm:t>
        <a:bodyPr/>
        <a:lstStyle/>
        <a:p>
          <a:endParaRPr lang="en-US"/>
        </a:p>
      </dgm:t>
    </dgm:pt>
    <dgm:pt modelId="{B788A4D8-3130-4ADC-B573-2D8A1C774A0B}" type="sibTrans" cxnId="{BC5130E1-B2BA-49C5-AB32-66DEB1F326EA}">
      <dgm:prSet/>
      <dgm:spPr/>
      <dgm:t>
        <a:bodyPr/>
        <a:lstStyle/>
        <a:p>
          <a:endParaRPr lang="en-US"/>
        </a:p>
      </dgm:t>
    </dgm:pt>
    <dgm:pt modelId="{52FC95B4-527F-470C-9409-06C65356B1E9}">
      <dgm:prSet/>
      <dgm:spPr/>
      <dgm:t>
        <a:bodyPr/>
        <a:lstStyle/>
        <a:p>
          <a:r>
            <a:rPr lang="en-US" dirty="0">
              <a:solidFill>
                <a:schemeClr val="bg1"/>
              </a:solidFill>
              <a:latin typeface="+mn-lt"/>
              <a:ea typeface="Tahoma" panose="020B0604030504040204" pitchFamily="34" charset="0"/>
              <a:cs typeface="Tahoma" panose="020B0604030504040204" pitchFamily="34" charset="0"/>
            </a:rPr>
            <a:t>State Con Law</a:t>
          </a:r>
        </a:p>
      </dgm:t>
    </dgm:pt>
    <dgm:pt modelId="{1DAEC01F-D7E9-4123-84BC-1C3E0977221E}" type="parTrans" cxnId="{2A381E17-9602-4ED2-B4FE-75297A784FEA}">
      <dgm:prSet/>
      <dgm:spPr/>
      <dgm:t>
        <a:bodyPr/>
        <a:lstStyle/>
        <a:p>
          <a:endParaRPr lang="en-US"/>
        </a:p>
      </dgm:t>
    </dgm:pt>
    <dgm:pt modelId="{FBD37EFC-8833-4338-ADA2-29E5A8433729}" type="sibTrans" cxnId="{2A381E17-9602-4ED2-B4FE-75297A784FEA}">
      <dgm:prSet/>
      <dgm:spPr/>
      <dgm:t>
        <a:bodyPr/>
        <a:lstStyle/>
        <a:p>
          <a:endParaRPr lang="en-US"/>
        </a:p>
      </dgm:t>
    </dgm:pt>
    <dgm:pt modelId="{FFAD67CB-FFA8-4492-8014-C3D7CDA0886E}">
      <dgm:prSet/>
      <dgm:spPr/>
      <dgm:t>
        <a:bodyPr/>
        <a:lstStyle/>
        <a:p>
          <a:r>
            <a:rPr lang="en-US">
              <a:solidFill>
                <a:schemeClr val="bg1"/>
              </a:solidFill>
              <a:latin typeface="+mn-lt"/>
              <a:ea typeface="Tahoma" panose="020B0604030504040204" pitchFamily="34" charset="0"/>
              <a:cs typeface="Tahoma" panose="020B0604030504040204" pitchFamily="34" charset="0"/>
            </a:rPr>
            <a:t>Right to privacy;</a:t>
          </a:r>
          <a:endParaRPr lang="en-US" dirty="0">
            <a:solidFill>
              <a:schemeClr val="bg1"/>
            </a:solidFill>
            <a:latin typeface="+mn-lt"/>
            <a:ea typeface="Tahoma" panose="020B0604030504040204" pitchFamily="34" charset="0"/>
            <a:cs typeface="Tahoma" panose="020B0604030504040204" pitchFamily="34" charset="0"/>
          </a:endParaRPr>
        </a:p>
      </dgm:t>
    </dgm:pt>
    <dgm:pt modelId="{49B411FE-0894-492D-8BBC-3AA62220F4DA}" type="parTrans" cxnId="{F5EAC45B-AA05-46F1-AE72-9B74C524B773}">
      <dgm:prSet/>
      <dgm:spPr/>
      <dgm:t>
        <a:bodyPr/>
        <a:lstStyle/>
        <a:p>
          <a:endParaRPr lang="en-US"/>
        </a:p>
      </dgm:t>
    </dgm:pt>
    <dgm:pt modelId="{C218F0F4-7A51-449B-AA5E-D6B6FAA67DE0}" type="sibTrans" cxnId="{F5EAC45B-AA05-46F1-AE72-9B74C524B773}">
      <dgm:prSet/>
      <dgm:spPr/>
      <dgm:t>
        <a:bodyPr/>
        <a:lstStyle/>
        <a:p>
          <a:endParaRPr lang="en-US"/>
        </a:p>
      </dgm:t>
    </dgm:pt>
    <dgm:pt modelId="{8632C14B-D032-4C25-9784-212BA974C187}">
      <dgm:prSet/>
      <dgm:spPr/>
      <dgm:t>
        <a:bodyPr/>
        <a:lstStyle/>
        <a:p>
          <a:r>
            <a:rPr lang="en-US" dirty="0">
              <a:solidFill>
                <a:schemeClr val="bg1"/>
              </a:solidFill>
              <a:latin typeface="+mn-lt"/>
              <a:ea typeface="Tahoma" panose="020B0604030504040204" pitchFamily="34" charset="0"/>
              <a:cs typeface="Tahoma" panose="020B0604030504040204" pitchFamily="34" charset="0"/>
            </a:rPr>
            <a:t>Right to access to public meetings  and records; </a:t>
          </a:r>
        </a:p>
      </dgm:t>
    </dgm:pt>
    <dgm:pt modelId="{8BAAA346-DDEE-4B4E-9DBE-866088F5D4F1}" type="parTrans" cxnId="{9A41E78C-4F7B-4CDE-A4FE-158D7B7BCAAD}">
      <dgm:prSet/>
      <dgm:spPr/>
      <dgm:t>
        <a:bodyPr/>
        <a:lstStyle/>
        <a:p>
          <a:endParaRPr lang="en-US"/>
        </a:p>
      </dgm:t>
    </dgm:pt>
    <dgm:pt modelId="{AFF33759-F77A-4FCE-9C06-E7C5CD050EA1}" type="sibTrans" cxnId="{9A41E78C-4F7B-4CDE-A4FE-158D7B7BCAAD}">
      <dgm:prSet/>
      <dgm:spPr/>
      <dgm:t>
        <a:bodyPr/>
        <a:lstStyle/>
        <a:p>
          <a:endParaRPr lang="en-US"/>
        </a:p>
      </dgm:t>
    </dgm:pt>
    <dgm:pt modelId="{AD5FB478-B036-4468-995D-817E2DB9DA59}">
      <dgm:prSet/>
      <dgm:spPr/>
      <dgm:t>
        <a:bodyPr/>
        <a:lstStyle/>
        <a:p>
          <a:r>
            <a:rPr lang="en-US" dirty="0">
              <a:solidFill>
                <a:schemeClr val="bg1"/>
              </a:solidFill>
              <a:latin typeface="+mn-lt"/>
              <a:ea typeface="Tahoma" panose="020B0604030504040204" pitchFamily="34" charset="0"/>
              <a:cs typeface="Tahoma" panose="020B0604030504040204" pitchFamily="34" charset="0"/>
            </a:rPr>
            <a:t>Right of access to the courts;</a:t>
          </a:r>
        </a:p>
      </dgm:t>
    </dgm:pt>
    <dgm:pt modelId="{6F7CC124-541B-4768-B869-98C9AC530D64}" type="parTrans" cxnId="{DB63286F-0085-4374-A15D-9992CC9E5147}">
      <dgm:prSet/>
      <dgm:spPr/>
      <dgm:t>
        <a:bodyPr/>
        <a:lstStyle/>
        <a:p>
          <a:endParaRPr lang="en-US"/>
        </a:p>
      </dgm:t>
    </dgm:pt>
    <dgm:pt modelId="{A2B03054-3225-40D8-8FC6-402D6BB48066}" type="sibTrans" cxnId="{DB63286F-0085-4374-A15D-9992CC9E5147}">
      <dgm:prSet/>
      <dgm:spPr/>
      <dgm:t>
        <a:bodyPr/>
        <a:lstStyle/>
        <a:p>
          <a:endParaRPr lang="en-US"/>
        </a:p>
      </dgm:t>
    </dgm:pt>
    <dgm:pt modelId="{395CFEE1-3EC5-4D5F-B3A2-EAF42C8550DD}">
      <dgm:prSet/>
      <dgm:spPr/>
      <dgm:t>
        <a:bodyPr/>
        <a:lstStyle/>
        <a:p>
          <a:r>
            <a:rPr lang="en-US" dirty="0">
              <a:solidFill>
                <a:schemeClr val="bg1"/>
              </a:solidFill>
              <a:latin typeface="+mn-lt"/>
              <a:ea typeface="Tahoma" panose="020B0604030504040204" pitchFamily="34" charset="0"/>
              <a:cs typeface="Tahoma" panose="020B0604030504040204" pitchFamily="34" charset="0"/>
            </a:rPr>
            <a:t>State Claims</a:t>
          </a:r>
        </a:p>
      </dgm:t>
    </dgm:pt>
    <dgm:pt modelId="{CA46C1C8-EC6A-42A6-81D0-F5224C2E967A}" type="parTrans" cxnId="{7C11728E-585D-42BF-A379-80CDF8BC22D2}">
      <dgm:prSet/>
      <dgm:spPr/>
      <dgm:t>
        <a:bodyPr/>
        <a:lstStyle/>
        <a:p>
          <a:endParaRPr lang="en-US"/>
        </a:p>
      </dgm:t>
    </dgm:pt>
    <dgm:pt modelId="{05E33F6B-871C-461B-A798-D2705DA85F2C}" type="sibTrans" cxnId="{7C11728E-585D-42BF-A379-80CDF8BC22D2}">
      <dgm:prSet/>
      <dgm:spPr/>
      <dgm:t>
        <a:bodyPr/>
        <a:lstStyle/>
        <a:p>
          <a:endParaRPr lang="en-US"/>
        </a:p>
      </dgm:t>
    </dgm:pt>
    <dgm:pt modelId="{55AB1CE8-10DD-48B9-AEFE-EE28DE91AB34}">
      <dgm:prSet/>
      <dgm:spPr/>
      <dgm:t>
        <a:bodyPr/>
        <a:lstStyle/>
        <a:p>
          <a:r>
            <a:rPr lang="en-US" dirty="0">
              <a:solidFill>
                <a:schemeClr val="bg1"/>
              </a:solidFill>
              <a:latin typeface="+mn-lt"/>
              <a:ea typeface="Tahoma" panose="020B0604030504040204" pitchFamily="34" charset="0"/>
              <a:cs typeface="Tahoma" panose="020B0604030504040204" pitchFamily="34" charset="0"/>
            </a:rPr>
            <a:t>FCRA</a:t>
          </a:r>
        </a:p>
      </dgm:t>
    </dgm:pt>
    <dgm:pt modelId="{FBBF25B9-9BC3-4635-B479-52C6F7CD5030}" type="parTrans" cxnId="{0DAB625A-9CFB-46C9-BD2C-F6C8A8886074}">
      <dgm:prSet/>
      <dgm:spPr/>
      <dgm:t>
        <a:bodyPr/>
        <a:lstStyle/>
        <a:p>
          <a:endParaRPr lang="en-US"/>
        </a:p>
      </dgm:t>
    </dgm:pt>
    <dgm:pt modelId="{CEA0DA5A-477E-4FF4-8FC6-C1FD128407E7}" type="sibTrans" cxnId="{0DAB625A-9CFB-46C9-BD2C-F6C8A8886074}">
      <dgm:prSet/>
      <dgm:spPr/>
      <dgm:t>
        <a:bodyPr/>
        <a:lstStyle/>
        <a:p>
          <a:endParaRPr lang="en-US"/>
        </a:p>
      </dgm:t>
    </dgm:pt>
    <dgm:pt modelId="{59461E49-2CD7-4246-9CCC-9AFB032A2ECB}">
      <dgm:prSet/>
      <dgm:spPr/>
      <dgm:t>
        <a:bodyPr/>
        <a:lstStyle/>
        <a:p>
          <a:r>
            <a:rPr lang="en-US" dirty="0">
              <a:solidFill>
                <a:schemeClr val="bg1"/>
              </a:solidFill>
              <a:latin typeface="+mn-lt"/>
              <a:ea typeface="Tahoma" panose="020B0604030504040204" pitchFamily="34" charset="0"/>
              <a:cs typeface="Tahoma" panose="020B0604030504040204" pitchFamily="34" charset="0"/>
            </a:rPr>
            <a:t>Whistleblower</a:t>
          </a:r>
        </a:p>
      </dgm:t>
    </dgm:pt>
    <dgm:pt modelId="{026F19D5-C305-4056-925C-4910B1600000}" type="parTrans" cxnId="{850C39B9-0FC2-4B28-BA1F-7F7B5956B854}">
      <dgm:prSet/>
      <dgm:spPr/>
      <dgm:t>
        <a:bodyPr/>
        <a:lstStyle/>
        <a:p>
          <a:endParaRPr lang="en-US"/>
        </a:p>
      </dgm:t>
    </dgm:pt>
    <dgm:pt modelId="{DE0A935C-DC17-4AC3-8054-2C14DEFD511D}" type="sibTrans" cxnId="{850C39B9-0FC2-4B28-BA1F-7F7B5956B854}">
      <dgm:prSet/>
      <dgm:spPr/>
      <dgm:t>
        <a:bodyPr/>
        <a:lstStyle/>
        <a:p>
          <a:endParaRPr lang="en-US"/>
        </a:p>
      </dgm:t>
    </dgm:pt>
    <dgm:pt modelId="{61E23BCA-5528-485E-820D-DBE24D8EFFE6}">
      <dgm:prSet/>
      <dgm:spPr/>
      <dgm:t>
        <a:bodyPr/>
        <a:lstStyle/>
        <a:p>
          <a:r>
            <a:rPr lang="en-US" dirty="0">
              <a:solidFill>
                <a:schemeClr val="bg1"/>
              </a:solidFill>
              <a:latin typeface="+mn-lt"/>
              <a:ea typeface="Tahoma" panose="020B0604030504040204" pitchFamily="34" charset="0"/>
              <a:cs typeface="Tahoma" panose="020B0604030504040204" pitchFamily="34" charset="0"/>
            </a:rPr>
            <a:t>Public Employee Labor Relations</a:t>
          </a:r>
        </a:p>
      </dgm:t>
    </dgm:pt>
    <dgm:pt modelId="{A2BC137A-E680-4EAA-A6BE-CF8D01B414D8}" type="parTrans" cxnId="{F697A368-778D-4D9B-9C14-1576D3A46AA2}">
      <dgm:prSet/>
      <dgm:spPr/>
      <dgm:t>
        <a:bodyPr/>
        <a:lstStyle/>
        <a:p>
          <a:endParaRPr lang="en-US"/>
        </a:p>
      </dgm:t>
    </dgm:pt>
    <dgm:pt modelId="{464AF450-95EC-49DA-AA90-8926F5A01D6C}" type="sibTrans" cxnId="{F697A368-778D-4D9B-9C14-1576D3A46AA2}">
      <dgm:prSet/>
      <dgm:spPr/>
      <dgm:t>
        <a:bodyPr/>
        <a:lstStyle/>
        <a:p>
          <a:endParaRPr lang="en-US"/>
        </a:p>
      </dgm:t>
    </dgm:pt>
    <dgm:pt modelId="{E11BD555-6FBB-4DD7-A6AF-91AC9D7EA72C}">
      <dgm:prSet/>
      <dgm:spPr/>
      <dgm:t>
        <a:bodyPr/>
        <a:lstStyle/>
        <a:p>
          <a:r>
            <a:rPr lang="en-US" dirty="0">
              <a:solidFill>
                <a:schemeClr val="bg1"/>
              </a:solidFill>
              <a:latin typeface="+mn-lt"/>
              <a:ea typeface="Tahoma" panose="020B0604030504040204" pitchFamily="34" charset="0"/>
              <a:cs typeface="Tahoma" panose="020B0604030504040204" pitchFamily="34" charset="0"/>
            </a:rPr>
            <a:t>Common Law Torts</a:t>
          </a:r>
        </a:p>
      </dgm:t>
    </dgm:pt>
    <dgm:pt modelId="{2CDF94E8-1118-46AE-B38E-CAD84180FA28}" type="parTrans" cxnId="{031F4579-5CFF-4ADA-B9A7-54602D091634}">
      <dgm:prSet/>
      <dgm:spPr/>
      <dgm:t>
        <a:bodyPr/>
        <a:lstStyle/>
        <a:p>
          <a:endParaRPr lang="en-US"/>
        </a:p>
      </dgm:t>
    </dgm:pt>
    <dgm:pt modelId="{431C546C-A800-49ED-988C-8E4D454724FB}" type="sibTrans" cxnId="{031F4579-5CFF-4ADA-B9A7-54602D091634}">
      <dgm:prSet/>
      <dgm:spPr/>
      <dgm:t>
        <a:bodyPr/>
        <a:lstStyle/>
        <a:p>
          <a:endParaRPr lang="en-US"/>
        </a:p>
      </dgm:t>
    </dgm:pt>
    <dgm:pt modelId="{FE7E1876-EB59-4201-9E4F-BA0EDBA91037}">
      <dgm:prSet/>
      <dgm:spPr/>
      <dgm:t>
        <a:bodyPr/>
        <a:lstStyle/>
        <a:p>
          <a:r>
            <a:rPr lang="en-US" dirty="0">
              <a:solidFill>
                <a:schemeClr val="bg1"/>
              </a:solidFill>
              <a:latin typeface="+mn-lt"/>
              <a:ea typeface="Tahoma" panose="020B0604030504040204" pitchFamily="34" charset="0"/>
              <a:cs typeface="Tahoma" panose="020B0604030504040204" pitchFamily="34" charset="0"/>
            </a:rPr>
            <a:t>§ 1985</a:t>
          </a:r>
        </a:p>
      </dgm:t>
    </dgm:pt>
    <dgm:pt modelId="{8877C4BF-6A89-4F74-A7A8-F5F1385D6986}" type="parTrans" cxnId="{7FFCEBF6-4D0B-41BF-8E5D-E710C80DA43E}">
      <dgm:prSet/>
      <dgm:spPr/>
      <dgm:t>
        <a:bodyPr/>
        <a:lstStyle/>
        <a:p>
          <a:endParaRPr lang="en-US"/>
        </a:p>
      </dgm:t>
    </dgm:pt>
    <dgm:pt modelId="{409A6D91-B2B7-4B4E-8AF1-5014FBA7A09C}" type="sibTrans" cxnId="{7FFCEBF6-4D0B-41BF-8E5D-E710C80DA43E}">
      <dgm:prSet/>
      <dgm:spPr/>
      <dgm:t>
        <a:bodyPr/>
        <a:lstStyle/>
        <a:p>
          <a:endParaRPr lang="en-US"/>
        </a:p>
      </dgm:t>
    </dgm:pt>
    <dgm:pt modelId="{1CE05160-4CF1-4A89-8630-4B2818E01976}">
      <dgm:prSet/>
      <dgm:spPr/>
      <dgm:t>
        <a:bodyPr/>
        <a:lstStyle/>
        <a:p>
          <a:r>
            <a:rPr lang="en-US" dirty="0">
              <a:solidFill>
                <a:schemeClr val="bg1"/>
              </a:solidFill>
              <a:latin typeface="+mn-lt"/>
              <a:ea typeface="Tahoma" panose="020B0604030504040204" pitchFamily="34" charset="0"/>
              <a:cs typeface="Tahoma" panose="020B0604030504040204" pitchFamily="34" charset="0"/>
            </a:rPr>
            <a:t>§ 1983</a:t>
          </a:r>
        </a:p>
      </dgm:t>
    </dgm:pt>
    <dgm:pt modelId="{13BC5A34-EBB5-4290-8DC9-5D89DAE85CBC}" type="parTrans" cxnId="{BF7B14EE-FCCF-4ADF-B579-C0BED714F2F2}">
      <dgm:prSet/>
      <dgm:spPr/>
      <dgm:t>
        <a:bodyPr/>
        <a:lstStyle/>
        <a:p>
          <a:endParaRPr lang="en-US"/>
        </a:p>
      </dgm:t>
    </dgm:pt>
    <dgm:pt modelId="{E9BA4D3F-666F-4F67-B881-5F14D505ACC2}" type="sibTrans" cxnId="{BF7B14EE-FCCF-4ADF-B579-C0BED714F2F2}">
      <dgm:prSet/>
      <dgm:spPr/>
      <dgm:t>
        <a:bodyPr/>
        <a:lstStyle/>
        <a:p>
          <a:endParaRPr lang="en-US"/>
        </a:p>
      </dgm:t>
    </dgm:pt>
    <dgm:pt modelId="{A25AAF17-CB86-4690-B89F-7E0B03505A37}" type="pres">
      <dgm:prSet presAssocID="{13222C55-531D-4134-AC91-20502F64EB7A}" presName="Name0" presStyleCnt="0">
        <dgm:presLayoutVars>
          <dgm:dir/>
          <dgm:animLvl val="lvl"/>
          <dgm:resizeHandles val="exact"/>
        </dgm:presLayoutVars>
      </dgm:prSet>
      <dgm:spPr/>
    </dgm:pt>
    <dgm:pt modelId="{4515C89D-2227-440E-8B58-064FDAE88732}" type="pres">
      <dgm:prSet presAssocID="{AEF5DB31-8FFC-4037-B757-B2C4A5E9203A}" presName="linNode" presStyleCnt="0"/>
      <dgm:spPr/>
    </dgm:pt>
    <dgm:pt modelId="{E3A5E007-87AF-45B1-A52C-84A21863FE8E}" type="pres">
      <dgm:prSet presAssocID="{AEF5DB31-8FFC-4037-B757-B2C4A5E9203A}" presName="parentText" presStyleLbl="node1" presStyleIdx="0" presStyleCnt="3">
        <dgm:presLayoutVars>
          <dgm:chMax val="1"/>
          <dgm:bulletEnabled val="1"/>
        </dgm:presLayoutVars>
      </dgm:prSet>
      <dgm:spPr/>
    </dgm:pt>
    <dgm:pt modelId="{2CA66F45-0DD5-4AAA-9E78-19BBEAA2FBF6}" type="pres">
      <dgm:prSet presAssocID="{AEF5DB31-8FFC-4037-B757-B2C4A5E9203A}" presName="descendantText" presStyleLbl="alignAccFollowNode1" presStyleIdx="0" presStyleCnt="3">
        <dgm:presLayoutVars>
          <dgm:bulletEnabled val="1"/>
        </dgm:presLayoutVars>
      </dgm:prSet>
      <dgm:spPr/>
    </dgm:pt>
    <dgm:pt modelId="{151E251F-07A7-40AA-BAAF-660680FC476F}" type="pres">
      <dgm:prSet presAssocID="{AF53B84D-30E8-4C07-A4C1-3609C9A4C217}" presName="sp" presStyleCnt="0"/>
      <dgm:spPr/>
    </dgm:pt>
    <dgm:pt modelId="{9B914F69-4F06-4990-A0A4-92250B27AB30}" type="pres">
      <dgm:prSet presAssocID="{52FC95B4-527F-470C-9409-06C65356B1E9}" presName="linNode" presStyleCnt="0"/>
      <dgm:spPr/>
    </dgm:pt>
    <dgm:pt modelId="{7259E7E8-E3EE-4200-87BF-E0571022EB54}" type="pres">
      <dgm:prSet presAssocID="{52FC95B4-527F-470C-9409-06C65356B1E9}" presName="parentText" presStyleLbl="node1" presStyleIdx="1" presStyleCnt="3">
        <dgm:presLayoutVars>
          <dgm:chMax val="1"/>
          <dgm:bulletEnabled val="1"/>
        </dgm:presLayoutVars>
      </dgm:prSet>
      <dgm:spPr/>
    </dgm:pt>
    <dgm:pt modelId="{0585FB1C-7D5C-4306-9483-7D6824603088}" type="pres">
      <dgm:prSet presAssocID="{52FC95B4-527F-470C-9409-06C65356B1E9}" presName="descendantText" presStyleLbl="alignAccFollowNode1" presStyleIdx="1" presStyleCnt="3">
        <dgm:presLayoutVars>
          <dgm:bulletEnabled val="1"/>
        </dgm:presLayoutVars>
      </dgm:prSet>
      <dgm:spPr/>
    </dgm:pt>
    <dgm:pt modelId="{EEF57C38-D692-4BE9-9D2E-7556550DC0B6}" type="pres">
      <dgm:prSet presAssocID="{FBD37EFC-8833-4338-ADA2-29E5A8433729}" presName="sp" presStyleCnt="0"/>
      <dgm:spPr/>
    </dgm:pt>
    <dgm:pt modelId="{FDB8959C-E94A-4D30-AC3E-ECCEBD5534BB}" type="pres">
      <dgm:prSet presAssocID="{395CFEE1-3EC5-4D5F-B3A2-EAF42C8550DD}" presName="linNode" presStyleCnt="0"/>
      <dgm:spPr/>
    </dgm:pt>
    <dgm:pt modelId="{09CDD6CC-143C-41B6-9195-1A42FD3A7632}" type="pres">
      <dgm:prSet presAssocID="{395CFEE1-3EC5-4D5F-B3A2-EAF42C8550DD}" presName="parentText" presStyleLbl="node1" presStyleIdx="2" presStyleCnt="3">
        <dgm:presLayoutVars>
          <dgm:chMax val="1"/>
          <dgm:bulletEnabled val="1"/>
        </dgm:presLayoutVars>
      </dgm:prSet>
      <dgm:spPr/>
    </dgm:pt>
    <dgm:pt modelId="{502F1F44-2657-499D-A57A-42C0CE9CE05C}" type="pres">
      <dgm:prSet presAssocID="{395CFEE1-3EC5-4D5F-B3A2-EAF42C8550DD}" presName="descendantText" presStyleLbl="alignAccFollowNode1" presStyleIdx="2" presStyleCnt="3">
        <dgm:presLayoutVars>
          <dgm:bulletEnabled val="1"/>
        </dgm:presLayoutVars>
      </dgm:prSet>
      <dgm:spPr/>
    </dgm:pt>
  </dgm:ptLst>
  <dgm:cxnLst>
    <dgm:cxn modelId="{2A381E17-9602-4ED2-B4FE-75297A784FEA}" srcId="{13222C55-531D-4134-AC91-20502F64EB7A}" destId="{52FC95B4-527F-470C-9409-06C65356B1E9}" srcOrd="1" destOrd="0" parTransId="{1DAEC01F-D7E9-4123-84BC-1C3E0977221E}" sibTransId="{FBD37EFC-8833-4338-ADA2-29E5A8433729}"/>
    <dgm:cxn modelId="{AD0FBC2D-019C-4C86-A023-29CECC881479}" type="presOf" srcId="{8632C14B-D032-4C25-9784-212BA974C187}" destId="{0585FB1C-7D5C-4306-9483-7D6824603088}" srcOrd="0" destOrd="1" presId="urn:microsoft.com/office/officeart/2005/8/layout/vList5"/>
    <dgm:cxn modelId="{8F261531-A053-44BD-B631-48CB14CB495A}" type="presOf" srcId="{D11589B7-307C-46AD-85EE-3D9201BAC240}" destId="{2CA66F45-0DD5-4AAA-9E78-19BBEAA2FBF6}" srcOrd="0" destOrd="0" presId="urn:microsoft.com/office/officeart/2005/8/layout/vList5"/>
    <dgm:cxn modelId="{EA9AA533-CBD0-4953-ABCD-1CCE13F431BE}" type="presOf" srcId="{61E23BCA-5528-485E-820D-DBE24D8EFFE6}" destId="{502F1F44-2657-499D-A57A-42C0CE9CE05C}" srcOrd="0" destOrd="2" presId="urn:microsoft.com/office/officeart/2005/8/layout/vList5"/>
    <dgm:cxn modelId="{F5EAC45B-AA05-46F1-AE72-9B74C524B773}" srcId="{52FC95B4-527F-470C-9409-06C65356B1E9}" destId="{FFAD67CB-FFA8-4492-8014-C3D7CDA0886E}" srcOrd="0" destOrd="0" parTransId="{49B411FE-0894-492D-8BBC-3AA62220F4DA}" sibTransId="{C218F0F4-7A51-449B-AA5E-D6B6FAA67DE0}"/>
    <dgm:cxn modelId="{F55C495C-0DF5-4452-B1AD-FC4E078A53D9}" type="presOf" srcId="{AD5FB478-B036-4468-995D-817E2DB9DA59}" destId="{0585FB1C-7D5C-4306-9483-7D6824603088}" srcOrd="0" destOrd="2" presId="urn:microsoft.com/office/officeart/2005/8/layout/vList5"/>
    <dgm:cxn modelId="{130E5A41-4AE7-49D0-B263-8DFBD164AE5B}" srcId="{13222C55-531D-4134-AC91-20502F64EB7A}" destId="{AEF5DB31-8FFC-4037-B757-B2C4A5E9203A}" srcOrd="0" destOrd="0" parTransId="{04286C52-4627-4AFB-940F-4418AC795015}" sibTransId="{AF53B84D-30E8-4C07-A4C1-3609C9A4C217}"/>
    <dgm:cxn modelId="{F697A368-778D-4D9B-9C14-1576D3A46AA2}" srcId="{395CFEE1-3EC5-4D5F-B3A2-EAF42C8550DD}" destId="{61E23BCA-5528-485E-820D-DBE24D8EFFE6}" srcOrd="2" destOrd="0" parTransId="{A2BC137A-E680-4EAA-A6BE-CF8D01B414D8}" sibTransId="{464AF450-95EC-49DA-AA90-8926F5A01D6C}"/>
    <dgm:cxn modelId="{DB63286F-0085-4374-A15D-9992CC9E5147}" srcId="{52FC95B4-527F-470C-9409-06C65356B1E9}" destId="{AD5FB478-B036-4468-995D-817E2DB9DA59}" srcOrd="2" destOrd="0" parTransId="{6F7CC124-541B-4768-B869-98C9AC530D64}" sibTransId="{A2B03054-3225-40D8-8FC6-402D6BB48066}"/>
    <dgm:cxn modelId="{99BFD871-9B9B-4F3C-9A2E-80E32415B0D6}" type="presOf" srcId="{55AB1CE8-10DD-48B9-AEFE-EE28DE91AB34}" destId="{502F1F44-2657-499D-A57A-42C0CE9CE05C}" srcOrd="0" destOrd="0" presId="urn:microsoft.com/office/officeart/2005/8/layout/vList5"/>
    <dgm:cxn modelId="{031F4579-5CFF-4ADA-B9A7-54602D091634}" srcId="{395CFEE1-3EC5-4D5F-B3A2-EAF42C8550DD}" destId="{E11BD555-6FBB-4DD7-A6AF-91AC9D7EA72C}" srcOrd="3" destOrd="0" parTransId="{2CDF94E8-1118-46AE-B38E-CAD84180FA28}" sibTransId="{431C546C-A800-49ED-988C-8E4D454724FB}"/>
    <dgm:cxn modelId="{0DAB625A-9CFB-46C9-BD2C-F6C8A8886074}" srcId="{395CFEE1-3EC5-4D5F-B3A2-EAF42C8550DD}" destId="{55AB1CE8-10DD-48B9-AEFE-EE28DE91AB34}" srcOrd="0" destOrd="0" parTransId="{FBBF25B9-9BC3-4635-B479-52C6F7CD5030}" sibTransId="{CEA0DA5A-477E-4FF4-8FC6-C1FD128407E7}"/>
    <dgm:cxn modelId="{F11E938C-AC63-4FF2-AAF5-6A52CA826AD6}" type="presOf" srcId="{FE7E1876-EB59-4201-9E4F-BA0EDBA91037}" destId="{2CA66F45-0DD5-4AAA-9E78-19BBEAA2FBF6}" srcOrd="0" destOrd="2" presId="urn:microsoft.com/office/officeart/2005/8/layout/vList5"/>
    <dgm:cxn modelId="{9A41E78C-4F7B-4CDE-A4FE-158D7B7BCAAD}" srcId="{52FC95B4-527F-470C-9409-06C65356B1E9}" destId="{8632C14B-D032-4C25-9784-212BA974C187}" srcOrd="1" destOrd="0" parTransId="{8BAAA346-DDEE-4B4E-9DBE-866088F5D4F1}" sibTransId="{AFF33759-F77A-4FCE-9C06-E7C5CD050EA1}"/>
    <dgm:cxn modelId="{7C11728E-585D-42BF-A379-80CDF8BC22D2}" srcId="{13222C55-531D-4134-AC91-20502F64EB7A}" destId="{395CFEE1-3EC5-4D5F-B3A2-EAF42C8550DD}" srcOrd="2" destOrd="0" parTransId="{CA46C1C8-EC6A-42A6-81D0-F5224C2E967A}" sibTransId="{05E33F6B-871C-461B-A798-D2705DA85F2C}"/>
    <dgm:cxn modelId="{240218A4-9B0E-42DF-A3FA-C5F496E35FA4}" type="presOf" srcId="{E11BD555-6FBB-4DD7-A6AF-91AC9D7EA72C}" destId="{502F1F44-2657-499D-A57A-42C0CE9CE05C}" srcOrd="0" destOrd="3" presId="urn:microsoft.com/office/officeart/2005/8/layout/vList5"/>
    <dgm:cxn modelId="{B5DE44B8-CE43-4065-99B8-9E98E2EDA33A}" type="presOf" srcId="{FFAD67CB-FFA8-4492-8014-C3D7CDA0886E}" destId="{0585FB1C-7D5C-4306-9483-7D6824603088}" srcOrd="0" destOrd="0" presId="urn:microsoft.com/office/officeart/2005/8/layout/vList5"/>
    <dgm:cxn modelId="{850C39B9-0FC2-4B28-BA1F-7F7B5956B854}" srcId="{395CFEE1-3EC5-4D5F-B3A2-EAF42C8550DD}" destId="{59461E49-2CD7-4246-9CCC-9AFB032A2ECB}" srcOrd="1" destOrd="0" parTransId="{026F19D5-C305-4056-925C-4910B1600000}" sibTransId="{DE0A935C-DC17-4AC3-8054-2C14DEFD511D}"/>
    <dgm:cxn modelId="{9BA007BA-2CA1-4867-AEAD-2CEDD98B01E4}" type="presOf" srcId="{1CE05160-4CF1-4A89-8630-4B2818E01976}" destId="{2CA66F45-0DD5-4AAA-9E78-19BBEAA2FBF6}" srcOrd="0" destOrd="1" presId="urn:microsoft.com/office/officeart/2005/8/layout/vList5"/>
    <dgm:cxn modelId="{B57826C5-ABB3-44E0-A568-D94CDCF66694}" type="presOf" srcId="{13222C55-531D-4134-AC91-20502F64EB7A}" destId="{A25AAF17-CB86-4690-B89F-7E0B03505A37}" srcOrd="0" destOrd="0" presId="urn:microsoft.com/office/officeart/2005/8/layout/vList5"/>
    <dgm:cxn modelId="{742EFBDC-C48F-40C1-B8C7-4042D87B07ED}" type="presOf" srcId="{395CFEE1-3EC5-4D5F-B3A2-EAF42C8550DD}" destId="{09CDD6CC-143C-41B6-9195-1A42FD3A7632}" srcOrd="0" destOrd="0" presId="urn:microsoft.com/office/officeart/2005/8/layout/vList5"/>
    <dgm:cxn modelId="{BC5130E1-B2BA-49C5-AB32-66DEB1F326EA}" srcId="{AEF5DB31-8FFC-4037-B757-B2C4A5E9203A}" destId="{D11589B7-307C-46AD-85EE-3D9201BAC240}" srcOrd="0" destOrd="0" parTransId="{175FBA98-A58C-493A-999A-FB81EEA89B91}" sibTransId="{B788A4D8-3130-4ADC-B573-2D8A1C774A0B}"/>
    <dgm:cxn modelId="{D999A8EC-5366-48C3-B40B-58EA63E77F50}" type="presOf" srcId="{AEF5DB31-8FFC-4037-B757-B2C4A5E9203A}" destId="{E3A5E007-87AF-45B1-A52C-84A21863FE8E}" srcOrd="0" destOrd="0" presId="urn:microsoft.com/office/officeart/2005/8/layout/vList5"/>
    <dgm:cxn modelId="{BF7B14EE-FCCF-4ADF-B579-C0BED714F2F2}" srcId="{AEF5DB31-8FFC-4037-B757-B2C4A5E9203A}" destId="{1CE05160-4CF1-4A89-8630-4B2818E01976}" srcOrd="1" destOrd="0" parTransId="{13BC5A34-EBB5-4290-8DC9-5D89DAE85CBC}" sibTransId="{E9BA4D3F-666F-4F67-B881-5F14D505ACC2}"/>
    <dgm:cxn modelId="{B287E2F2-B1AA-443E-9B29-AE7957732D6E}" type="presOf" srcId="{59461E49-2CD7-4246-9CCC-9AFB032A2ECB}" destId="{502F1F44-2657-499D-A57A-42C0CE9CE05C}" srcOrd="0" destOrd="1" presId="urn:microsoft.com/office/officeart/2005/8/layout/vList5"/>
    <dgm:cxn modelId="{7FFCEBF6-4D0B-41BF-8E5D-E710C80DA43E}" srcId="{AEF5DB31-8FFC-4037-B757-B2C4A5E9203A}" destId="{FE7E1876-EB59-4201-9E4F-BA0EDBA91037}" srcOrd="2" destOrd="0" parTransId="{8877C4BF-6A89-4F74-A7A8-F5F1385D6986}" sibTransId="{409A6D91-B2B7-4B4E-8AF1-5014FBA7A09C}"/>
    <dgm:cxn modelId="{01160AF8-65C1-4A65-8372-AAEA0A603BA6}" type="presOf" srcId="{52FC95B4-527F-470C-9409-06C65356B1E9}" destId="{7259E7E8-E3EE-4200-87BF-E0571022EB54}" srcOrd="0" destOrd="0" presId="urn:microsoft.com/office/officeart/2005/8/layout/vList5"/>
    <dgm:cxn modelId="{30EA8259-7858-40D6-9CEF-42F95816E0E1}" type="presParOf" srcId="{A25AAF17-CB86-4690-B89F-7E0B03505A37}" destId="{4515C89D-2227-440E-8B58-064FDAE88732}" srcOrd="0" destOrd="0" presId="urn:microsoft.com/office/officeart/2005/8/layout/vList5"/>
    <dgm:cxn modelId="{E5723C09-5CDA-40D7-AB8A-CDEC76DE1EA2}" type="presParOf" srcId="{4515C89D-2227-440E-8B58-064FDAE88732}" destId="{E3A5E007-87AF-45B1-A52C-84A21863FE8E}" srcOrd="0" destOrd="0" presId="urn:microsoft.com/office/officeart/2005/8/layout/vList5"/>
    <dgm:cxn modelId="{A7BACC0D-05BE-4280-8BB7-4046359E4436}" type="presParOf" srcId="{4515C89D-2227-440E-8B58-064FDAE88732}" destId="{2CA66F45-0DD5-4AAA-9E78-19BBEAA2FBF6}" srcOrd="1" destOrd="0" presId="urn:microsoft.com/office/officeart/2005/8/layout/vList5"/>
    <dgm:cxn modelId="{D575D75E-14FA-49FA-A849-3B06965FBC44}" type="presParOf" srcId="{A25AAF17-CB86-4690-B89F-7E0B03505A37}" destId="{151E251F-07A7-40AA-BAAF-660680FC476F}" srcOrd="1" destOrd="0" presId="urn:microsoft.com/office/officeart/2005/8/layout/vList5"/>
    <dgm:cxn modelId="{8BC80345-8B47-4B49-82DA-9842C9722C74}" type="presParOf" srcId="{A25AAF17-CB86-4690-B89F-7E0B03505A37}" destId="{9B914F69-4F06-4990-A0A4-92250B27AB30}" srcOrd="2" destOrd="0" presId="urn:microsoft.com/office/officeart/2005/8/layout/vList5"/>
    <dgm:cxn modelId="{EAF191AF-01D8-43A7-9D76-207E2B99FC62}" type="presParOf" srcId="{9B914F69-4F06-4990-A0A4-92250B27AB30}" destId="{7259E7E8-E3EE-4200-87BF-E0571022EB54}" srcOrd="0" destOrd="0" presId="urn:microsoft.com/office/officeart/2005/8/layout/vList5"/>
    <dgm:cxn modelId="{D8DAFA36-7606-4EFC-B2F2-7A445D9A30DA}" type="presParOf" srcId="{9B914F69-4F06-4990-A0A4-92250B27AB30}" destId="{0585FB1C-7D5C-4306-9483-7D6824603088}" srcOrd="1" destOrd="0" presId="urn:microsoft.com/office/officeart/2005/8/layout/vList5"/>
    <dgm:cxn modelId="{8AF14A83-B674-4174-825A-D812DBF8C170}" type="presParOf" srcId="{A25AAF17-CB86-4690-B89F-7E0B03505A37}" destId="{EEF57C38-D692-4BE9-9D2E-7556550DC0B6}" srcOrd="3" destOrd="0" presId="urn:microsoft.com/office/officeart/2005/8/layout/vList5"/>
    <dgm:cxn modelId="{F79EB2C1-8D38-4E9C-B78C-60CFE3D25A13}" type="presParOf" srcId="{A25AAF17-CB86-4690-B89F-7E0B03505A37}" destId="{FDB8959C-E94A-4D30-AC3E-ECCEBD5534BB}" srcOrd="4" destOrd="0" presId="urn:microsoft.com/office/officeart/2005/8/layout/vList5"/>
    <dgm:cxn modelId="{E46EEB0E-41BF-43BC-AE66-89BCEC95F57A}" type="presParOf" srcId="{FDB8959C-E94A-4D30-AC3E-ECCEBD5534BB}" destId="{09CDD6CC-143C-41B6-9195-1A42FD3A7632}" srcOrd="0" destOrd="0" presId="urn:microsoft.com/office/officeart/2005/8/layout/vList5"/>
    <dgm:cxn modelId="{78C4E2D3-E0E0-47D5-982B-4F471177028A}" type="presParOf" srcId="{FDB8959C-E94A-4D30-AC3E-ECCEBD5534BB}" destId="{502F1F44-2657-499D-A57A-42C0CE9CE05C}"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553376-E6A4-4521-BEA7-06A904BE4826}"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F2D0C6E7-329A-4931-97A3-871BB518DE09}">
      <dgm:prSet/>
      <dgm:spPr/>
      <dgm:t>
        <a:bodyPr/>
        <a:lstStyle/>
        <a:p>
          <a:r>
            <a:rPr lang="en-US" dirty="0">
              <a:solidFill>
                <a:schemeClr val="bg1"/>
              </a:solidFill>
            </a:rPr>
            <a:t>Guarantees the “same equal rights under the law” to all  persons “as is enjoyed by white citizens.”</a:t>
          </a:r>
        </a:p>
      </dgm:t>
    </dgm:pt>
    <dgm:pt modelId="{0D5E6814-BA47-4A32-B810-D8BCCED5904D}" type="parTrans" cxnId="{CC2A1AA0-1777-4227-8CA6-4969AAAFA6F0}">
      <dgm:prSet/>
      <dgm:spPr/>
      <dgm:t>
        <a:bodyPr/>
        <a:lstStyle/>
        <a:p>
          <a:endParaRPr lang="en-US"/>
        </a:p>
      </dgm:t>
    </dgm:pt>
    <dgm:pt modelId="{BA08E20F-D931-4798-9676-BADA83CD0873}" type="sibTrans" cxnId="{CC2A1AA0-1777-4227-8CA6-4969AAAFA6F0}">
      <dgm:prSet/>
      <dgm:spPr/>
      <dgm:t>
        <a:bodyPr/>
        <a:lstStyle/>
        <a:p>
          <a:endParaRPr lang="en-US"/>
        </a:p>
      </dgm:t>
    </dgm:pt>
    <dgm:pt modelId="{216205CD-F175-4AF1-AF55-89D55D3B0E69}">
      <dgm:prSet/>
      <dgm:spPr/>
      <dgm:t>
        <a:bodyPr/>
        <a:lstStyle/>
        <a:p>
          <a:r>
            <a:rPr lang="en-US" dirty="0">
              <a:solidFill>
                <a:schemeClr val="bg1"/>
              </a:solidFill>
            </a:rPr>
            <a:t>Amended in 1991, adding  new sections:</a:t>
          </a:r>
        </a:p>
      </dgm:t>
    </dgm:pt>
    <dgm:pt modelId="{21A211DF-8ED0-4E19-91BE-46D5A1BB309F}" type="parTrans" cxnId="{905F066E-A501-43D1-AA4C-8BB51868CDE8}">
      <dgm:prSet/>
      <dgm:spPr/>
      <dgm:t>
        <a:bodyPr/>
        <a:lstStyle/>
        <a:p>
          <a:endParaRPr lang="en-US"/>
        </a:p>
      </dgm:t>
    </dgm:pt>
    <dgm:pt modelId="{3060036D-EC19-423F-BC28-233C111D23E3}" type="sibTrans" cxnId="{905F066E-A501-43D1-AA4C-8BB51868CDE8}">
      <dgm:prSet/>
      <dgm:spPr/>
      <dgm:t>
        <a:bodyPr/>
        <a:lstStyle/>
        <a:p>
          <a:endParaRPr lang="en-US"/>
        </a:p>
      </dgm:t>
    </dgm:pt>
    <dgm:pt modelId="{028EE029-98F4-4992-900F-6F72558603BD}">
      <dgm:prSet/>
      <dgm:spPr/>
      <dgm:t>
        <a:bodyPr/>
        <a:lstStyle/>
        <a:p>
          <a:r>
            <a:rPr lang="en-US" dirty="0">
              <a:solidFill>
                <a:schemeClr val="bg1"/>
              </a:solidFill>
            </a:rPr>
            <a:t>Define the right to “make  and enforce contracts,”  and</a:t>
          </a:r>
        </a:p>
      </dgm:t>
    </dgm:pt>
    <dgm:pt modelId="{1BD644F0-7CC9-4481-A6B4-21517704269A}" type="parTrans" cxnId="{9C3CCC4C-EF4F-416C-92D8-F08600727A4F}">
      <dgm:prSet/>
      <dgm:spPr/>
      <dgm:t>
        <a:bodyPr/>
        <a:lstStyle/>
        <a:p>
          <a:endParaRPr lang="en-US"/>
        </a:p>
      </dgm:t>
    </dgm:pt>
    <dgm:pt modelId="{2A4F49AF-57E5-448B-BA0E-AF77EE0FCBDF}" type="sibTrans" cxnId="{9C3CCC4C-EF4F-416C-92D8-F08600727A4F}">
      <dgm:prSet/>
      <dgm:spPr/>
      <dgm:t>
        <a:bodyPr/>
        <a:lstStyle/>
        <a:p>
          <a:endParaRPr lang="en-US"/>
        </a:p>
      </dgm:t>
    </dgm:pt>
    <dgm:pt modelId="{9A70CFC2-F779-4306-B81C-3DF833A666DA}">
      <dgm:prSet/>
      <dgm:spPr/>
      <dgm:t>
        <a:bodyPr/>
        <a:lstStyle/>
        <a:p>
          <a:r>
            <a:rPr lang="en-US" dirty="0">
              <a:solidFill>
                <a:schemeClr val="bg1"/>
              </a:solidFill>
            </a:rPr>
            <a:t>Protection against  violation of rights by  “governmental  discrimination and  impairment under color of state law.”</a:t>
          </a:r>
        </a:p>
      </dgm:t>
    </dgm:pt>
    <dgm:pt modelId="{DB491E91-A63E-43E9-9B66-A02733C1BD8B}" type="parTrans" cxnId="{B829D7CC-AA0C-424D-82E8-BD446945DEC3}">
      <dgm:prSet/>
      <dgm:spPr/>
      <dgm:t>
        <a:bodyPr/>
        <a:lstStyle/>
        <a:p>
          <a:endParaRPr lang="en-US"/>
        </a:p>
      </dgm:t>
    </dgm:pt>
    <dgm:pt modelId="{B8BD1779-5770-42FB-907C-6E3FCCD17F31}" type="sibTrans" cxnId="{B829D7CC-AA0C-424D-82E8-BD446945DEC3}">
      <dgm:prSet/>
      <dgm:spPr/>
      <dgm:t>
        <a:bodyPr/>
        <a:lstStyle/>
        <a:p>
          <a:endParaRPr lang="en-US"/>
        </a:p>
      </dgm:t>
    </dgm:pt>
    <dgm:pt modelId="{F9DA1538-2551-42A1-B2BF-F000E2D9A235}" type="pres">
      <dgm:prSet presAssocID="{2A553376-E6A4-4521-BEA7-06A904BE4826}" presName="root" presStyleCnt="0">
        <dgm:presLayoutVars>
          <dgm:dir/>
          <dgm:resizeHandles val="exact"/>
        </dgm:presLayoutVars>
      </dgm:prSet>
      <dgm:spPr/>
    </dgm:pt>
    <dgm:pt modelId="{68F936CC-25BD-4A6E-B7D3-405269CFF293}" type="pres">
      <dgm:prSet presAssocID="{F2D0C6E7-329A-4931-97A3-871BB518DE09}" presName="compNode" presStyleCnt="0"/>
      <dgm:spPr/>
    </dgm:pt>
    <dgm:pt modelId="{F57433B9-1161-428D-ADB5-E2AA124D5718}" type="pres">
      <dgm:prSet presAssocID="{F2D0C6E7-329A-4931-97A3-871BB518DE09}" presName="bgRect" presStyleLbl="bgShp" presStyleIdx="0" presStyleCnt="2"/>
      <dgm:spPr/>
    </dgm:pt>
    <dgm:pt modelId="{A8585A5A-BE32-42F4-A1E6-BBF8F8C5FA31}" type="pres">
      <dgm:prSet presAssocID="{F2D0C6E7-329A-4931-97A3-871BB518DE09}"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ers"/>
        </a:ext>
      </dgm:extLst>
    </dgm:pt>
    <dgm:pt modelId="{7E38C8E1-2E37-40DF-A407-D5A5DB772314}" type="pres">
      <dgm:prSet presAssocID="{F2D0C6E7-329A-4931-97A3-871BB518DE09}" presName="spaceRect" presStyleCnt="0"/>
      <dgm:spPr/>
    </dgm:pt>
    <dgm:pt modelId="{49AD4633-9C3F-4549-8B22-F1D41807BFF8}" type="pres">
      <dgm:prSet presAssocID="{F2D0C6E7-329A-4931-97A3-871BB518DE09}" presName="parTx" presStyleLbl="revTx" presStyleIdx="0" presStyleCnt="3">
        <dgm:presLayoutVars>
          <dgm:chMax val="0"/>
          <dgm:chPref val="0"/>
        </dgm:presLayoutVars>
      </dgm:prSet>
      <dgm:spPr/>
    </dgm:pt>
    <dgm:pt modelId="{8A417186-412E-4A68-B3B2-02C8B3B52495}" type="pres">
      <dgm:prSet presAssocID="{BA08E20F-D931-4798-9676-BADA83CD0873}" presName="sibTrans" presStyleCnt="0"/>
      <dgm:spPr/>
    </dgm:pt>
    <dgm:pt modelId="{AFF6F989-85B0-4C82-B961-56BD38D72CB3}" type="pres">
      <dgm:prSet presAssocID="{216205CD-F175-4AF1-AF55-89D55D3B0E69}" presName="compNode" presStyleCnt="0"/>
      <dgm:spPr/>
    </dgm:pt>
    <dgm:pt modelId="{D0073C50-49A4-42D9-A51D-8F4A69B0DFFA}" type="pres">
      <dgm:prSet presAssocID="{216205CD-F175-4AF1-AF55-89D55D3B0E69}" presName="bgRect" presStyleLbl="bgShp" presStyleIdx="1" presStyleCnt="2"/>
      <dgm:spPr/>
    </dgm:pt>
    <dgm:pt modelId="{1F086B22-F2EB-4569-92D3-2327B9D1B0DA}" type="pres">
      <dgm:prSet presAssocID="{216205CD-F175-4AF1-AF55-89D55D3B0E69}"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avel"/>
        </a:ext>
      </dgm:extLst>
    </dgm:pt>
    <dgm:pt modelId="{56DB8488-9CB7-4E7F-AB99-88092A590CC6}" type="pres">
      <dgm:prSet presAssocID="{216205CD-F175-4AF1-AF55-89D55D3B0E69}" presName="spaceRect" presStyleCnt="0"/>
      <dgm:spPr/>
    </dgm:pt>
    <dgm:pt modelId="{AE54A90E-2C7F-401B-918E-C7DB78391820}" type="pres">
      <dgm:prSet presAssocID="{216205CD-F175-4AF1-AF55-89D55D3B0E69}" presName="parTx" presStyleLbl="revTx" presStyleIdx="1" presStyleCnt="3">
        <dgm:presLayoutVars>
          <dgm:chMax val="0"/>
          <dgm:chPref val="0"/>
        </dgm:presLayoutVars>
      </dgm:prSet>
      <dgm:spPr/>
    </dgm:pt>
    <dgm:pt modelId="{94F95334-69DA-4EAE-BAD9-8DAB6BA2C5E3}" type="pres">
      <dgm:prSet presAssocID="{216205CD-F175-4AF1-AF55-89D55D3B0E69}" presName="desTx" presStyleLbl="revTx" presStyleIdx="2" presStyleCnt="3">
        <dgm:presLayoutVars/>
      </dgm:prSet>
      <dgm:spPr/>
    </dgm:pt>
  </dgm:ptLst>
  <dgm:cxnLst>
    <dgm:cxn modelId="{854B3A00-41B4-4921-9301-6DFC5D6CED24}" type="presOf" srcId="{216205CD-F175-4AF1-AF55-89D55D3B0E69}" destId="{AE54A90E-2C7F-401B-918E-C7DB78391820}" srcOrd="0" destOrd="0" presId="urn:microsoft.com/office/officeart/2018/2/layout/IconVerticalSolidList"/>
    <dgm:cxn modelId="{9C3CCC4C-EF4F-416C-92D8-F08600727A4F}" srcId="{216205CD-F175-4AF1-AF55-89D55D3B0E69}" destId="{028EE029-98F4-4992-900F-6F72558603BD}" srcOrd="0" destOrd="0" parTransId="{1BD644F0-7CC9-4481-A6B4-21517704269A}" sibTransId="{2A4F49AF-57E5-448B-BA0E-AF77EE0FCBDF}"/>
    <dgm:cxn modelId="{905F066E-A501-43D1-AA4C-8BB51868CDE8}" srcId="{2A553376-E6A4-4521-BEA7-06A904BE4826}" destId="{216205CD-F175-4AF1-AF55-89D55D3B0E69}" srcOrd="1" destOrd="0" parTransId="{21A211DF-8ED0-4E19-91BE-46D5A1BB309F}" sibTransId="{3060036D-EC19-423F-BC28-233C111D23E3}"/>
    <dgm:cxn modelId="{CC2A1AA0-1777-4227-8CA6-4969AAAFA6F0}" srcId="{2A553376-E6A4-4521-BEA7-06A904BE4826}" destId="{F2D0C6E7-329A-4931-97A3-871BB518DE09}" srcOrd="0" destOrd="0" parTransId="{0D5E6814-BA47-4A32-B810-D8BCCED5904D}" sibTransId="{BA08E20F-D931-4798-9676-BADA83CD0873}"/>
    <dgm:cxn modelId="{351399C8-13AB-4AA3-8A2D-6081E015F37F}" type="presOf" srcId="{028EE029-98F4-4992-900F-6F72558603BD}" destId="{94F95334-69DA-4EAE-BAD9-8DAB6BA2C5E3}" srcOrd="0" destOrd="0" presId="urn:microsoft.com/office/officeart/2018/2/layout/IconVerticalSolidList"/>
    <dgm:cxn modelId="{B829D7CC-AA0C-424D-82E8-BD446945DEC3}" srcId="{216205CD-F175-4AF1-AF55-89D55D3B0E69}" destId="{9A70CFC2-F779-4306-B81C-3DF833A666DA}" srcOrd="1" destOrd="0" parTransId="{DB491E91-A63E-43E9-9B66-A02733C1BD8B}" sibTransId="{B8BD1779-5770-42FB-907C-6E3FCCD17F31}"/>
    <dgm:cxn modelId="{AB09E8D4-8327-4BDD-8861-82029D9E96A4}" type="presOf" srcId="{9A70CFC2-F779-4306-B81C-3DF833A666DA}" destId="{94F95334-69DA-4EAE-BAD9-8DAB6BA2C5E3}" srcOrd="0" destOrd="1" presId="urn:microsoft.com/office/officeart/2018/2/layout/IconVerticalSolidList"/>
    <dgm:cxn modelId="{4F46A0D9-9CD3-4149-8856-998B512486A6}" type="presOf" srcId="{F2D0C6E7-329A-4931-97A3-871BB518DE09}" destId="{49AD4633-9C3F-4549-8B22-F1D41807BFF8}" srcOrd="0" destOrd="0" presId="urn:microsoft.com/office/officeart/2018/2/layout/IconVerticalSolidList"/>
    <dgm:cxn modelId="{17388ADE-3F8A-4B95-B9D5-105A3CF3731A}" type="presOf" srcId="{2A553376-E6A4-4521-BEA7-06A904BE4826}" destId="{F9DA1538-2551-42A1-B2BF-F000E2D9A235}" srcOrd="0" destOrd="0" presId="urn:microsoft.com/office/officeart/2018/2/layout/IconVerticalSolidList"/>
    <dgm:cxn modelId="{5A03192C-D6B1-4032-B846-D1CD1C6344F0}" type="presParOf" srcId="{F9DA1538-2551-42A1-B2BF-F000E2D9A235}" destId="{68F936CC-25BD-4A6E-B7D3-405269CFF293}" srcOrd="0" destOrd="0" presId="urn:microsoft.com/office/officeart/2018/2/layout/IconVerticalSolidList"/>
    <dgm:cxn modelId="{3B4BD6B8-909F-4087-BFAE-815E7D4C0DC5}" type="presParOf" srcId="{68F936CC-25BD-4A6E-B7D3-405269CFF293}" destId="{F57433B9-1161-428D-ADB5-E2AA124D5718}" srcOrd="0" destOrd="0" presId="urn:microsoft.com/office/officeart/2018/2/layout/IconVerticalSolidList"/>
    <dgm:cxn modelId="{FC1EB658-CB98-4619-88DF-279DAAD38380}" type="presParOf" srcId="{68F936CC-25BD-4A6E-B7D3-405269CFF293}" destId="{A8585A5A-BE32-42F4-A1E6-BBF8F8C5FA31}" srcOrd="1" destOrd="0" presId="urn:microsoft.com/office/officeart/2018/2/layout/IconVerticalSolidList"/>
    <dgm:cxn modelId="{9F19B332-4EA6-46E9-8FB3-7739809805AE}" type="presParOf" srcId="{68F936CC-25BD-4A6E-B7D3-405269CFF293}" destId="{7E38C8E1-2E37-40DF-A407-D5A5DB772314}" srcOrd="2" destOrd="0" presId="urn:microsoft.com/office/officeart/2018/2/layout/IconVerticalSolidList"/>
    <dgm:cxn modelId="{3FA9BC0C-A49D-4EEF-A72A-EB61C43924CC}" type="presParOf" srcId="{68F936CC-25BD-4A6E-B7D3-405269CFF293}" destId="{49AD4633-9C3F-4549-8B22-F1D41807BFF8}" srcOrd="3" destOrd="0" presId="urn:microsoft.com/office/officeart/2018/2/layout/IconVerticalSolidList"/>
    <dgm:cxn modelId="{91288699-257B-47A9-98B7-B0CF281D9864}" type="presParOf" srcId="{F9DA1538-2551-42A1-B2BF-F000E2D9A235}" destId="{8A417186-412E-4A68-B3B2-02C8B3B52495}" srcOrd="1" destOrd="0" presId="urn:microsoft.com/office/officeart/2018/2/layout/IconVerticalSolidList"/>
    <dgm:cxn modelId="{EB3781AE-D38C-4E80-80F0-DD67A47A92E8}" type="presParOf" srcId="{F9DA1538-2551-42A1-B2BF-F000E2D9A235}" destId="{AFF6F989-85B0-4C82-B961-56BD38D72CB3}" srcOrd="2" destOrd="0" presId="urn:microsoft.com/office/officeart/2018/2/layout/IconVerticalSolidList"/>
    <dgm:cxn modelId="{ACDF75DA-E19C-440B-9436-CBD52FEE264E}" type="presParOf" srcId="{AFF6F989-85B0-4C82-B961-56BD38D72CB3}" destId="{D0073C50-49A4-42D9-A51D-8F4A69B0DFFA}" srcOrd="0" destOrd="0" presId="urn:microsoft.com/office/officeart/2018/2/layout/IconVerticalSolidList"/>
    <dgm:cxn modelId="{FDCAF30C-2059-42E8-B7E0-08205E41430E}" type="presParOf" srcId="{AFF6F989-85B0-4C82-B961-56BD38D72CB3}" destId="{1F086B22-F2EB-4569-92D3-2327B9D1B0DA}" srcOrd="1" destOrd="0" presId="urn:microsoft.com/office/officeart/2018/2/layout/IconVerticalSolidList"/>
    <dgm:cxn modelId="{433F11A4-5C23-4BDD-8C39-091A338734C1}" type="presParOf" srcId="{AFF6F989-85B0-4C82-B961-56BD38D72CB3}" destId="{56DB8488-9CB7-4E7F-AB99-88092A590CC6}" srcOrd="2" destOrd="0" presId="urn:microsoft.com/office/officeart/2018/2/layout/IconVerticalSolidList"/>
    <dgm:cxn modelId="{CDADEB3A-8B4B-44B5-9AD2-0A4CD0DB2392}" type="presParOf" srcId="{AFF6F989-85B0-4C82-B961-56BD38D72CB3}" destId="{AE54A90E-2C7F-401B-918E-C7DB78391820}" srcOrd="3" destOrd="0" presId="urn:microsoft.com/office/officeart/2018/2/layout/IconVerticalSolidList"/>
    <dgm:cxn modelId="{CF5FC848-5991-431A-A90F-8F72EF4AF75F}" type="presParOf" srcId="{AFF6F989-85B0-4C82-B961-56BD38D72CB3}" destId="{94F95334-69DA-4EAE-BAD9-8DAB6BA2C5E3}"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FA3D861-0E84-4D43-A82A-35039BFA5E9E}" type="doc">
      <dgm:prSet loTypeId="urn:microsoft.com/office/officeart/2005/8/layout/vProcess5" loCatId="process" qsTypeId="urn:microsoft.com/office/officeart/2005/8/quickstyle/simple2" qsCatId="simple" csTypeId="urn:microsoft.com/office/officeart/2005/8/colors/accent2_2" csCatId="accent2" phldr="1"/>
      <dgm:spPr/>
      <dgm:t>
        <a:bodyPr/>
        <a:lstStyle/>
        <a:p>
          <a:endParaRPr lang="en-US"/>
        </a:p>
      </dgm:t>
    </dgm:pt>
    <dgm:pt modelId="{F687304C-DD76-42A2-A5A1-ED3876302AAD}">
      <dgm:prSet/>
      <dgm:spPr/>
      <dgm:t>
        <a:bodyPr/>
        <a:lstStyle/>
        <a:p>
          <a:r>
            <a:rPr lang="en-US" dirty="0">
              <a:solidFill>
                <a:schemeClr val="accent5">
                  <a:lumMod val="20000"/>
                  <a:lumOff val="80000"/>
                </a:schemeClr>
              </a:solidFill>
            </a:rPr>
            <a:t>Constitution is not self-executing. </a:t>
          </a:r>
        </a:p>
      </dgm:t>
    </dgm:pt>
    <dgm:pt modelId="{2D6E125A-1277-4B09-8A95-9B2943CA5F66}" type="parTrans" cxnId="{CFE05649-9721-4E41-8B94-BB9AAF319858}">
      <dgm:prSet/>
      <dgm:spPr/>
      <dgm:t>
        <a:bodyPr/>
        <a:lstStyle/>
        <a:p>
          <a:endParaRPr lang="en-US"/>
        </a:p>
      </dgm:t>
    </dgm:pt>
    <dgm:pt modelId="{1C3C6FA1-8A75-4ABA-991A-6A450BE2B71E}" type="sibTrans" cxnId="{CFE05649-9721-4E41-8B94-BB9AAF319858}">
      <dgm:prSet/>
      <dgm:spPr/>
      <dgm:t>
        <a:bodyPr/>
        <a:lstStyle/>
        <a:p>
          <a:endParaRPr lang="en-US"/>
        </a:p>
      </dgm:t>
    </dgm:pt>
    <dgm:pt modelId="{979F0747-31D4-4957-89F2-05A9E1D601DA}">
      <dgm:prSet/>
      <dgm:spPr/>
      <dgm:t>
        <a:bodyPr/>
        <a:lstStyle/>
        <a:p>
          <a:r>
            <a:rPr lang="en-US" dirty="0">
              <a:solidFill>
                <a:schemeClr val="accent5">
                  <a:lumMod val="20000"/>
                  <a:lumOff val="80000"/>
                </a:schemeClr>
              </a:solidFill>
            </a:rPr>
            <a:t>When individuals seek to enforce Constitutional rights against a local gov’t, the individual generally must bring suit  under § 1983.</a:t>
          </a:r>
        </a:p>
      </dgm:t>
    </dgm:pt>
    <dgm:pt modelId="{C8489F38-55B4-45EE-B04C-CCDA047C2F0F}" type="parTrans" cxnId="{232A7544-B5EA-4EF5-8718-EA44DF070C87}">
      <dgm:prSet/>
      <dgm:spPr/>
      <dgm:t>
        <a:bodyPr/>
        <a:lstStyle/>
        <a:p>
          <a:endParaRPr lang="en-US"/>
        </a:p>
      </dgm:t>
    </dgm:pt>
    <dgm:pt modelId="{CAC17841-60F2-4396-9D2E-9EB7BA2B252D}" type="sibTrans" cxnId="{232A7544-B5EA-4EF5-8718-EA44DF070C87}">
      <dgm:prSet/>
      <dgm:spPr/>
      <dgm:t>
        <a:bodyPr/>
        <a:lstStyle/>
        <a:p>
          <a:endParaRPr lang="en-US"/>
        </a:p>
      </dgm:t>
    </dgm:pt>
    <dgm:pt modelId="{317AB4FF-64CA-4820-8EC6-B1C06514CC8E}">
      <dgm:prSet/>
      <dgm:spPr/>
      <dgm:t>
        <a:bodyPr/>
        <a:lstStyle/>
        <a:p>
          <a:r>
            <a:rPr lang="en-US" dirty="0">
              <a:solidFill>
                <a:schemeClr val="accent5">
                  <a:lumMod val="20000"/>
                  <a:lumOff val="80000"/>
                </a:schemeClr>
              </a:solidFill>
            </a:rPr>
            <a:t>Procedural due process, equal protection, free speech, unreasonable search and  seizure, etc.</a:t>
          </a:r>
        </a:p>
      </dgm:t>
    </dgm:pt>
    <dgm:pt modelId="{3DC2F3C1-35D6-431B-90B1-34C82E8CC3A9}" type="parTrans" cxnId="{693F308A-8A61-4AFD-A136-A796406798F9}">
      <dgm:prSet/>
      <dgm:spPr/>
      <dgm:t>
        <a:bodyPr/>
        <a:lstStyle/>
        <a:p>
          <a:endParaRPr lang="en-US"/>
        </a:p>
      </dgm:t>
    </dgm:pt>
    <dgm:pt modelId="{035C1B80-E9D1-4E9E-B9FA-A48DFA4A694C}" type="sibTrans" cxnId="{693F308A-8A61-4AFD-A136-A796406798F9}">
      <dgm:prSet/>
      <dgm:spPr/>
      <dgm:t>
        <a:bodyPr/>
        <a:lstStyle/>
        <a:p>
          <a:endParaRPr lang="en-US"/>
        </a:p>
      </dgm:t>
    </dgm:pt>
    <dgm:pt modelId="{D4190EBC-56EE-41D1-860B-69244979E982}">
      <dgm:prSet/>
      <dgm:spPr/>
      <dgm:t>
        <a:bodyPr/>
        <a:lstStyle/>
        <a:p>
          <a:r>
            <a:rPr lang="en-US" dirty="0">
              <a:solidFill>
                <a:schemeClr val="accent5">
                  <a:lumMod val="20000"/>
                  <a:lumOff val="80000"/>
                </a:schemeClr>
              </a:solidFill>
            </a:rPr>
            <a:t>§ 1983 allows an action for damages against any person  who, under color of law, subjects any person to a  deprivation of any rights, privileges or immunities secured  by the Constitution or the law of the United States.</a:t>
          </a:r>
        </a:p>
      </dgm:t>
    </dgm:pt>
    <dgm:pt modelId="{C2562F20-0B91-42D9-B11D-FAC117C7BFA0}" type="parTrans" cxnId="{E1FE0531-E832-464B-BBA1-2C70C75370B2}">
      <dgm:prSet/>
      <dgm:spPr/>
      <dgm:t>
        <a:bodyPr/>
        <a:lstStyle/>
        <a:p>
          <a:endParaRPr lang="en-US"/>
        </a:p>
      </dgm:t>
    </dgm:pt>
    <dgm:pt modelId="{74602DBC-A512-4732-AA17-687882920284}" type="sibTrans" cxnId="{E1FE0531-E832-464B-BBA1-2C70C75370B2}">
      <dgm:prSet/>
      <dgm:spPr/>
      <dgm:t>
        <a:bodyPr/>
        <a:lstStyle/>
        <a:p>
          <a:endParaRPr lang="en-US"/>
        </a:p>
      </dgm:t>
    </dgm:pt>
    <dgm:pt modelId="{8DF5C592-0F6C-49E4-ADD7-868850EFE331}" type="pres">
      <dgm:prSet presAssocID="{3FA3D861-0E84-4D43-A82A-35039BFA5E9E}" presName="outerComposite" presStyleCnt="0">
        <dgm:presLayoutVars>
          <dgm:chMax val="5"/>
          <dgm:dir/>
          <dgm:resizeHandles val="exact"/>
        </dgm:presLayoutVars>
      </dgm:prSet>
      <dgm:spPr/>
    </dgm:pt>
    <dgm:pt modelId="{DB91DC86-9DCE-4108-9D6A-80221BE822FB}" type="pres">
      <dgm:prSet presAssocID="{3FA3D861-0E84-4D43-A82A-35039BFA5E9E}" presName="dummyMaxCanvas" presStyleCnt="0">
        <dgm:presLayoutVars/>
      </dgm:prSet>
      <dgm:spPr/>
    </dgm:pt>
    <dgm:pt modelId="{EFB17633-D971-4E82-8B4A-45F4FDE7AEE8}" type="pres">
      <dgm:prSet presAssocID="{3FA3D861-0E84-4D43-A82A-35039BFA5E9E}" presName="FourNodes_1" presStyleLbl="node1" presStyleIdx="0" presStyleCnt="4">
        <dgm:presLayoutVars>
          <dgm:bulletEnabled val="1"/>
        </dgm:presLayoutVars>
      </dgm:prSet>
      <dgm:spPr/>
    </dgm:pt>
    <dgm:pt modelId="{97B1ACAB-FF43-439F-BE92-E5E61B198C6A}" type="pres">
      <dgm:prSet presAssocID="{3FA3D861-0E84-4D43-A82A-35039BFA5E9E}" presName="FourNodes_2" presStyleLbl="node1" presStyleIdx="1" presStyleCnt="4">
        <dgm:presLayoutVars>
          <dgm:bulletEnabled val="1"/>
        </dgm:presLayoutVars>
      </dgm:prSet>
      <dgm:spPr/>
    </dgm:pt>
    <dgm:pt modelId="{B20D46FE-3B98-47AF-BE98-79CE6CE57CED}" type="pres">
      <dgm:prSet presAssocID="{3FA3D861-0E84-4D43-A82A-35039BFA5E9E}" presName="FourNodes_3" presStyleLbl="node1" presStyleIdx="2" presStyleCnt="4">
        <dgm:presLayoutVars>
          <dgm:bulletEnabled val="1"/>
        </dgm:presLayoutVars>
      </dgm:prSet>
      <dgm:spPr/>
    </dgm:pt>
    <dgm:pt modelId="{01071529-9473-4BB8-A12C-1B3D1AA7F49A}" type="pres">
      <dgm:prSet presAssocID="{3FA3D861-0E84-4D43-A82A-35039BFA5E9E}" presName="FourNodes_4" presStyleLbl="node1" presStyleIdx="3" presStyleCnt="4">
        <dgm:presLayoutVars>
          <dgm:bulletEnabled val="1"/>
        </dgm:presLayoutVars>
      </dgm:prSet>
      <dgm:spPr/>
    </dgm:pt>
    <dgm:pt modelId="{D6F65E3D-11FD-4A70-AC52-D5B3E3CAA4B6}" type="pres">
      <dgm:prSet presAssocID="{3FA3D861-0E84-4D43-A82A-35039BFA5E9E}" presName="FourConn_1-2" presStyleLbl="fgAccFollowNode1" presStyleIdx="0" presStyleCnt="3">
        <dgm:presLayoutVars>
          <dgm:bulletEnabled val="1"/>
        </dgm:presLayoutVars>
      </dgm:prSet>
      <dgm:spPr/>
    </dgm:pt>
    <dgm:pt modelId="{23255141-F706-4129-A38F-ADBE89B795C0}" type="pres">
      <dgm:prSet presAssocID="{3FA3D861-0E84-4D43-A82A-35039BFA5E9E}" presName="FourConn_2-3" presStyleLbl="fgAccFollowNode1" presStyleIdx="1" presStyleCnt="3">
        <dgm:presLayoutVars>
          <dgm:bulletEnabled val="1"/>
        </dgm:presLayoutVars>
      </dgm:prSet>
      <dgm:spPr/>
    </dgm:pt>
    <dgm:pt modelId="{1313D9E9-8F5C-402C-912A-793AF16037D1}" type="pres">
      <dgm:prSet presAssocID="{3FA3D861-0E84-4D43-A82A-35039BFA5E9E}" presName="FourConn_3-4" presStyleLbl="fgAccFollowNode1" presStyleIdx="2" presStyleCnt="3">
        <dgm:presLayoutVars>
          <dgm:bulletEnabled val="1"/>
        </dgm:presLayoutVars>
      </dgm:prSet>
      <dgm:spPr/>
    </dgm:pt>
    <dgm:pt modelId="{A711398B-C398-4E7C-9308-9E40F4980D67}" type="pres">
      <dgm:prSet presAssocID="{3FA3D861-0E84-4D43-A82A-35039BFA5E9E}" presName="FourNodes_1_text" presStyleLbl="node1" presStyleIdx="3" presStyleCnt="4">
        <dgm:presLayoutVars>
          <dgm:bulletEnabled val="1"/>
        </dgm:presLayoutVars>
      </dgm:prSet>
      <dgm:spPr/>
    </dgm:pt>
    <dgm:pt modelId="{4F000417-0893-4567-BE79-B9C84D7C0A0C}" type="pres">
      <dgm:prSet presAssocID="{3FA3D861-0E84-4D43-A82A-35039BFA5E9E}" presName="FourNodes_2_text" presStyleLbl="node1" presStyleIdx="3" presStyleCnt="4">
        <dgm:presLayoutVars>
          <dgm:bulletEnabled val="1"/>
        </dgm:presLayoutVars>
      </dgm:prSet>
      <dgm:spPr/>
    </dgm:pt>
    <dgm:pt modelId="{9F201C86-82ED-401A-BCF6-6A3DC83E0F61}" type="pres">
      <dgm:prSet presAssocID="{3FA3D861-0E84-4D43-A82A-35039BFA5E9E}" presName="FourNodes_3_text" presStyleLbl="node1" presStyleIdx="3" presStyleCnt="4">
        <dgm:presLayoutVars>
          <dgm:bulletEnabled val="1"/>
        </dgm:presLayoutVars>
      </dgm:prSet>
      <dgm:spPr/>
    </dgm:pt>
    <dgm:pt modelId="{F332349D-48F3-48D3-A732-0B2596943C96}" type="pres">
      <dgm:prSet presAssocID="{3FA3D861-0E84-4D43-A82A-35039BFA5E9E}" presName="FourNodes_4_text" presStyleLbl="node1" presStyleIdx="3" presStyleCnt="4">
        <dgm:presLayoutVars>
          <dgm:bulletEnabled val="1"/>
        </dgm:presLayoutVars>
      </dgm:prSet>
      <dgm:spPr/>
    </dgm:pt>
  </dgm:ptLst>
  <dgm:cxnLst>
    <dgm:cxn modelId="{ADB28B0D-B838-435A-BD7C-82EC67DCA1DE}" type="presOf" srcId="{D4190EBC-56EE-41D1-860B-69244979E982}" destId="{F332349D-48F3-48D3-A732-0B2596943C96}" srcOrd="1" destOrd="0" presId="urn:microsoft.com/office/officeart/2005/8/layout/vProcess5"/>
    <dgm:cxn modelId="{37892313-E243-45D3-A6A7-2B563BB689CE}" type="presOf" srcId="{317AB4FF-64CA-4820-8EC6-B1C06514CC8E}" destId="{B20D46FE-3B98-47AF-BE98-79CE6CE57CED}" srcOrd="0" destOrd="0" presId="urn:microsoft.com/office/officeart/2005/8/layout/vProcess5"/>
    <dgm:cxn modelId="{318ED51E-EBD4-4F05-A572-69D3C5AE272A}" type="presOf" srcId="{3FA3D861-0E84-4D43-A82A-35039BFA5E9E}" destId="{8DF5C592-0F6C-49E4-ADD7-868850EFE331}" srcOrd="0" destOrd="0" presId="urn:microsoft.com/office/officeart/2005/8/layout/vProcess5"/>
    <dgm:cxn modelId="{E1FE0531-E832-464B-BBA1-2C70C75370B2}" srcId="{3FA3D861-0E84-4D43-A82A-35039BFA5E9E}" destId="{D4190EBC-56EE-41D1-860B-69244979E982}" srcOrd="3" destOrd="0" parTransId="{C2562F20-0B91-42D9-B11D-FAC117C7BFA0}" sibTransId="{74602DBC-A512-4732-AA17-687882920284}"/>
    <dgm:cxn modelId="{6428A861-960E-4B46-B6B5-A8303C9729CB}" type="presOf" srcId="{F687304C-DD76-42A2-A5A1-ED3876302AAD}" destId="{A711398B-C398-4E7C-9308-9E40F4980D67}" srcOrd="1" destOrd="0" presId="urn:microsoft.com/office/officeart/2005/8/layout/vProcess5"/>
    <dgm:cxn modelId="{832D8143-07FF-46C3-B84D-9AE3863EDA1A}" type="presOf" srcId="{1C3C6FA1-8A75-4ABA-991A-6A450BE2B71E}" destId="{D6F65E3D-11FD-4A70-AC52-D5B3E3CAA4B6}" srcOrd="0" destOrd="0" presId="urn:microsoft.com/office/officeart/2005/8/layout/vProcess5"/>
    <dgm:cxn modelId="{232A7544-B5EA-4EF5-8718-EA44DF070C87}" srcId="{3FA3D861-0E84-4D43-A82A-35039BFA5E9E}" destId="{979F0747-31D4-4957-89F2-05A9E1D601DA}" srcOrd="1" destOrd="0" parTransId="{C8489F38-55B4-45EE-B04C-CCDA047C2F0F}" sibTransId="{CAC17841-60F2-4396-9D2E-9EB7BA2B252D}"/>
    <dgm:cxn modelId="{CFE05649-9721-4E41-8B94-BB9AAF319858}" srcId="{3FA3D861-0E84-4D43-A82A-35039BFA5E9E}" destId="{F687304C-DD76-42A2-A5A1-ED3876302AAD}" srcOrd="0" destOrd="0" parTransId="{2D6E125A-1277-4B09-8A95-9B2943CA5F66}" sibTransId="{1C3C6FA1-8A75-4ABA-991A-6A450BE2B71E}"/>
    <dgm:cxn modelId="{CC288D52-E583-4615-9BC3-B41BE1840853}" type="presOf" srcId="{035C1B80-E9D1-4E9E-B9FA-A48DFA4A694C}" destId="{1313D9E9-8F5C-402C-912A-793AF16037D1}" srcOrd="0" destOrd="0" presId="urn:microsoft.com/office/officeart/2005/8/layout/vProcess5"/>
    <dgm:cxn modelId="{F7C5107C-F661-4491-AF9B-8B2AE90EC39D}" type="presOf" srcId="{979F0747-31D4-4957-89F2-05A9E1D601DA}" destId="{4F000417-0893-4567-BE79-B9C84D7C0A0C}" srcOrd="1" destOrd="0" presId="urn:microsoft.com/office/officeart/2005/8/layout/vProcess5"/>
    <dgm:cxn modelId="{693F308A-8A61-4AFD-A136-A796406798F9}" srcId="{3FA3D861-0E84-4D43-A82A-35039BFA5E9E}" destId="{317AB4FF-64CA-4820-8EC6-B1C06514CC8E}" srcOrd="2" destOrd="0" parTransId="{3DC2F3C1-35D6-431B-90B1-34C82E8CC3A9}" sibTransId="{035C1B80-E9D1-4E9E-B9FA-A48DFA4A694C}"/>
    <dgm:cxn modelId="{59E9C59F-1BDC-400C-8185-1A09CB3F279C}" type="presOf" srcId="{317AB4FF-64CA-4820-8EC6-B1C06514CC8E}" destId="{9F201C86-82ED-401A-BCF6-6A3DC83E0F61}" srcOrd="1" destOrd="0" presId="urn:microsoft.com/office/officeart/2005/8/layout/vProcess5"/>
    <dgm:cxn modelId="{5A31ADB0-7030-4CC8-86B1-0B4826DB7F48}" type="presOf" srcId="{979F0747-31D4-4957-89F2-05A9E1D601DA}" destId="{97B1ACAB-FF43-439F-BE92-E5E61B198C6A}" srcOrd="0" destOrd="0" presId="urn:microsoft.com/office/officeart/2005/8/layout/vProcess5"/>
    <dgm:cxn modelId="{040473B9-4872-45C7-BA04-C5D1643D2FBA}" type="presOf" srcId="{D4190EBC-56EE-41D1-860B-69244979E982}" destId="{01071529-9473-4BB8-A12C-1B3D1AA7F49A}" srcOrd="0" destOrd="0" presId="urn:microsoft.com/office/officeart/2005/8/layout/vProcess5"/>
    <dgm:cxn modelId="{3CD229C6-74C7-4C19-9E5B-5A8D3176BA2B}" type="presOf" srcId="{CAC17841-60F2-4396-9D2E-9EB7BA2B252D}" destId="{23255141-F706-4129-A38F-ADBE89B795C0}" srcOrd="0" destOrd="0" presId="urn:microsoft.com/office/officeart/2005/8/layout/vProcess5"/>
    <dgm:cxn modelId="{7B5AE3F0-6A43-405B-A312-1E7EE82537AB}" type="presOf" srcId="{F687304C-DD76-42A2-A5A1-ED3876302AAD}" destId="{EFB17633-D971-4E82-8B4A-45F4FDE7AEE8}" srcOrd="0" destOrd="0" presId="urn:microsoft.com/office/officeart/2005/8/layout/vProcess5"/>
    <dgm:cxn modelId="{00C6B41D-9966-4E56-A04A-A1AFEDBBB0CC}" type="presParOf" srcId="{8DF5C592-0F6C-49E4-ADD7-868850EFE331}" destId="{DB91DC86-9DCE-4108-9D6A-80221BE822FB}" srcOrd="0" destOrd="0" presId="urn:microsoft.com/office/officeart/2005/8/layout/vProcess5"/>
    <dgm:cxn modelId="{99EE9606-BE81-442B-B4D5-6106EFD74867}" type="presParOf" srcId="{8DF5C592-0F6C-49E4-ADD7-868850EFE331}" destId="{EFB17633-D971-4E82-8B4A-45F4FDE7AEE8}" srcOrd="1" destOrd="0" presId="urn:microsoft.com/office/officeart/2005/8/layout/vProcess5"/>
    <dgm:cxn modelId="{0EBDB4ED-2C4B-42C1-92A9-B7A6D57581ED}" type="presParOf" srcId="{8DF5C592-0F6C-49E4-ADD7-868850EFE331}" destId="{97B1ACAB-FF43-439F-BE92-E5E61B198C6A}" srcOrd="2" destOrd="0" presId="urn:microsoft.com/office/officeart/2005/8/layout/vProcess5"/>
    <dgm:cxn modelId="{90D98F2E-517E-4A0C-8BE5-9B504AB422A6}" type="presParOf" srcId="{8DF5C592-0F6C-49E4-ADD7-868850EFE331}" destId="{B20D46FE-3B98-47AF-BE98-79CE6CE57CED}" srcOrd="3" destOrd="0" presId="urn:microsoft.com/office/officeart/2005/8/layout/vProcess5"/>
    <dgm:cxn modelId="{F9587247-16B0-4E7B-9F20-0C75E9D3ED7B}" type="presParOf" srcId="{8DF5C592-0F6C-49E4-ADD7-868850EFE331}" destId="{01071529-9473-4BB8-A12C-1B3D1AA7F49A}" srcOrd="4" destOrd="0" presId="urn:microsoft.com/office/officeart/2005/8/layout/vProcess5"/>
    <dgm:cxn modelId="{D1CA9A8F-9CA3-4E8B-B004-A7EACDCD5181}" type="presParOf" srcId="{8DF5C592-0F6C-49E4-ADD7-868850EFE331}" destId="{D6F65E3D-11FD-4A70-AC52-D5B3E3CAA4B6}" srcOrd="5" destOrd="0" presId="urn:microsoft.com/office/officeart/2005/8/layout/vProcess5"/>
    <dgm:cxn modelId="{755B1DDF-E377-4952-A967-E289C20E7C46}" type="presParOf" srcId="{8DF5C592-0F6C-49E4-ADD7-868850EFE331}" destId="{23255141-F706-4129-A38F-ADBE89B795C0}" srcOrd="6" destOrd="0" presId="urn:microsoft.com/office/officeart/2005/8/layout/vProcess5"/>
    <dgm:cxn modelId="{2413ACB1-7AAE-4DDB-918E-3B4C15553EAD}" type="presParOf" srcId="{8DF5C592-0F6C-49E4-ADD7-868850EFE331}" destId="{1313D9E9-8F5C-402C-912A-793AF16037D1}" srcOrd="7" destOrd="0" presId="urn:microsoft.com/office/officeart/2005/8/layout/vProcess5"/>
    <dgm:cxn modelId="{E7CC88BE-94B9-4484-BBA0-89808F426CAB}" type="presParOf" srcId="{8DF5C592-0F6C-49E4-ADD7-868850EFE331}" destId="{A711398B-C398-4E7C-9308-9E40F4980D67}" srcOrd="8" destOrd="0" presId="urn:microsoft.com/office/officeart/2005/8/layout/vProcess5"/>
    <dgm:cxn modelId="{7741EB1E-5698-4847-9E39-760E63DD8098}" type="presParOf" srcId="{8DF5C592-0F6C-49E4-ADD7-868850EFE331}" destId="{4F000417-0893-4567-BE79-B9C84D7C0A0C}" srcOrd="9" destOrd="0" presId="urn:microsoft.com/office/officeart/2005/8/layout/vProcess5"/>
    <dgm:cxn modelId="{F3AA3FD7-2806-4BCC-A1EA-6DC5535F2423}" type="presParOf" srcId="{8DF5C592-0F6C-49E4-ADD7-868850EFE331}" destId="{9F201C86-82ED-401A-BCF6-6A3DC83E0F61}" srcOrd="10" destOrd="0" presId="urn:microsoft.com/office/officeart/2005/8/layout/vProcess5"/>
    <dgm:cxn modelId="{29306810-9118-4325-AB5D-E1B5EFD303F4}" type="presParOf" srcId="{8DF5C592-0F6C-49E4-ADD7-868850EFE331}" destId="{F332349D-48F3-48D3-A732-0B2596943C96}"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6383A9F-95A9-4B4E-9C4A-4EDF0D8FB5C3}"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06FB8BB2-D496-4C40-AA37-FC53F5A424E8}">
      <dgm:prSet/>
      <dgm:spPr/>
      <dgm:t>
        <a:bodyPr/>
        <a:lstStyle/>
        <a:p>
          <a:r>
            <a:rPr lang="en-US" b="1" dirty="0">
              <a:solidFill>
                <a:schemeClr val="bg1"/>
              </a:solidFill>
            </a:rPr>
            <a:t>To state a claim, Plaintiff  must show:</a:t>
          </a:r>
        </a:p>
      </dgm:t>
    </dgm:pt>
    <dgm:pt modelId="{69FBAB63-F1BB-41E2-946A-7E8AEB91FB26}" type="parTrans" cxnId="{61D037B0-F5AC-4DD2-8D1A-522A7F042FCB}">
      <dgm:prSet/>
      <dgm:spPr/>
      <dgm:t>
        <a:bodyPr/>
        <a:lstStyle/>
        <a:p>
          <a:endParaRPr lang="en-US"/>
        </a:p>
      </dgm:t>
    </dgm:pt>
    <dgm:pt modelId="{D2E57F0F-6802-43B5-AB42-2208A17F4268}" type="sibTrans" cxnId="{61D037B0-F5AC-4DD2-8D1A-522A7F042FCB}">
      <dgm:prSet/>
      <dgm:spPr/>
      <dgm:t>
        <a:bodyPr/>
        <a:lstStyle/>
        <a:p>
          <a:endParaRPr lang="en-US"/>
        </a:p>
      </dgm:t>
    </dgm:pt>
    <dgm:pt modelId="{76DD9777-984A-47F1-AD7F-6331BDC676D4}">
      <dgm:prSet/>
      <dgm:spPr/>
      <dgm:t>
        <a:bodyPr/>
        <a:lstStyle/>
        <a:p>
          <a:r>
            <a:rPr lang="en-US" dirty="0">
              <a:solidFill>
                <a:schemeClr val="bg1"/>
              </a:solidFill>
            </a:rPr>
            <a:t>He was deprived of a right, privilege or immunity secured by the Constitution or Federal law,</a:t>
          </a:r>
        </a:p>
      </dgm:t>
    </dgm:pt>
    <dgm:pt modelId="{9EA0ABCB-C846-434F-915E-987AAAD2493B}" type="parTrans" cxnId="{BBB14830-A507-44AE-885F-825AADCF2856}">
      <dgm:prSet/>
      <dgm:spPr/>
      <dgm:t>
        <a:bodyPr/>
        <a:lstStyle/>
        <a:p>
          <a:endParaRPr lang="en-US"/>
        </a:p>
      </dgm:t>
    </dgm:pt>
    <dgm:pt modelId="{C5438F3E-B4F4-48E9-8135-3EECAA209A21}" type="sibTrans" cxnId="{BBB14830-A507-44AE-885F-825AADCF2856}">
      <dgm:prSet/>
      <dgm:spPr/>
      <dgm:t>
        <a:bodyPr/>
        <a:lstStyle/>
        <a:p>
          <a:endParaRPr lang="en-US"/>
        </a:p>
      </dgm:t>
    </dgm:pt>
    <dgm:pt modelId="{DA1905B5-2941-4149-963C-9A0AC32EF4CE}">
      <dgm:prSet/>
      <dgm:spPr/>
      <dgm:t>
        <a:bodyPr/>
        <a:lstStyle/>
        <a:p>
          <a:r>
            <a:rPr lang="en-US" dirty="0">
              <a:solidFill>
                <a:schemeClr val="bg1"/>
              </a:solidFill>
            </a:rPr>
            <a:t>The deprivation took place under color of law, and</a:t>
          </a:r>
        </a:p>
      </dgm:t>
    </dgm:pt>
    <dgm:pt modelId="{C13923C9-B81D-491E-821C-2080FA84E1F1}" type="parTrans" cxnId="{7B7A7A71-9DC6-4887-994D-B54CF7520B8E}">
      <dgm:prSet/>
      <dgm:spPr/>
      <dgm:t>
        <a:bodyPr/>
        <a:lstStyle/>
        <a:p>
          <a:endParaRPr lang="en-US"/>
        </a:p>
      </dgm:t>
    </dgm:pt>
    <dgm:pt modelId="{D087BCFC-D494-4D35-88EE-6B22C4E1DE94}" type="sibTrans" cxnId="{7B7A7A71-9DC6-4887-994D-B54CF7520B8E}">
      <dgm:prSet/>
      <dgm:spPr/>
      <dgm:t>
        <a:bodyPr/>
        <a:lstStyle/>
        <a:p>
          <a:endParaRPr lang="en-US"/>
        </a:p>
      </dgm:t>
    </dgm:pt>
    <dgm:pt modelId="{CDF6D182-03B7-4346-BC51-4653C1144E75}">
      <dgm:prSet/>
      <dgm:spPr/>
      <dgm:t>
        <a:bodyPr/>
        <a:lstStyle/>
        <a:p>
          <a:r>
            <a:rPr lang="en-US" dirty="0">
              <a:solidFill>
                <a:schemeClr val="bg1"/>
              </a:solidFill>
            </a:rPr>
            <a:t>The act was in furtherance of a “custom or policy”</a:t>
          </a:r>
        </a:p>
      </dgm:t>
    </dgm:pt>
    <dgm:pt modelId="{DA0DE05B-6E1C-42CC-87E3-0785EF887DEF}" type="parTrans" cxnId="{542A2E25-0D86-4796-8CCD-F2B7EF1943AE}">
      <dgm:prSet/>
      <dgm:spPr/>
      <dgm:t>
        <a:bodyPr/>
        <a:lstStyle/>
        <a:p>
          <a:endParaRPr lang="en-US"/>
        </a:p>
      </dgm:t>
    </dgm:pt>
    <dgm:pt modelId="{C370AE86-F6EE-4C37-B351-3E4DC645881A}" type="sibTrans" cxnId="{542A2E25-0D86-4796-8CCD-F2B7EF1943AE}">
      <dgm:prSet/>
      <dgm:spPr/>
      <dgm:t>
        <a:bodyPr/>
        <a:lstStyle/>
        <a:p>
          <a:endParaRPr lang="en-US"/>
        </a:p>
      </dgm:t>
    </dgm:pt>
    <dgm:pt modelId="{28F8E122-FAD8-48CD-8488-8D0BC87AF196}" type="pres">
      <dgm:prSet presAssocID="{26383A9F-95A9-4B4E-9C4A-4EDF0D8FB5C3}" presName="root" presStyleCnt="0">
        <dgm:presLayoutVars>
          <dgm:dir/>
          <dgm:resizeHandles val="exact"/>
        </dgm:presLayoutVars>
      </dgm:prSet>
      <dgm:spPr/>
    </dgm:pt>
    <dgm:pt modelId="{21537C88-8AEA-4102-A3F9-C4E4384841DA}" type="pres">
      <dgm:prSet presAssocID="{06FB8BB2-D496-4C40-AA37-FC53F5A424E8}" presName="compNode" presStyleCnt="0"/>
      <dgm:spPr/>
    </dgm:pt>
    <dgm:pt modelId="{D6CF1456-33FE-4696-9CDC-5B847F9F18AC}" type="pres">
      <dgm:prSet presAssocID="{06FB8BB2-D496-4C40-AA37-FC53F5A424E8}" presName="bgRect" presStyleLbl="bgShp" presStyleIdx="0" presStyleCnt="4"/>
      <dgm:spPr/>
    </dgm:pt>
    <dgm:pt modelId="{E4375036-1FCA-48E4-9793-D5B5E6FC0123}" type="pres">
      <dgm:prSet presAssocID="{06FB8BB2-D496-4C40-AA37-FC53F5A424E8}"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mmitments"/>
        </a:ext>
      </dgm:extLst>
    </dgm:pt>
    <dgm:pt modelId="{33A1DC02-FBD4-408B-B6F8-1EAA181EBD6B}" type="pres">
      <dgm:prSet presAssocID="{06FB8BB2-D496-4C40-AA37-FC53F5A424E8}" presName="spaceRect" presStyleCnt="0"/>
      <dgm:spPr/>
    </dgm:pt>
    <dgm:pt modelId="{4722E622-6109-41C8-B86F-0EE9FBF1D2D4}" type="pres">
      <dgm:prSet presAssocID="{06FB8BB2-D496-4C40-AA37-FC53F5A424E8}" presName="parTx" presStyleLbl="revTx" presStyleIdx="0" presStyleCnt="4">
        <dgm:presLayoutVars>
          <dgm:chMax val="0"/>
          <dgm:chPref val="0"/>
        </dgm:presLayoutVars>
      </dgm:prSet>
      <dgm:spPr/>
    </dgm:pt>
    <dgm:pt modelId="{22C5CCB1-8D96-4FC2-9DBB-73A77738153A}" type="pres">
      <dgm:prSet presAssocID="{D2E57F0F-6802-43B5-AB42-2208A17F4268}" presName="sibTrans" presStyleCnt="0"/>
      <dgm:spPr/>
    </dgm:pt>
    <dgm:pt modelId="{B53FD717-F537-4856-90BA-20AC7ED30A56}" type="pres">
      <dgm:prSet presAssocID="{76DD9777-984A-47F1-AD7F-6331BDC676D4}" presName="compNode" presStyleCnt="0"/>
      <dgm:spPr/>
    </dgm:pt>
    <dgm:pt modelId="{C933332A-CFF8-4E51-9C4C-83FE386E6A84}" type="pres">
      <dgm:prSet presAssocID="{76DD9777-984A-47F1-AD7F-6331BDC676D4}" presName="bgRect" presStyleLbl="bgShp" presStyleIdx="1" presStyleCnt="4"/>
      <dgm:spPr/>
    </dgm:pt>
    <dgm:pt modelId="{A68D292A-8283-499A-B3F1-6D25249B3DB0}" type="pres">
      <dgm:prSet presAssocID="{76DD9777-984A-47F1-AD7F-6331BDC676D4}"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aptop Secure"/>
        </a:ext>
      </dgm:extLst>
    </dgm:pt>
    <dgm:pt modelId="{C5F2683B-2049-4E69-8D53-BF20FFA5F348}" type="pres">
      <dgm:prSet presAssocID="{76DD9777-984A-47F1-AD7F-6331BDC676D4}" presName="spaceRect" presStyleCnt="0"/>
      <dgm:spPr/>
    </dgm:pt>
    <dgm:pt modelId="{E8458B18-0921-47EB-85E7-C55C099F58EC}" type="pres">
      <dgm:prSet presAssocID="{76DD9777-984A-47F1-AD7F-6331BDC676D4}" presName="parTx" presStyleLbl="revTx" presStyleIdx="1" presStyleCnt="4">
        <dgm:presLayoutVars>
          <dgm:chMax val="0"/>
          <dgm:chPref val="0"/>
        </dgm:presLayoutVars>
      </dgm:prSet>
      <dgm:spPr/>
    </dgm:pt>
    <dgm:pt modelId="{42E4777A-7CE4-431F-81AE-E9988058186B}" type="pres">
      <dgm:prSet presAssocID="{C5438F3E-B4F4-48E9-8135-3EECAA209A21}" presName="sibTrans" presStyleCnt="0"/>
      <dgm:spPr/>
    </dgm:pt>
    <dgm:pt modelId="{4B3EC609-AE99-4170-9725-2642298D3F7E}" type="pres">
      <dgm:prSet presAssocID="{DA1905B5-2941-4149-963C-9A0AC32EF4CE}" presName="compNode" presStyleCnt="0"/>
      <dgm:spPr/>
    </dgm:pt>
    <dgm:pt modelId="{E402843A-C258-4485-83CC-DB3E894B9A2E}" type="pres">
      <dgm:prSet presAssocID="{DA1905B5-2941-4149-963C-9A0AC32EF4CE}" presName="bgRect" presStyleLbl="bgShp" presStyleIdx="2" presStyleCnt="4"/>
      <dgm:spPr/>
    </dgm:pt>
    <dgm:pt modelId="{1D14A27D-50F2-48AD-94F2-4CF3D9F24248}" type="pres">
      <dgm:prSet presAssocID="{DA1905B5-2941-4149-963C-9A0AC32EF4CE}"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Fingerprint"/>
        </a:ext>
      </dgm:extLst>
    </dgm:pt>
    <dgm:pt modelId="{FB02E26B-C393-4308-AAA8-3D2734140756}" type="pres">
      <dgm:prSet presAssocID="{DA1905B5-2941-4149-963C-9A0AC32EF4CE}" presName="spaceRect" presStyleCnt="0"/>
      <dgm:spPr/>
    </dgm:pt>
    <dgm:pt modelId="{1BC51AFA-B08E-4431-B24E-AA471B05ED8B}" type="pres">
      <dgm:prSet presAssocID="{DA1905B5-2941-4149-963C-9A0AC32EF4CE}" presName="parTx" presStyleLbl="revTx" presStyleIdx="2" presStyleCnt="4">
        <dgm:presLayoutVars>
          <dgm:chMax val="0"/>
          <dgm:chPref val="0"/>
        </dgm:presLayoutVars>
      </dgm:prSet>
      <dgm:spPr/>
    </dgm:pt>
    <dgm:pt modelId="{F1B8EDC0-96D6-43E0-9C7F-8384D9A9A9E2}" type="pres">
      <dgm:prSet presAssocID="{D087BCFC-D494-4D35-88EE-6B22C4E1DE94}" presName="sibTrans" presStyleCnt="0"/>
      <dgm:spPr/>
    </dgm:pt>
    <dgm:pt modelId="{561C079C-21E0-463F-8B55-1D7F31AE72BF}" type="pres">
      <dgm:prSet presAssocID="{CDF6D182-03B7-4346-BC51-4653C1144E75}" presName="compNode" presStyleCnt="0"/>
      <dgm:spPr/>
    </dgm:pt>
    <dgm:pt modelId="{5DD68154-A7BE-45F1-8F43-78B8956538B1}" type="pres">
      <dgm:prSet presAssocID="{CDF6D182-03B7-4346-BC51-4653C1144E75}" presName="bgRect" presStyleLbl="bgShp" presStyleIdx="3" presStyleCnt="4"/>
      <dgm:spPr/>
    </dgm:pt>
    <dgm:pt modelId="{F3719570-1889-4EA5-9F8B-36B9E950B42A}" type="pres">
      <dgm:prSet presAssocID="{CDF6D182-03B7-4346-BC51-4653C1144E7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Family"/>
        </a:ext>
      </dgm:extLst>
    </dgm:pt>
    <dgm:pt modelId="{24B17BCA-8CBA-4BF9-A22C-C7CC9CFD1ED6}" type="pres">
      <dgm:prSet presAssocID="{CDF6D182-03B7-4346-BC51-4653C1144E75}" presName="spaceRect" presStyleCnt="0"/>
      <dgm:spPr/>
    </dgm:pt>
    <dgm:pt modelId="{501A12D4-1272-4BA5-9262-4B13CF1F4C3B}" type="pres">
      <dgm:prSet presAssocID="{CDF6D182-03B7-4346-BC51-4653C1144E75}" presName="parTx" presStyleLbl="revTx" presStyleIdx="3" presStyleCnt="4">
        <dgm:presLayoutVars>
          <dgm:chMax val="0"/>
          <dgm:chPref val="0"/>
        </dgm:presLayoutVars>
      </dgm:prSet>
      <dgm:spPr/>
    </dgm:pt>
  </dgm:ptLst>
  <dgm:cxnLst>
    <dgm:cxn modelId="{FCE55E09-4C39-4A13-88E2-61DA05A5165B}" type="presOf" srcId="{06FB8BB2-D496-4C40-AA37-FC53F5A424E8}" destId="{4722E622-6109-41C8-B86F-0EE9FBF1D2D4}" srcOrd="0" destOrd="0" presId="urn:microsoft.com/office/officeart/2018/2/layout/IconVerticalSolidList"/>
    <dgm:cxn modelId="{542A2E25-0D86-4796-8CCD-F2B7EF1943AE}" srcId="{26383A9F-95A9-4B4E-9C4A-4EDF0D8FB5C3}" destId="{CDF6D182-03B7-4346-BC51-4653C1144E75}" srcOrd="3" destOrd="0" parTransId="{DA0DE05B-6E1C-42CC-87E3-0785EF887DEF}" sibTransId="{C370AE86-F6EE-4C37-B351-3E4DC645881A}"/>
    <dgm:cxn modelId="{BBB14830-A507-44AE-885F-825AADCF2856}" srcId="{26383A9F-95A9-4B4E-9C4A-4EDF0D8FB5C3}" destId="{76DD9777-984A-47F1-AD7F-6331BDC676D4}" srcOrd="1" destOrd="0" parTransId="{9EA0ABCB-C846-434F-915E-987AAAD2493B}" sibTransId="{C5438F3E-B4F4-48E9-8135-3EECAA209A21}"/>
    <dgm:cxn modelId="{28779338-B82E-4D25-9AF6-C8DE10078EC4}" type="presOf" srcId="{CDF6D182-03B7-4346-BC51-4653C1144E75}" destId="{501A12D4-1272-4BA5-9262-4B13CF1F4C3B}" srcOrd="0" destOrd="0" presId="urn:microsoft.com/office/officeart/2018/2/layout/IconVerticalSolidList"/>
    <dgm:cxn modelId="{7B7A7A71-9DC6-4887-994D-B54CF7520B8E}" srcId="{26383A9F-95A9-4B4E-9C4A-4EDF0D8FB5C3}" destId="{DA1905B5-2941-4149-963C-9A0AC32EF4CE}" srcOrd="2" destOrd="0" parTransId="{C13923C9-B81D-491E-821C-2080FA84E1F1}" sibTransId="{D087BCFC-D494-4D35-88EE-6B22C4E1DE94}"/>
    <dgm:cxn modelId="{3913DE72-9444-4F43-B0DC-510CEF884BC6}" type="presOf" srcId="{76DD9777-984A-47F1-AD7F-6331BDC676D4}" destId="{E8458B18-0921-47EB-85E7-C55C099F58EC}" srcOrd="0" destOrd="0" presId="urn:microsoft.com/office/officeart/2018/2/layout/IconVerticalSolidList"/>
    <dgm:cxn modelId="{4BF56E8D-A745-4686-A9C5-8C330C00A2AF}" type="presOf" srcId="{DA1905B5-2941-4149-963C-9A0AC32EF4CE}" destId="{1BC51AFA-B08E-4431-B24E-AA471B05ED8B}" srcOrd="0" destOrd="0" presId="urn:microsoft.com/office/officeart/2018/2/layout/IconVerticalSolidList"/>
    <dgm:cxn modelId="{61D037B0-F5AC-4DD2-8D1A-522A7F042FCB}" srcId="{26383A9F-95A9-4B4E-9C4A-4EDF0D8FB5C3}" destId="{06FB8BB2-D496-4C40-AA37-FC53F5A424E8}" srcOrd="0" destOrd="0" parTransId="{69FBAB63-F1BB-41E2-946A-7E8AEB91FB26}" sibTransId="{D2E57F0F-6802-43B5-AB42-2208A17F4268}"/>
    <dgm:cxn modelId="{50FDA3DD-817C-4DB7-8F2D-61A1B4161CB7}" type="presOf" srcId="{26383A9F-95A9-4B4E-9C4A-4EDF0D8FB5C3}" destId="{28F8E122-FAD8-48CD-8488-8D0BC87AF196}" srcOrd="0" destOrd="0" presId="urn:microsoft.com/office/officeart/2018/2/layout/IconVerticalSolidList"/>
    <dgm:cxn modelId="{716113AA-9071-4230-8703-3034224E394B}" type="presParOf" srcId="{28F8E122-FAD8-48CD-8488-8D0BC87AF196}" destId="{21537C88-8AEA-4102-A3F9-C4E4384841DA}" srcOrd="0" destOrd="0" presId="urn:microsoft.com/office/officeart/2018/2/layout/IconVerticalSolidList"/>
    <dgm:cxn modelId="{9A5B5373-F691-422A-91D3-B6D86158F328}" type="presParOf" srcId="{21537C88-8AEA-4102-A3F9-C4E4384841DA}" destId="{D6CF1456-33FE-4696-9CDC-5B847F9F18AC}" srcOrd="0" destOrd="0" presId="urn:microsoft.com/office/officeart/2018/2/layout/IconVerticalSolidList"/>
    <dgm:cxn modelId="{460BA5EF-A8EF-4032-9B78-BCF6B5C8F6D9}" type="presParOf" srcId="{21537C88-8AEA-4102-A3F9-C4E4384841DA}" destId="{E4375036-1FCA-48E4-9793-D5B5E6FC0123}" srcOrd="1" destOrd="0" presId="urn:microsoft.com/office/officeart/2018/2/layout/IconVerticalSolidList"/>
    <dgm:cxn modelId="{B3915CC5-FAE6-465A-8306-0A5B6FB3E0A3}" type="presParOf" srcId="{21537C88-8AEA-4102-A3F9-C4E4384841DA}" destId="{33A1DC02-FBD4-408B-B6F8-1EAA181EBD6B}" srcOrd="2" destOrd="0" presId="urn:microsoft.com/office/officeart/2018/2/layout/IconVerticalSolidList"/>
    <dgm:cxn modelId="{A1ADA94C-5C27-478D-84EF-E400669E4612}" type="presParOf" srcId="{21537C88-8AEA-4102-A3F9-C4E4384841DA}" destId="{4722E622-6109-41C8-B86F-0EE9FBF1D2D4}" srcOrd="3" destOrd="0" presId="urn:microsoft.com/office/officeart/2018/2/layout/IconVerticalSolidList"/>
    <dgm:cxn modelId="{44261E7B-A7AC-4C90-976A-FCB6FA31D85E}" type="presParOf" srcId="{28F8E122-FAD8-48CD-8488-8D0BC87AF196}" destId="{22C5CCB1-8D96-4FC2-9DBB-73A77738153A}" srcOrd="1" destOrd="0" presId="urn:microsoft.com/office/officeart/2018/2/layout/IconVerticalSolidList"/>
    <dgm:cxn modelId="{89DB7088-B3E6-445B-8E07-761CC86CC1FA}" type="presParOf" srcId="{28F8E122-FAD8-48CD-8488-8D0BC87AF196}" destId="{B53FD717-F537-4856-90BA-20AC7ED30A56}" srcOrd="2" destOrd="0" presId="urn:microsoft.com/office/officeart/2018/2/layout/IconVerticalSolidList"/>
    <dgm:cxn modelId="{84D7CA62-2574-42BD-9400-2E78E54C619F}" type="presParOf" srcId="{B53FD717-F537-4856-90BA-20AC7ED30A56}" destId="{C933332A-CFF8-4E51-9C4C-83FE386E6A84}" srcOrd="0" destOrd="0" presId="urn:microsoft.com/office/officeart/2018/2/layout/IconVerticalSolidList"/>
    <dgm:cxn modelId="{D92F0804-1C29-416E-B0A0-35CD5FA51182}" type="presParOf" srcId="{B53FD717-F537-4856-90BA-20AC7ED30A56}" destId="{A68D292A-8283-499A-B3F1-6D25249B3DB0}" srcOrd="1" destOrd="0" presId="urn:microsoft.com/office/officeart/2018/2/layout/IconVerticalSolidList"/>
    <dgm:cxn modelId="{70997AB8-EEB2-4CC3-A7C4-E61271A40ACD}" type="presParOf" srcId="{B53FD717-F537-4856-90BA-20AC7ED30A56}" destId="{C5F2683B-2049-4E69-8D53-BF20FFA5F348}" srcOrd="2" destOrd="0" presId="urn:microsoft.com/office/officeart/2018/2/layout/IconVerticalSolidList"/>
    <dgm:cxn modelId="{59277919-FAED-47CB-8C5F-46F632A9E2AA}" type="presParOf" srcId="{B53FD717-F537-4856-90BA-20AC7ED30A56}" destId="{E8458B18-0921-47EB-85E7-C55C099F58EC}" srcOrd="3" destOrd="0" presId="urn:microsoft.com/office/officeart/2018/2/layout/IconVerticalSolidList"/>
    <dgm:cxn modelId="{BBA6F6AF-2B66-4642-8A2E-3DD4D0F86BD8}" type="presParOf" srcId="{28F8E122-FAD8-48CD-8488-8D0BC87AF196}" destId="{42E4777A-7CE4-431F-81AE-E9988058186B}" srcOrd="3" destOrd="0" presId="urn:microsoft.com/office/officeart/2018/2/layout/IconVerticalSolidList"/>
    <dgm:cxn modelId="{5EEA1213-D21D-4485-9714-F9E15E5E4444}" type="presParOf" srcId="{28F8E122-FAD8-48CD-8488-8D0BC87AF196}" destId="{4B3EC609-AE99-4170-9725-2642298D3F7E}" srcOrd="4" destOrd="0" presId="urn:microsoft.com/office/officeart/2018/2/layout/IconVerticalSolidList"/>
    <dgm:cxn modelId="{0DCDE3A4-215E-4DBB-A735-9A064720674F}" type="presParOf" srcId="{4B3EC609-AE99-4170-9725-2642298D3F7E}" destId="{E402843A-C258-4485-83CC-DB3E894B9A2E}" srcOrd="0" destOrd="0" presId="urn:microsoft.com/office/officeart/2018/2/layout/IconVerticalSolidList"/>
    <dgm:cxn modelId="{F0D3D121-E79B-4681-92EF-27C9B3199310}" type="presParOf" srcId="{4B3EC609-AE99-4170-9725-2642298D3F7E}" destId="{1D14A27D-50F2-48AD-94F2-4CF3D9F24248}" srcOrd="1" destOrd="0" presId="urn:microsoft.com/office/officeart/2018/2/layout/IconVerticalSolidList"/>
    <dgm:cxn modelId="{31DEC6E4-7582-43B9-8BA4-E6C3C2DD9BDD}" type="presParOf" srcId="{4B3EC609-AE99-4170-9725-2642298D3F7E}" destId="{FB02E26B-C393-4308-AAA8-3D2734140756}" srcOrd="2" destOrd="0" presId="urn:microsoft.com/office/officeart/2018/2/layout/IconVerticalSolidList"/>
    <dgm:cxn modelId="{1B2F041E-5A84-4733-848B-26ED146754EF}" type="presParOf" srcId="{4B3EC609-AE99-4170-9725-2642298D3F7E}" destId="{1BC51AFA-B08E-4431-B24E-AA471B05ED8B}" srcOrd="3" destOrd="0" presId="urn:microsoft.com/office/officeart/2018/2/layout/IconVerticalSolidList"/>
    <dgm:cxn modelId="{A5185623-B0A7-4C3C-B7E0-242FA3E5A277}" type="presParOf" srcId="{28F8E122-FAD8-48CD-8488-8D0BC87AF196}" destId="{F1B8EDC0-96D6-43E0-9C7F-8384D9A9A9E2}" srcOrd="5" destOrd="0" presId="urn:microsoft.com/office/officeart/2018/2/layout/IconVerticalSolidList"/>
    <dgm:cxn modelId="{B71A5618-45BC-4DD8-BF48-487FA25986E9}" type="presParOf" srcId="{28F8E122-FAD8-48CD-8488-8D0BC87AF196}" destId="{561C079C-21E0-463F-8B55-1D7F31AE72BF}" srcOrd="6" destOrd="0" presId="urn:microsoft.com/office/officeart/2018/2/layout/IconVerticalSolidList"/>
    <dgm:cxn modelId="{BC2F6A09-4E4B-4AE8-B984-629FB907F2DD}" type="presParOf" srcId="{561C079C-21E0-463F-8B55-1D7F31AE72BF}" destId="{5DD68154-A7BE-45F1-8F43-78B8956538B1}" srcOrd="0" destOrd="0" presId="urn:microsoft.com/office/officeart/2018/2/layout/IconVerticalSolidList"/>
    <dgm:cxn modelId="{64F01456-7278-4ED7-857A-EE0AF8A7FED2}" type="presParOf" srcId="{561C079C-21E0-463F-8B55-1D7F31AE72BF}" destId="{F3719570-1889-4EA5-9F8B-36B9E950B42A}" srcOrd="1" destOrd="0" presId="urn:microsoft.com/office/officeart/2018/2/layout/IconVerticalSolidList"/>
    <dgm:cxn modelId="{1FC87F05-6115-401D-80BD-2E8132172FCD}" type="presParOf" srcId="{561C079C-21E0-463F-8B55-1D7F31AE72BF}" destId="{24B17BCA-8CBA-4BF9-A22C-C7CC9CFD1ED6}" srcOrd="2" destOrd="0" presId="urn:microsoft.com/office/officeart/2018/2/layout/IconVerticalSolidList"/>
    <dgm:cxn modelId="{B672AE79-9D59-4B14-B7FD-EE982374E1CB}" type="presParOf" srcId="{561C079C-21E0-463F-8B55-1D7F31AE72BF}" destId="{501A12D4-1272-4BA5-9262-4B13CF1F4C3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C622FD4-E34B-44F0-8B74-89D672F9A053}" type="doc">
      <dgm:prSet loTypeId="urn:microsoft.com/office/officeart/2005/8/layout/vProcess5" loCatId="process" qsTypeId="urn:microsoft.com/office/officeart/2005/8/quickstyle/simple2" qsCatId="simple" csTypeId="urn:microsoft.com/office/officeart/2005/8/colors/accent2_2" csCatId="accent2"/>
      <dgm:spPr/>
      <dgm:t>
        <a:bodyPr/>
        <a:lstStyle/>
        <a:p>
          <a:endParaRPr lang="en-US"/>
        </a:p>
      </dgm:t>
    </dgm:pt>
    <dgm:pt modelId="{B1987345-27C5-4759-B69D-89D46CB63E62}">
      <dgm:prSet/>
      <dgm:spPr/>
      <dgm:t>
        <a:bodyPr/>
        <a:lstStyle/>
        <a:p>
          <a:r>
            <a:rPr lang="en-US" dirty="0">
              <a:solidFill>
                <a:schemeClr val="accent5">
                  <a:lumMod val="20000"/>
                  <a:lumOff val="80000"/>
                </a:schemeClr>
              </a:solidFill>
            </a:rPr>
            <a:t>Protects rights of public  employees to take concerted  action in furtherance of  mutual aims and protects the  right to form, join and assist  employee organizations.</a:t>
          </a:r>
        </a:p>
      </dgm:t>
    </dgm:pt>
    <dgm:pt modelId="{54D999F8-C767-4CEC-BA62-9A9A92EE6667}" type="parTrans" cxnId="{5A41FA03-F1AF-46B0-90CD-C3F8C245F293}">
      <dgm:prSet/>
      <dgm:spPr/>
      <dgm:t>
        <a:bodyPr/>
        <a:lstStyle/>
        <a:p>
          <a:endParaRPr lang="en-US"/>
        </a:p>
      </dgm:t>
    </dgm:pt>
    <dgm:pt modelId="{E94A4A07-7568-4B27-8E4E-DAC08B0BFC68}" type="sibTrans" cxnId="{5A41FA03-F1AF-46B0-90CD-C3F8C245F293}">
      <dgm:prSet/>
      <dgm:spPr/>
      <dgm:t>
        <a:bodyPr/>
        <a:lstStyle/>
        <a:p>
          <a:endParaRPr lang="en-US"/>
        </a:p>
      </dgm:t>
    </dgm:pt>
    <dgm:pt modelId="{3A1D6485-3A5F-4C5C-BD87-14F80B9D3814}">
      <dgm:prSet/>
      <dgm:spPr/>
      <dgm:t>
        <a:bodyPr/>
        <a:lstStyle/>
        <a:p>
          <a:r>
            <a:rPr lang="en-US" dirty="0">
              <a:solidFill>
                <a:schemeClr val="accent5">
                  <a:lumMod val="20000"/>
                  <a:lumOff val="80000"/>
                </a:schemeClr>
              </a:solidFill>
            </a:rPr>
            <a:t>PERC oversees disputes  concerning the representation  of public employees by labor  unions and allegations of  unfair labor practices.</a:t>
          </a:r>
        </a:p>
      </dgm:t>
    </dgm:pt>
    <dgm:pt modelId="{02D0BF15-6489-4E1F-ADD4-70697DF192C3}" type="parTrans" cxnId="{C4AEF615-1334-4DBA-B5B0-9D52515E02D4}">
      <dgm:prSet/>
      <dgm:spPr/>
      <dgm:t>
        <a:bodyPr/>
        <a:lstStyle/>
        <a:p>
          <a:endParaRPr lang="en-US"/>
        </a:p>
      </dgm:t>
    </dgm:pt>
    <dgm:pt modelId="{8D2766D8-F772-4E9A-B16C-54826AFC3512}" type="sibTrans" cxnId="{C4AEF615-1334-4DBA-B5B0-9D52515E02D4}">
      <dgm:prSet/>
      <dgm:spPr/>
      <dgm:t>
        <a:bodyPr/>
        <a:lstStyle/>
        <a:p>
          <a:endParaRPr lang="en-US"/>
        </a:p>
      </dgm:t>
    </dgm:pt>
    <dgm:pt modelId="{22DBDB79-9FE2-457A-99CB-8F9FDCF3C116}" type="pres">
      <dgm:prSet presAssocID="{6C622FD4-E34B-44F0-8B74-89D672F9A053}" presName="outerComposite" presStyleCnt="0">
        <dgm:presLayoutVars>
          <dgm:chMax val="5"/>
          <dgm:dir/>
          <dgm:resizeHandles val="exact"/>
        </dgm:presLayoutVars>
      </dgm:prSet>
      <dgm:spPr/>
    </dgm:pt>
    <dgm:pt modelId="{FDE47A46-C15B-42D9-A412-AD06DD4FB6C7}" type="pres">
      <dgm:prSet presAssocID="{6C622FD4-E34B-44F0-8B74-89D672F9A053}" presName="dummyMaxCanvas" presStyleCnt="0">
        <dgm:presLayoutVars/>
      </dgm:prSet>
      <dgm:spPr/>
    </dgm:pt>
    <dgm:pt modelId="{0A29E0B1-A9CB-4035-AB6A-F4F74E750E83}" type="pres">
      <dgm:prSet presAssocID="{6C622FD4-E34B-44F0-8B74-89D672F9A053}" presName="TwoNodes_1" presStyleLbl="node1" presStyleIdx="0" presStyleCnt="2">
        <dgm:presLayoutVars>
          <dgm:bulletEnabled val="1"/>
        </dgm:presLayoutVars>
      </dgm:prSet>
      <dgm:spPr/>
    </dgm:pt>
    <dgm:pt modelId="{D24E09C2-6839-4077-A2B2-A4DB1D0B5DB1}" type="pres">
      <dgm:prSet presAssocID="{6C622FD4-E34B-44F0-8B74-89D672F9A053}" presName="TwoNodes_2" presStyleLbl="node1" presStyleIdx="1" presStyleCnt="2">
        <dgm:presLayoutVars>
          <dgm:bulletEnabled val="1"/>
        </dgm:presLayoutVars>
      </dgm:prSet>
      <dgm:spPr/>
    </dgm:pt>
    <dgm:pt modelId="{1977FCDE-DE53-41B7-B190-5EFBF1EAB177}" type="pres">
      <dgm:prSet presAssocID="{6C622FD4-E34B-44F0-8B74-89D672F9A053}" presName="TwoConn_1-2" presStyleLbl="fgAccFollowNode1" presStyleIdx="0" presStyleCnt="1">
        <dgm:presLayoutVars>
          <dgm:bulletEnabled val="1"/>
        </dgm:presLayoutVars>
      </dgm:prSet>
      <dgm:spPr/>
    </dgm:pt>
    <dgm:pt modelId="{A2D9AB4A-EA5E-4EDD-9EF5-A8707C99FC41}" type="pres">
      <dgm:prSet presAssocID="{6C622FD4-E34B-44F0-8B74-89D672F9A053}" presName="TwoNodes_1_text" presStyleLbl="node1" presStyleIdx="1" presStyleCnt="2">
        <dgm:presLayoutVars>
          <dgm:bulletEnabled val="1"/>
        </dgm:presLayoutVars>
      </dgm:prSet>
      <dgm:spPr/>
    </dgm:pt>
    <dgm:pt modelId="{A974B361-6B26-40BA-BBA4-93857E2F3833}" type="pres">
      <dgm:prSet presAssocID="{6C622FD4-E34B-44F0-8B74-89D672F9A053}" presName="TwoNodes_2_text" presStyleLbl="node1" presStyleIdx="1" presStyleCnt="2">
        <dgm:presLayoutVars>
          <dgm:bulletEnabled val="1"/>
        </dgm:presLayoutVars>
      </dgm:prSet>
      <dgm:spPr/>
    </dgm:pt>
  </dgm:ptLst>
  <dgm:cxnLst>
    <dgm:cxn modelId="{5A41FA03-F1AF-46B0-90CD-C3F8C245F293}" srcId="{6C622FD4-E34B-44F0-8B74-89D672F9A053}" destId="{B1987345-27C5-4759-B69D-89D46CB63E62}" srcOrd="0" destOrd="0" parTransId="{54D999F8-C767-4CEC-BA62-9A9A92EE6667}" sibTransId="{E94A4A07-7568-4B27-8E4E-DAC08B0BFC68}"/>
    <dgm:cxn modelId="{A79FDC12-7A65-4364-B8A9-27EC7C2A5C3B}" type="presOf" srcId="{B1987345-27C5-4759-B69D-89D46CB63E62}" destId="{A2D9AB4A-EA5E-4EDD-9EF5-A8707C99FC41}" srcOrd="1" destOrd="0" presId="urn:microsoft.com/office/officeart/2005/8/layout/vProcess5"/>
    <dgm:cxn modelId="{C4AEF615-1334-4DBA-B5B0-9D52515E02D4}" srcId="{6C622FD4-E34B-44F0-8B74-89D672F9A053}" destId="{3A1D6485-3A5F-4C5C-BD87-14F80B9D3814}" srcOrd="1" destOrd="0" parTransId="{02D0BF15-6489-4E1F-ADD4-70697DF192C3}" sibTransId="{8D2766D8-F772-4E9A-B16C-54826AFC3512}"/>
    <dgm:cxn modelId="{950B2A32-520B-4DC4-8A33-FC2523F0355E}" type="presOf" srcId="{3A1D6485-3A5F-4C5C-BD87-14F80B9D3814}" destId="{A974B361-6B26-40BA-BBA4-93857E2F3833}" srcOrd="1" destOrd="0" presId="urn:microsoft.com/office/officeart/2005/8/layout/vProcess5"/>
    <dgm:cxn modelId="{6ECA057E-2835-4FEF-8F1F-42092BC88154}" type="presOf" srcId="{E94A4A07-7568-4B27-8E4E-DAC08B0BFC68}" destId="{1977FCDE-DE53-41B7-B190-5EFBF1EAB177}" srcOrd="0" destOrd="0" presId="urn:microsoft.com/office/officeart/2005/8/layout/vProcess5"/>
    <dgm:cxn modelId="{2E31BC82-D17C-4FAD-B164-FA9656AE151E}" type="presOf" srcId="{3A1D6485-3A5F-4C5C-BD87-14F80B9D3814}" destId="{D24E09C2-6839-4077-A2B2-A4DB1D0B5DB1}" srcOrd="0" destOrd="0" presId="urn:microsoft.com/office/officeart/2005/8/layout/vProcess5"/>
    <dgm:cxn modelId="{F8991CB2-5BA7-4993-A328-8AAA8E108694}" type="presOf" srcId="{6C622FD4-E34B-44F0-8B74-89D672F9A053}" destId="{22DBDB79-9FE2-457A-99CB-8F9FDCF3C116}" srcOrd="0" destOrd="0" presId="urn:microsoft.com/office/officeart/2005/8/layout/vProcess5"/>
    <dgm:cxn modelId="{42D398E8-FC49-442A-90F2-FB9319B4B6CA}" type="presOf" srcId="{B1987345-27C5-4759-B69D-89D46CB63E62}" destId="{0A29E0B1-A9CB-4035-AB6A-F4F74E750E83}" srcOrd="0" destOrd="0" presId="urn:microsoft.com/office/officeart/2005/8/layout/vProcess5"/>
    <dgm:cxn modelId="{E696756E-7238-401B-B9C2-2F2B518A0DF0}" type="presParOf" srcId="{22DBDB79-9FE2-457A-99CB-8F9FDCF3C116}" destId="{FDE47A46-C15B-42D9-A412-AD06DD4FB6C7}" srcOrd="0" destOrd="0" presId="urn:microsoft.com/office/officeart/2005/8/layout/vProcess5"/>
    <dgm:cxn modelId="{6BA400B1-78ED-4FFA-9FFC-7FC83F17A3B0}" type="presParOf" srcId="{22DBDB79-9FE2-457A-99CB-8F9FDCF3C116}" destId="{0A29E0B1-A9CB-4035-AB6A-F4F74E750E83}" srcOrd="1" destOrd="0" presId="urn:microsoft.com/office/officeart/2005/8/layout/vProcess5"/>
    <dgm:cxn modelId="{1E1FC849-03A3-47B2-85A6-350D923E9CCA}" type="presParOf" srcId="{22DBDB79-9FE2-457A-99CB-8F9FDCF3C116}" destId="{D24E09C2-6839-4077-A2B2-A4DB1D0B5DB1}" srcOrd="2" destOrd="0" presId="urn:microsoft.com/office/officeart/2005/8/layout/vProcess5"/>
    <dgm:cxn modelId="{3D951DEE-FF0C-4391-8938-3AAAA30C66F2}" type="presParOf" srcId="{22DBDB79-9FE2-457A-99CB-8F9FDCF3C116}" destId="{1977FCDE-DE53-41B7-B190-5EFBF1EAB177}" srcOrd="3" destOrd="0" presId="urn:microsoft.com/office/officeart/2005/8/layout/vProcess5"/>
    <dgm:cxn modelId="{83D45F7D-BD21-45BA-8DB5-CF2B11EA2F55}" type="presParOf" srcId="{22DBDB79-9FE2-457A-99CB-8F9FDCF3C116}" destId="{A2D9AB4A-EA5E-4EDD-9EF5-A8707C99FC41}" srcOrd="4" destOrd="0" presId="urn:microsoft.com/office/officeart/2005/8/layout/vProcess5"/>
    <dgm:cxn modelId="{0C229842-EC68-477D-B79C-50490816593E}" type="presParOf" srcId="{22DBDB79-9FE2-457A-99CB-8F9FDCF3C116}" destId="{A974B361-6B26-40BA-BBA4-93857E2F3833}" srcOrd="5"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D494D29-C6D8-4893-BF09-7FE770F96DD1}" type="doc">
      <dgm:prSet loTypeId="urn:microsoft.com/office/officeart/2005/8/layout/process1" loCatId="process" qsTypeId="urn:microsoft.com/office/officeart/2005/8/quickstyle/simple2" qsCatId="simple" csTypeId="urn:microsoft.com/office/officeart/2005/8/colors/accent2_2" csCatId="accent2"/>
      <dgm:spPr/>
      <dgm:t>
        <a:bodyPr/>
        <a:lstStyle/>
        <a:p>
          <a:endParaRPr lang="en-US"/>
        </a:p>
      </dgm:t>
    </dgm:pt>
    <dgm:pt modelId="{F55A5336-1FB4-47E8-A3C8-097ECA05DE82}">
      <dgm:prSet/>
      <dgm:spPr/>
      <dgm:t>
        <a:bodyPr/>
        <a:lstStyle/>
        <a:p>
          <a:r>
            <a:rPr lang="en-US" dirty="0">
              <a:solidFill>
                <a:schemeClr val="tx1"/>
              </a:solidFill>
            </a:rPr>
            <a:t>§§112.80-.112.84, 112.531-112.535 provide procedures for investigating alleged misconduct by firefighters, police officers, or correctional officers. Under the Police Officers’ and Correctional Officers’ Bill of Rights, an employee has the right to bring a civil suit for damages, “pecuniary or otherwise.” FLA. STAT. § 112.532(3). </a:t>
          </a:r>
        </a:p>
      </dgm:t>
    </dgm:pt>
    <dgm:pt modelId="{39F18741-A569-49C6-9140-24664F96CDAE}" type="parTrans" cxnId="{C4D4C648-0B3E-4610-AF19-786F42C2435A}">
      <dgm:prSet/>
      <dgm:spPr/>
      <dgm:t>
        <a:bodyPr/>
        <a:lstStyle/>
        <a:p>
          <a:endParaRPr lang="en-US"/>
        </a:p>
      </dgm:t>
    </dgm:pt>
    <dgm:pt modelId="{EB0B145B-A6B6-4A65-BA72-DFB74D8D6B9E}" type="sibTrans" cxnId="{C4D4C648-0B3E-4610-AF19-786F42C2435A}">
      <dgm:prSet/>
      <dgm:spPr/>
      <dgm:t>
        <a:bodyPr/>
        <a:lstStyle/>
        <a:p>
          <a:endParaRPr lang="en-US"/>
        </a:p>
      </dgm:t>
    </dgm:pt>
    <dgm:pt modelId="{D3365E7A-1FAF-4203-9169-825B6C2F5BED}">
      <dgm:prSet/>
      <dgm:spPr/>
      <dgm:t>
        <a:bodyPr/>
        <a:lstStyle/>
        <a:p>
          <a:r>
            <a:rPr lang="en-US" dirty="0">
              <a:solidFill>
                <a:schemeClr val="tx1"/>
              </a:solidFill>
            </a:rPr>
            <a:t>By contrast, a firefighter bringing a civil suit pursuant to the Firefighters’ Bill of Rights is limited to injunctive relief. See FLA. STAT. § 112.83. See also Curtis v. City of West Palm Beach, 82 So. 2d 894, 896 (Fla. 4th DCA 2011) (holding damages were not an available remedy for violations of Firefighters’ Bill of Rights).</a:t>
          </a:r>
        </a:p>
      </dgm:t>
    </dgm:pt>
    <dgm:pt modelId="{128F2D0A-D628-45B8-AC6B-31F6E5E0B646}" type="parTrans" cxnId="{AE992678-9184-4E27-87AC-E337640A59D4}">
      <dgm:prSet/>
      <dgm:spPr/>
      <dgm:t>
        <a:bodyPr/>
        <a:lstStyle/>
        <a:p>
          <a:endParaRPr lang="en-US"/>
        </a:p>
      </dgm:t>
    </dgm:pt>
    <dgm:pt modelId="{7E08EB9B-FB87-4054-B050-EC6E2746F6DC}" type="sibTrans" cxnId="{AE992678-9184-4E27-87AC-E337640A59D4}">
      <dgm:prSet/>
      <dgm:spPr/>
      <dgm:t>
        <a:bodyPr/>
        <a:lstStyle/>
        <a:p>
          <a:endParaRPr lang="en-US"/>
        </a:p>
      </dgm:t>
    </dgm:pt>
    <dgm:pt modelId="{267D0AA8-D425-4508-B24B-D11ED2A52F11}" type="pres">
      <dgm:prSet presAssocID="{1D494D29-C6D8-4893-BF09-7FE770F96DD1}" presName="Name0" presStyleCnt="0">
        <dgm:presLayoutVars>
          <dgm:dir/>
          <dgm:resizeHandles val="exact"/>
        </dgm:presLayoutVars>
      </dgm:prSet>
      <dgm:spPr/>
    </dgm:pt>
    <dgm:pt modelId="{96AFD4E2-CA7D-4DED-BA8C-FCA9AC88C8AF}" type="pres">
      <dgm:prSet presAssocID="{F55A5336-1FB4-47E8-A3C8-097ECA05DE82}" presName="node" presStyleLbl="node1" presStyleIdx="0" presStyleCnt="2">
        <dgm:presLayoutVars>
          <dgm:bulletEnabled val="1"/>
        </dgm:presLayoutVars>
      </dgm:prSet>
      <dgm:spPr/>
    </dgm:pt>
    <dgm:pt modelId="{F3D05F29-5ADE-4990-B7EE-3636C3D54720}" type="pres">
      <dgm:prSet presAssocID="{EB0B145B-A6B6-4A65-BA72-DFB74D8D6B9E}" presName="sibTrans" presStyleLbl="sibTrans2D1" presStyleIdx="0" presStyleCnt="1"/>
      <dgm:spPr/>
    </dgm:pt>
    <dgm:pt modelId="{F96829E8-4F1E-45F3-9EE3-6EACAA0148C3}" type="pres">
      <dgm:prSet presAssocID="{EB0B145B-A6B6-4A65-BA72-DFB74D8D6B9E}" presName="connectorText" presStyleLbl="sibTrans2D1" presStyleIdx="0" presStyleCnt="1"/>
      <dgm:spPr/>
    </dgm:pt>
    <dgm:pt modelId="{9E7FBC94-EFF5-43F3-A831-9A5BF2A9F9DF}" type="pres">
      <dgm:prSet presAssocID="{D3365E7A-1FAF-4203-9169-825B6C2F5BED}" presName="node" presStyleLbl="node1" presStyleIdx="1" presStyleCnt="2">
        <dgm:presLayoutVars>
          <dgm:bulletEnabled val="1"/>
        </dgm:presLayoutVars>
      </dgm:prSet>
      <dgm:spPr/>
    </dgm:pt>
  </dgm:ptLst>
  <dgm:cxnLst>
    <dgm:cxn modelId="{A4131C04-EDD9-446D-AC7E-1E27813ABB44}" type="presOf" srcId="{EB0B145B-A6B6-4A65-BA72-DFB74D8D6B9E}" destId="{F3D05F29-5ADE-4990-B7EE-3636C3D54720}" srcOrd="0" destOrd="0" presId="urn:microsoft.com/office/officeart/2005/8/layout/process1"/>
    <dgm:cxn modelId="{C4D4C648-0B3E-4610-AF19-786F42C2435A}" srcId="{1D494D29-C6D8-4893-BF09-7FE770F96DD1}" destId="{F55A5336-1FB4-47E8-A3C8-097ECA05DE82}" srcOrd="0" destOrd="0" parTransId="{39F18741-A569-49C6-9140-24664F96CDAE}" sibTransId="{EB0B145B-A6B6-4A65-BA72-DFB74D8D6B9E}"/>
    <dgm:cxn modelId="{AE992678-9184-4E27-87AC-E337640A59D4}" srcId="{1D494D29-C6D8-4893-BF09-7FE770F96DD1}" destId="{D3365E7A-1FAF-4203-9169-825B6C2F5BED}" srcOrd="1" destOrd="0" parTransId="{128F2D0A-D628-45B8-AC6B-31F6E5E0B646}" sibTransId="{7E08EB9B-FB87-4054-B050-EC6E2746F6DC}"/>
    <dgm:cxn modelId="{5A3912A4-7AEA-47A0-A2A6-6E955E9D1A32}" type="presOf" srcId="{1D494D29-C6D8-4893-BF09-7FE770F96DD1}" destId="{267D0AA8-D425-4508-B24B-D11ED2A52F11}" srcOrd="0" destOrd="0" presId="urn:microsoft.com/office/officeart/2005/8/layout/process1"/>
    <dgm:cxn modelId="{7F579BD1-469F-4DFB-A7A9-CD0E216198F2}" type="presOf" srcId="{EB0B145B-A6B6-4A65-BA72-DFB74D8D6B9E}" destId="{F96829E8-4F1E-45F3-9EE3-6EACAA0148C3}" srcOrd="1" destOrd="0" presId="urn:microsoft.com/office/officeart/2005/8/layout/process1"/>
    <dgm:cxn modelId="{58A2A0D7-294A-4814-9259-CFD298AD6A04}" type="presOf" srcId="{F55A5336-1FB4-47E8-A3C8-097ECA05DE82}" destId="{96AFD4E2-CA7D-4DED-BA8C-FCA9AC88C8AF}" srcOrd="0" destOrd="0" presId="urn:microsoft.com/office/officeart/2005/8/layout/process1"/>
    <dgm:cxn modelId="{040988F1-1FB5-4A94-9F4C-DC4095414F2F}" type="presOf" srcId="{D3365E7A-1FAF-4203-9169-825B6C2F5BED}" destId="{9E7FBC94-EFF5-43F3-A831-9A5BF2A9F9DF}" srcOrd="0" destOrd="0" presId="urn:microsoft.com/office/officeart/2005/8/layout/process1"/>
    <dgm:cxn modelId="{312052B5-4A1D-483E-80D4-8B7ACEA11B3C}" type="presParOf" srcId="{267D0AA8-D425-4508-B24B-D11ED2A52F11}" destId="{96AFD4E2-CA7D-4DED-BA8C-FCA9AC88C8AF}" srcOrd="0" destOrd="0" presId="urn:microsoft.com/office/officeart/2005/8/layout/process1"/>
    <dgm:cxn modelId="{70AB7928-7175-4C1F-AF83-D7FF46C309A5}" type="presParOf" srcId="{267D0AA8-D425-4508-B24B-D11ED2A52F11}" destId="{F3D05F29-5ADE-4990-B7EE-3636C3D54720}" srcOrd="1" destOrd="0" presId="urn:microsoft.com/office/officeart/2005/8/layout/process1"/>
    <dgm:cxn modelId="{6FDC9C29-78A0-48B5-90C7-34611DC8DD67}" type="presParOf" srcId="{F3D05F29-5ADE-4990-B7EE-3636C3D54720}" destId="{F96829E8-4F1E-45F3-9EE3-6EACAA0148C3}" srcOrd="0" destOrd="0" presId="urn:microsoft.com/office/officeart/2005/8/layout/process1"/>
    <dgm:cxn modelId="{D5A39383-298A-4EA0-A06E-958E49A9CBC8}" type="presParOf" srcId="{267D0AA8-D425-4508-B24B-D11ED2A52F11}" destId="{9E7FBC94-EFF5-43F3-A831-9A5BF2A9F9DF}" srcOrd="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A66F45-0DD5-4AAA-9E78-19BBEAA2FBF6}">
      <dsp:nvSpPr>
        <dsp:cNvPr id="0" name=""/>
        <dsp:cNvSpPr/>
      </dsp:nvSpPr>
      <dsp:spPr>
        <a:xfrm rot="5400000">
          <a:off x="4802041" y="-1820475"/>
          <a:ext cx="1121829" cy="5047488"/>
        </a:xfrm>
        <a:prstGeom prst="round2SameRect">
          <a:avLst/>
        </a:prstGeom>
        <a:solidFill>
          <a:schemeClr val="accent3">
            <a:alpha val="90000"/>
            <a:tint val="40000"/>
            <a:hueOff val="0"/>
            <a:satOff val="0"/>
            <a:lumOff val="0"/>
            <a:alphaOff val="0"/>
          </a:schemeClr>
        </a:solidFill>
        <a:ln w="6350" cap="flat" cmpd="sng" algn="ctr">
          <a:solidFill>
            <a:schemeClr val="accent3">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solidFill>
                <a:schemeClr val="bg1"/>
              </a:solidFill>
              <a:latin typeface="+mn-lt"/>
              <a:ea typeface="Tahoma" panose="020B0604030504040204" pitchFamily="34" charset="0"/>
              <a:cs typeface="Tahoma" panose="020B0604030504040204" pitchFamily="34" charset="0"/>
            </a:rPr>
            <a:t>§ 1981</a:t>
          </a:r>
        </a:p>
        <a:p>
          <a:pPr marL="114300" lvl="1" indent="-114300" algn="l" defTabSz="666750">
            <a:lnSpc>
              <a:spcPct val="90000"/>
            </a:lnSpc>
            <a:spcBef>
              <a:spcPct val="0"/>
            </a:spcBef>
            <a:spcAft>
              <a:spcPct val="15000"/>
            </a:spcAft>
            <a:buChar char="•"/>
          </a:pPr>
          <a:r>
            <a:rPr lang="en-US" sz="1500" kern="1200" dirty="0">
              <a:solidFill>
                <a:schemeClr val="bg1"/>
              </a:solidFill>
              <a:latin typeface="+mn-lt"/>
              <a:ea typeface="Tahoma" panose="020B0604030504040204" pitchFamily="34" charset="0"/>
              <a:cs typeface="Tahoma" panose="020B0604030504040204" pitchFamily="34" charset="0"/>
            </a:rPr>
            <a:t>§ 1983</a:t>
          </a:r>
        </a:p>
        <a:p>
          <a:pPr marL="114300" lvl="1" indent="-114300" algn="l" defTabSz="666750">
            <a:lnSpc>
              <a:spcPct val="90000"/>
            </a:lnSpc>
            <a:spcBef>
              <a:spcPct val="0"/>
            </a:spcBef>
            <a:spcAft>
              <a:spcPct val="15000"/>
            </a:spcAft>
            <a:buChar char="•"/>
          </a:pPr>
          <a:r>
            <a:rPr lang="en-US" sz="1500" kern="1200" dirty="0">
              <a:solidFill>
                <a:schemeClr val="bg1"/>
              </a:solidFill>
              <a:latin typeface="+mn-lt"/>
              <a:ea typeface="Tahoma" panose="020B0604030504040204" pitchFamily="34" charset="0"/>
              <a:cs typeface="Tahoma" panose="020B0604030504040204" pitchFamily="34" charset="0"/>
            </a:rPr>
            <a:t>§ 1985</a:t>
          </a:r>
        </a:p>
      </dsp:txBody>
      <dsp:txXfrm rot="-5400000">
        <a:off x="2839212" y="197117"/>
        <a:ext cx="4992725" cy="1012303"/>
      </dsp:txXfrm>
    </dsp:sp>
    <dsp:sp modelId="{E3A5E007-87AF-45B1-A52C-84A21863FE8E}">
      <dsp:nvSpPr>
        <dsp:cNvPr id="0" name=""/>
        <dsp:cNvSpPr/>
      </dsp:nvSpPr>
      <dsp:spPr>
        <a:xfrm>
          <a:off x="0" y="2124"/>
          <a:ext cx="2839212" cy="1402286"/>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33350" tIns="66675" rIns="133350" bIns="66675" numCol="1" spcCol="1270" anchor="ctr" anchorCtr="0">
          <a:noAutofit/>
        </a:bodyPr>
        <a:lstStyle/>
        <a:p>
          <a:pPr marL="0" lvl="0" indent="0" algn="ctr" defTabSz="1555750">
            <a:lnSpc>
              <a:spcPct val="90000"/>
            </a:lnSpc>
            <a:spcBef>
              <a:spcPct val="0"/>
            </a:spcBef>
            <a:spcAft>
              <a:spcPct val="35000"/>
            </a:spcAft>
            <a:buNone/>
          </a:pPr>
          <a:r>
            <a:rPr lang="en-US" sz="3500" kern="1200" dirty="0">
              <a:latin typeface="+mn-lt"/>
              <a:ea typeface="Tahoma" panose="020B0604030504040204" pitchFamily="34" charset="0"/>
              <a:cs typeface="Tahoma" panose="020B0604030504040204" pitchFamily="34" charset="0"/>
            </a:rPr>
            <a:t>Federal Civil Rights Claims</a:t>
          </a:r>
          <a:endParaRPr lang="en-US" sz="3500" kern="1200" dirty="0">
            <a:solidFill>
              <a:schemeClr val="bg1"/>
            </a:solidFill>
            <a:latin typeface="+mn-lt"/>
            <a:ea typeface="Tahoma" panose="020B0604030504040204" pitchFamily="34" charset="0"/>
            <a:cs typeface="Tahoma" panose="020B0604030504040204" pitchFamily="34" charset="0"/>
          </a:endParaRPr>
        </a:p>
      </dsp:txBody>
      <dsp:txXfrm>
        <a:off x="68454" y="70578"/>
        <a:ext cx="2702304" cy="1265378"/>
      </dsp:txXfrm>
    </dsp:sp>
    <dsp:sp modelId="{0585FB1C-7D5C-4306-9483-7D6824603088}">
      <dsp:nvSpPr>
        <dsp:cNvPr id="0" name=""/>
        <dsp:cNvSpPr/>
      </dsp:nvSpPr>
      <dsp:spPr>
        <a:xfrm rot="5400000">
          <a:off x="4802041" y="-348075"/>
          <a:ext cx="1121829" cy="5047488"/>
        </a:xfrm>
        <a:prstGeom prst="round2SameRect">
          <a:avLst/>
        </a:prstGeom>
        <a:solidFill>
          <a:schemeClr val="accent3">
            <a:alpha val="90000"/>
            <a:tint val="40000"/>
            <a:hueOff val="0"/>
            <a:satOff val="0"/>
            <a:lumOff val="0"/>
            <a:alphaOff val="0"/>
          </a:schemeClr>
        </a:solidFill>
        <a:ln w="6350" cap="flat" cmpd="sng" algn="ctr">
          <a:solidFill>
            <a:schemeClr val="accent3">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US" sz="1500" kern="1200">
              <a:solidFill>
                <a:schemeClr val="bg1"/>
              </a:solidFill>
              <a:latin typeface="+mn-lt"/>
              <a:ea typeface="Tahoma" panose="020B0604030504040204" pitchFamily="34" charset="0"/>
              <a:cs typeface="Tahoma" panose="020B0604030504040204" pitchFamily="34" charset="0"/>
            </a:rPr>
            <a:t>Right to privacy;</a:t>
          </a:r>
          <a:endParaRPr lang="en-US" sz="1500" kern="1200" dirty="0">
            <a:solidFill>
              <a:schemeClr val="bg1"/>
            </a:solidFill>
            <a:latin typeface="+mn-lt"/>
            <a:ea typeface="Tahoma" panose="020B0604030504040204" pitchFamily="34" charset="0"/>
            <a:cs typeface="Tahoma" panose="020B0604030504040204" pitchFamily="34" charset="0"/>
          </a:endParaRPr>
        </a:p>
        <a:p>
          <a:pPr marL="114300" lvl="1" indent="-114300" algn="l" defTabSz="666750">
            <a:lnSpc>
              <a:spcPct val="90000"/>
            </a:lnSpc>
            <a:spcBef>
              <a:spcPct val="0"/>
            </a:spcBef>
            <a:spcAft>
              <a:spcPct val="15000"/>
            </a:spcAft>
            <a:buChar char="•"/>
          </a:pPr>
          <a:r>
            <a:rPr lang="en-US" sz="1500" kern="1200" dirty="0">
              <a:solidFill>
                <a:schemeClr val="bg1"/>
              </a:solidFill>
              <a:latin typeface="+mn-lt"/>
              <a:ea typeface="Tahoma" panose="020B0604030504040204" pitchFamily="34" charset="0"/>
              <a:cs typeface="Tahoma" panose="020B0604030504040204" pitchFamily="34" charset="0"/>
            </a:rPr>
            <a:t>Right to access to public meetings  and records; </a:t>
          </a:r>
        </a:p>
        <a:p>
          <a:pPr marL="114300" lvl="1" indent="-114300" algn="l" defTabSz="666750">
            <a:lnSpc>
              <a:spcPct val="90000"/>
            </a:lnSpc>
            <a:spcBef>
              <a:spcPct val="0"/>
            </a:spcBef>
            <a:spcAft>
              <a:spcPct val="15000"/>
            </a:spcAft>
            <a:buChar char="•"/>
          </a:pPr>
          <a:r>
            <a:rPr lang="en-US" sz="1500" kern="1200" dirty="0">
              <a:solidFill>
                <a:schemeClr val="bg1"/>
              </a:solidFill>
              <a:latin typeface="+mn-lt"/>
              <a:ea typeface="Tahoma" panose="020B0604030504040204" pitchFamily="34" charset="0"/>
              <a:cs typeface="Tahoma" panose="020B0604030504040204" pitchFamily="34" charset="0"/>
            </a:rPr>
            <a:t>Right of access to the courts;</a:t>
          </a:r>
        </a:p>
      </dsp:txBody>
      <dsp:txXfrm rot="-5400000">
        <a:off x="2839212" y="1669517"/>
        <a:ext cx="4992725" cy="1012303"/>
      </dsp:txXfrm>
    </dsp:sp>
    <dsp:sp modelId="{7259E7E8-E3EE-4200-87BF-E0571022EB54}">
      <dsp:nvSpPr>
        <dsp:cNvPr id="0" name=""/>
        <dsp:cNvSpPr/>
      </dsp:nvSpPr>
      <dsp:spPr>
        <a:xfrm>
          <a:off x="0" y="1474525"/>
          <a:ext cx="2839212" cy="1402286"/>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33350" tIns="66675" rIns="133350" bIns="66675" numCol="1" spcCol="1270" anchor="ctr" anchorCtr="0">
          <a:noAutofit/>
        </a:bodyPr>
        <a:lstStyle/>
        <a:p>
          <a:pPr marL="0" lvl="0" indent="0" algn="ctr" defTabSz="1555750">
            <a:lnSpc>
              <a:spcPct val="90000"/>
            </a:lnSpc>
            <a:spcBef>
              <a:spcPct val="0"/>
            </a:spcBef>
            <a:spcAft>
              <a:spcPct val="35000"/>
            </a:spcAft>
            <a:buNone/>
          </a:pPr>
          <a:r>
            <a:rPr lang="en-US" sz="3500" kern="1200" dirty="0">
              <a:solidFill>
                <a:schemeClr val="bg1"/>
              </a:solidFill>
              <a:latin typeface="+mn-lt"/>
              <a:ea typeface="Tahoma" panose="020B0604030504040204" pitchFamily="34" charset="0"/>
              <a:cs typeface="Tahoma" panose="020B0604030504040204" pitchFamily="34" charset="0"/>
            </a:rPr>
            <a:t>State Con Law</a:t>
          </a:r>
        </a:p>
      </dsp:txBody>
      <dsp:txXfrm>
        <a:off x="68454" y="1542979"/>
        <a:ext cx="2702304" cy="1265378"/>
      </dsp:txXfrm>
    </dsp:sp>
    <dsp:sp modelId="{502F1F44-2657-499D-A57A-42C0CE9CE05C}">
      <dsp:nvSpPr>
        <dsp:cNvPr id="0" name=""/>
        <dsp:cNvSpPr/>
      </dsp:nvSpPr>
      <dsp:spPr>
        <a:xfrm rot="5400000">
          <a:off x="4802041" y="1124325"/>
          <a:ext cx="1121829" cy="5047488"/>
        </a:xfrm>
        <a:prstGeom prst="round2SameRect">
          <a:avLst/>
        </a:prstGeom>
        <a:solidFill>
          <a:schemeClr val="accent3">
            <a:alpha val="90000"/>
            <a:tint val="40000"/>
            <a:hueOff val="0"/>
            <a:satOff val="0"/>
            <a:lumOff val="0"/>
            <a:alphaOff val="0"/>
          </a:schemeClr>
        </a:solidFill>
        <a:ln w="6350" cap="flat" cmpd="sng" algn="ctr">
          <a:solidFill>
            <a:schemeClr val="accent3">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solidFill>
                <a:schemeClr val="bg1"/>
              </a:solidFill>
              <a:latin typeface="+mn-lt"/>
              <a:ea typeface="Tahoma" panose="020B0604030504040204" pitchFamily="34" charset="0"/>
              <a:cs typeface="Tahoma" panose="020B0604030504040204" pitchFamily="34" charset="0"/>
            </a:rPr>
            <a:t>FCRA</a:t>
          </a:r>
        </a:p>
        <a:p>
          <a:pPr marL="114300" lvl="1" indent="-114300" algn="l" defTabSz="666750">
            <a:lnSpc>
              <a:spcPct val="90000"/>
            </a:lnSpc>
            <a:spcBef>
              <a:spcPct val="0"/>
            </a:spcBef>
            <a:spcAft>
              <a:spcPct val="15000"/>
            </a:spcAft>
            <a:buChar char="•"/>
          </a:pPr>
          <a:r>
            <a:rPr lang="en-US" sz="1500" kern="1200" dirty="0">
              <a:solidFill>
                <a:schemeClr val="bg1"/>
              </a:solidFill>
              <a:latin typeface="+mn-lt"/>
              <a:ea typeface="Tahoma" panose="020B0604030504040204" pitchFamily="34" charset="0"/>
              <a:cs typeface="Tahoma" panose="020B0604030504040204" pitchFamily="34" charset="0"/>
            </a:rPr>
            <a:t>Whistleblower</a:t>
          </a:r>
        </a:p>
        <a:p>
          <a:pPr marL="114300" lvl="1" indent="-114300" algn="l" defTabSz="666750">
            <a:lnSpc>
              <a:spcPct val="90000"/>
            </a:lnSpc>
            <a:spcBef>
              <a:spcPct val="0"/>
            </a:spcBef>
            <a:spcAft>
              <a:spcPct val="15000"/>
            </a:spcAft>
            <a:buChar char="•"/>
          </a:pPr>
          <a:r>
            <a:rPr lang="en-US" sz="1500" kern="1200" dirty="0">
              <a:solidFill>
                <a:schemeClr val="bg1"/>
              </a:solidFill>
              <a:latin typeface="+mn-lt"/>
              <a:ea typeface="Tahoma" panose="020B0604030504040204" pitchFamily="34" charset="0"/>
              <a:cs typeface="Tahoma" panose="020B0604030504040204" pitchFamily="34" charset="0"/>
            </a:rPr>
            <a:t>Public Employee Labor Relations</a:t>
          </a:r>
        </a:p>
        <a:p>
          <a:pPr marL="114300" lvl="1" indent="-114300" algn="l" defTabSz="666750">
            <a:lnSpc>
              <a:spcPct val="90000"/>
            </a:lnSpc>
            <a:spcBef>
              <a:spcPct val="0"/>
            </a:spcBef>
            <a:spcAft>
              <a:spcPct val="15000"/>
            </a:spcAft>
            <a:buChar char="•"/>
          </a:pPr>
          <a:r>
            <a:rPr lang="en-US" sz="1500" kern="1200" dirty="0">
              <a:solidFill>
                <a:schemeClr val="bg1"/>
              </a:solidFill>
              <a:latin typeface="+mn-lt"/>
              <a:ea typeface="Tahoma" panose="020B0604030504040204" pitchFamily="34" charset="0"/>
              <a:cs typeface="Tahoma" panose="020B0604030504040204" pitchFamily="34" charset="0"/>
            </a:rPr>
            <a:t>Common Law Torts</a:t>
          </a:r>
        </a:p>
      </dsp:txBody>
      <dsp:txXfrm rot="-5400000">
        <a:off x="2839212" y="3141918"/>
        <a:ext cx="4992725" cy="1012303"/>
      </dsp:txXfrm>
    </dsp:sp>
    <dsp:sp modelId="{09CDD6CC-143C-41B6-9195-1A42FD3A7632}">
      <dsp:nvSpPr>
        <dsp:cNvPr id="0" name=""/>
        <dsp:cNvSpPr/>
      </dsp:nvSpPr>
      <dsp:spPr>
        <a:xfrm>
          <a:off x="0" y="2946926"/>
          <a:ext cx="2839212" cy="1402286"/>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33350" tIns="66675" rIns="133350" bIns="66675" numCol="1" spcCol="1270" anchor="ctr" anchorCtr="0">
          <a:noAutofit/>
        </a:bodyPr>
        <a:lstStyle/>
        <a:p>
          <a:pPr marL="0" lvl="0" indent="0" algn="ctr" defTabSz="1555750">
            <a:lnSpc>
              <a:spcPct val="90000"/>
            </a:lnSpc>
            <a:spcBef>
              <a:spcPct val="0"/>
            </a:spcBef>
            <a:spcAft>
              <a:spcPct val="35000"/>
            </a:spcAft>
            <a:buNone/>
          </a:pPr>
          <a:r>
            <a:rPr lang="en-US" sz="3500" kern="1200" dirty="0">
              <a:solidFill>
                <a:schemeClr val="bg1"/>
              </a:solidFill>
              <a:latin typeface="+mn-lt"/>
              <a:ea typeface="Tahoma" panose="020B0604030504040204" pitchFamily="34" charset="0"/>
              <a:cs typeface="Tahoma" panose="020B0604030504040204" pitchFamily="34" charset="0"/>
            </a:rPr>
            <a:t>State Claims</a:t>
          </a:r>
        </a:p>
      </dsp:txBody>
      <dsp:txXfrm>
        <a:off x="68454" y="3015380"/>
        <a:ext cx="2702304" cy="12653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7433B9-1161-428D-ADB5-E2AA124D5718}">
      <dsp:nvSpPr>
        <dsp:cNvPr id="0" name=""/>
        <dsp:cNvSpPr/>
      </dsp:nvSpPr>
      <dsp:spPr>
        <a:xfrm>
          <a:off x="0" y="707092"/>
          <a:ext cx="7886700" cy="130540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585A5A-BE32-42F4-A1E6-BBF8F8C5FA31}">
      <dsp:nvSpPr>
        <dsp:cNvPr id="0" name=""/>
        <dsp:cNvSpPr/>
      </dsp:nvSpPr>
      <dsp:spPr>
        <a:xfrm>
          <a:off x="394883" y="1000807"/>
          <a:ext cx="717970" cy="71797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9AD4633-9C3F-4549-8B22-F1D41807BFF8}">
      <dsp:nvSpPr>
        <dsp:cNvPr id="0" name=""/>
        <dsp:cNvSpPr/>
      </dsp:nvSpPr>
      <dsp:spPr>
        <a:xfrm>
          <a:off x="1507738" y="707092"/>
          <a:ext cx="63789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bg1"/>
              </a:solidFill>
            </a:rPr>
            <a:t>Guarantees the “same equal rights under the law” to all  persons “as is enjoyed by white citizens.”</a:t>
          </a:r>
        </a:p>
      </dsp:txBody>
      <dsp:txXfrm>
        <a:off x="1507738" y="707092"/>
        <a:ext cx="6378961" cy="1305401"/>
      </dsp:txXfrm>
    </dsp:sp>
    <dsp:sp modelId="{D0073C50-49A4-42D9-A51D-8F4A69B0DFFA}">
      <dsp:nvSpPr>
        <dsp:cNvPr id="0" name=""/>
        <dsp:cNvSpPr/>
      </dsp:nvSpPr>
      <dsp:spPr>
        <a:xfrm>
          <a:off x="0" y="2338844"/>
          <a:ext cx="7886700" cy="130540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F086B22-F2EB-4569-92D3-2327B9D1B0DA}">
      <dsp:nvSpPr>
        <dsp:cNvPr id="0" name=""/>
        <dsp:cNvSpPr/>
      </dsp:nvSpPr>
      <dsp:spPr>
        <a:xfrm>
          <a:off x="394883" y="2632559"/>
          <a:ext cx="717970" cy="71797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E54A90E-2C7F-401B-918E-C7DB78391820}">
      <dsp:nvSpPr>
        <dsp:cNvPr id="0" name=""/>
        <dsp:cNvSpPr/>
      </dsp:nvSpPr>
      <dsp:spPr>
        <a:xfrm>
          <a:off x="1507738" y="2338844"/>
          <a:ext cx="3549015"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bg1"/>
              </a:solidFill>
            </a:rPr>
            <a:t>Amended in 1991, adding  new sections:</a:t>
          </a:r>
        </a:p>
      </dsp:txBody>
      <dsp:txXfrm>
        <a:off x="1507738" y="2338844"/>
        <a:ext cx="3549015" cy="1305401"/>
      </dsp:txXfrm>
    </dsp:sp>
    <dsp:sp modelId="{94F95334-69DA-4EAE-BAD9-8DAB6BA2C5E3}">
      <dsp:nvSpPr>
        <dsp:cNvPr id="0" name=""/>
        <dsp:cNvSpPr/>
      </dsp:nvSpPr>
      <dsp:spPr>
        <a:xfrm>
          <a:off x="5056753" y="2338844"/>
          <a:ext cx="2829946"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577850">
            <a:lnSpc>
              <a:spcPct val="90000"/>
            </a:lnSpc>
            <a:spcBef>
              <a:spcPct val="0"/>
            </a:spcBef>
            <a:spcAft>
              <a:spcPct val="35000"/>
            </a:spcAft>
            <a:buNone/>
          </a:pPr>
          <a:r>
            <a:rPr lang="en-US" sz="1300" kern="1200" dirty="0">
              <a:solidFill>
                <a:schemeClr val="bg1"/>
              </a:solidFill>
            </a:rPr>
            <a:t>Define the right to “make  and enforce contracts,”  and</a:t>
          </a:r>
        </a:p>
        <a:p>
          <a:pPr marL="0" lvl="0" indent="0" algn="l" defTabSz="577850">
            <a:lnSpc>
              <a:spcPct val="90000"/>
            </a:lnSpc>
            <a:spcBef>
              <a:spcPct val="0"/>
            </a:spcBef>
            <a:spcAft>
              <a:spcPct val="35000"/>
            </a:spcAft>
            <a:buNone/>
          </a:pPr>
          <a:r>
            <a:rPr lang="en-US" sz="1300" kern="1200" dirty="0">
              <a:solidFill>
                <a:schemeClr val="bg1"/>
              </a:solidFill>
            </a:rPr>
            <a:t>Protection against  violation of rights by  “governmental  discrimination and  impairment under color of state law.”</a:t>
          </a:r>
        </a:p>
      </dsp:txBody>
      <dsp:txXfrm>
        <a:off x="5056753" y="2338844"/>
        <a:ext cx="2829946" cy="130540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B17633-D971-4E82-8B4A-45F4FDE7AEE8}">
      <dsp:nvSpPr>
        <dsp:cNvPr id="0" name=""/>
        <dsp:cNvSpPr/>
      </dsp:nvSpPr>
      <dsp:spPr>
        <a:xfrm>
          <a:off x="0" y="0"/>
          <a:ext cx="6309360" cy="95729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accent5">
                  <a:lumMod val="20000"/>
                  <a:lumOff val="80000"/>
                </a:schemeClr>
              </a:solidFill>
            </a:rPr>
            <a:t>Constitution is not self-executing. </a:t>
          </a:r>
        </a:p>
      </dsp:txBody>
      <dsp:txXfrm>
        <a:off x="28038" y="28038"/>
        <a:ext cx="5195473" cy="901218"/>
      </dsp:txXfrm>
    </dsp:sp>
    <dsp:sp modelId="{97B1ACAB-FF43-439F-BE92-E5E61B198C6A}">
      <dsp:nvSpPr>
        <dsp:cNvPr id="0" name=""/>
        <dsp:cNvSpPr/>
      </dsp:nvSpPr>
      <dsp:spPr>
        <a:xfrm>
          <a:off x="528408" y="1131347"/>
          <a:ext cx="6309360" cy="95729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accent5">
                  <a:lumMod val="20000"/>
                  <a:lumOff val="80000"/>
                </a:schemeClr>
              </a:solidFill>
            </a:rPr>
            <a:t>When individuals seek to enforce Constitutional rights against a local gov’t, the individual generally must bring suit  under § 1983.</a:t>
          </a:r>
        </a:p>
      </dsp:txBody>
      <dsp:txXfrm>
        <a:off x="556446" y="1159385"/>
        <a:ext cx="5102633" cy="901218"/>
      </dsp:txXfrm>
    </dsp:sp>
    <dsp:sp modelId="{B20D46FE-3B98-47AF-BE98-79CE6CE57CED}">
      <dsp:nvSpPr>
        <dsp:cNvPr id="0" name=""/>
        <dsp:cNvSpPr/>
      </dsp:nvSpPr>
      <dsp:spPr>
        <a:xfrm>
          <a:off x="1048931" y="2262695"/>
          <a:ext cx="6309360" cy="95729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accent5">
                  <a:lumMod val="20000"/>
                  <a:lumOff val="80000"/>
                </a:schemeClr>
              </a:solidFill>
            </a:rPr>
            <a:t>Procedural due process, equal protection, free speech, unreasonable search and  seizure, etc.</a:t>
          </a:r>
        </a:p>
      </dsp:txBody>
      <dsp:txXfrm>
        <a:off x="1076969" y="2290733"/>
        <a:ext cx="5110520" cy="901218"/>
      </dsp:txXfrm>
    </dsp:sp>
    <dsp:sp modelId="{01071529-9473-4BB8-A12C-1B3D1AA7F49A}">
      <dsp:nvSpPr>
        <dsp:cNvPr id="0" name=""/>
        <dsp:cNvSpPr/>
      </dsp:nvSpPr>
      <dsp:spPr>
        <a:xfrm>
          <a:off x="1577340" y="3394043"/>
          <a:ext cx="6309360" cy="95729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accent5">
                  <a:lumMod val="20000"/>
                  <a:lumOff val="80000"/>
                </a:schemeClr>
              </a:solidFill>
            </a:rPr>
            <a:t>§ 1983 allows an action for damages against any person  who, under color of law, subjects any person to a  deprivation of any rights, privileges or immunities secured  by the Constitution or the law of the United States.</a:t>
          </a:r>
        </a:p>
      </dsp:txBody>
      <dsp:txXfrm>
        <a:off x="1605378" y="3422081"/>
        <a:ext cx="5102633" cy="901218"/>
      </dsp:txXfrm>
    </dsp:sp>
    <dsp:sp modelId="{D6F65E3D-11FD-4A70-AC52-D5B3E3CAA4B6}">
      <dsp:nvSpPr>
        <dsp:cNvPr id="0" name=""/>
        <dsp:cNvSpPr/>
      </dsp:nvSpPr>
      <dsp:spPr>
        <a:xfrm>
          <a:off x="5687118" y="733200"/>
          <a:ext cx="622241" cy="622241"/>
        </a:xfrm>
        <a:prstGeom prst="downArrow">
          <a:avLst>
            <a:gd name="adj1" fmla="val 55000"/>
            <a:gd name="adj2" fmla="val 45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5827122" y="733200"/>
        <a:ext cx="342233" cy="468236"/>
      </dsp:txXfrm>
    </dsp:sp>
    <dsp:sp modelId="{23255141-F706-4129-A38F-ADBE89B795C0}">
      <dsp:nvSpPr>
        <dsp:cNvPr id="0" name=""/>
        <dsp:cNvSpPr/>
      </dsp:nvSpPr>
      <dsp:spPr>
        <a:xfrm>
          <a:off x="6215527" y="1864548"/>
          <a:ext cx="622241" cy="622241"/>
        </a:xfrm>
        <a:prstGeom prst="downArrow">
          <a:avLst>
            <a:gd name="adj1" fmla="val 55000"/>
            <a:gd name="adj2" fmla="val 45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6355531" y="1864548"/>
        <a:ext cx="342233" cy="468236"/>
      </dsp:txXfrm>
    </dsp:sp>
    <dsp:sp modelId="{1313D9E9-8F5C-402C-912A-793AF16037D1}">
      <dsp:nvSpPr>
        <dsp:cNvPr id="0" name=""/>
        <dsp:cNvSpPr/>
      </dsp:nvSpPr>
      <dsp:spPr>
        <a:xfrm>
          <a:off x="6736049" y="2995896"/>
          <a:ext cx="622241" cy="622241"/>
        </a:xfrm>
        <a:prstGeom prst="downArrow">
          <a:avLst>
            <a:gd name="adj1" fmla="val 55000"/>
            <a:gd name="adj2" fmla="val 45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6876053" y="2995896"/>
        <a:ext cx="342233" cy="46823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CF1456-33FE-4696-9CDC-5B847F9F18AC}">
      <dsp:nvSpPr>
        <dsp:cNvPr id="0" name=""/>
        <dsp:cNvSpPr/>
      </dsp:nvSpPr>
      <dsp:spPr>
        <a:xfrm>
          <a:off x="0" y="1805"/>
          <a:ext cx="7886700" cy="91531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375036-1FCA-48E4-9793-D5B5E6FC0123}">
      <dsp:nvSpPr>
        <dsp:cNvPr id="0" name=""/>
        <dsp:cNvSpPr/>
      </dsp:nvSpPr>
      <dsp:spPr>
        <a:xfrm>
          <a:off x="276881" y="207750"/>
          <a:ext cx="503420" cy="5034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722E622-6109-41C8-B86F-0EE9FBF1D2D4}">
      <dsp:nvSpPr>
        <dsp:cNvPr id="0" name=""/>
        <dsp:cNvSpPr/>
      </dsp:nvSpPr>
      <dsp:spPr>
        <a:xfrm>
          <a:off x="1057183" y="1805"/>
          <a:ext cx="68295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90000"/>
            </a:lnSpc>
            <a:spcBef>
              <a:spcPct val="0"/>
            </a:spcBef>
            <a:spcAft>
              <a:spcPct val="35000"/>
            </a:spcAft>
            <a:buNone/>
          </a:pPr>
          <a:r>
            <a:rPr lang="en-US" sz="2200" b="1" kern="1200" dirty="0">
              <a:solidFill>
                <a:schemeClr val="bg1"/>
              </a:solidFill>
            </a:rPr>
            <a:t>To state a claim, Plaintiff  must show:</a:t>
          </a:r>
        </a:p>
      </dsp:txBody>
      <dsp:txXfrm>
        <a:off x="1057183" y="1805"/>
        <a:ext cx="6829516" cy="915310"/>
      </dsp:txXfrm>
    </dsp:sp>
    <dsp:sp modelId="{C933332A-CFF8-4E51-9C4C-83FE386E6A84}">
      <dsp:nvSpPr>
        <dsp:cNvPr id="0" name=""/>
        <dsp:cNvSpPr/>
      </dsp:nvSpPr>
      <dsp:spPr>
        <a:xfrm>
          <a:off x="0" y="1145944"/>
          <a:ext cx="7886700" cy="91531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8D292A-8283-499A-B3F1-6D25249B3DB0}">
      <dsp:nvSpPr>
        <dsp:cNvPr id="0" name=""/>
        <dsp:cNvSpPr/>
      </dsp:nvSpPr>
      <dsp:spPr>
        <a:xfrm>
          <a:off x="276881" y="1351889"/>
          <a:ext cx="503420" cy="5034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8458B18-0921-47EB-85E7-C55C099F58EC}">
      <dsp:nvSpPr>
        <dsp:cNvPr id="0" name=""/>
        <dsp:cNvSpPr/>
      </dsp:nvSpPr>
      <dsp:spPr>
        <a:xfrm>
          <a:off x="1057183" y="1145944"/>
          <a:ext cx="68295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90000"/>
            </a:lnSpc>
            <a:spcBef>
              <a:spcPct val="0"/>
            </a:spcBef>
            <a:spcAft>
              <a:spcPct val="35000"/>
            </a:spcAft>
            <a:buNone/>
          </a:pPr>
          <a:r>
            <a:rPr lang="en-US" sz="2200" kern="1200" dirty="0">
              <a:solidFill>
                <a:schemeClr val="bg1"/>
              </a:solidFill>
            </a:rPr>
            <a:t>He was deprived of a right, privilege or immunity secured by the Constitution or Federal law,</a:t>
          </a:r>
        </a:p>
      </dsp:txBody>
      <dsp:txXfrm>
        <a:off x="1057183" y="1145944"/>
        <a:ext cx="6829516" cy="915310"/>
      </dsp:txXfrm>
    </dsp:sp>
    <dsp:sp modelId="{E402843A-C258-4485-83CC-DB3E894B9A2E}">
      <dsp:nvSpPr>
        <dsp:cNvPr id="0" name=""/>
        <dsp:cNvSpPr/>
      </dsp:nvSpPr>
      <dsp:spPr>
        <a:xfrm>
          <a:off x="0" y="2290082"/>
          <a:ext cx="7886700" cy="91531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D14A27D-50F2-48AD-94F2-4CF3D9F24248}">
      <dsp:nvSpPr>
        <dsp:cNvPr id="0" name=""/>
        <dsp:cNvSpPr/>
      </dsp:nvSpPr>
      <dsp:spPr>
        <a:xfrm>
          <a:off x="276881" y="2496027"/>
          <a:ext cx="503420" cy="50342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BC51AFA-B08E-4431-B24E-AA471B05ED8B}">
      <dsp:nvSpPr>
        <dsp:cNvPr id="0" name=""/>
        <dsp:cNvSpPr/>
      </dsp:nvSpPr>
      <dsp:spPr>
        <a:xfrm>
          <a:off x="1057183" y="2290082"/>
          <a:ext cx="68295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90000"/>
            </a:lnSpc>
            <a:spcBef>
              <a:spcPct val="0"/>
            </a:spcBef>
            <a:spcAft>
              <a:spcPct val="35000"/>
            </a:spcAft>
            <a:buNone/>
          </a:pPr>
          <a:r>
            <a:rPr lang="en-US" sz="2200" kern="1200" dirty="0">
              <a:solidFill>
                <a:schemeClr val="bg1"/>
              </a:solidFill>
            </a:rPr>
            <a:t>The deprivation took place under color of law, and</a:t>
          </a:r>
        </a:p>
      </dsp:txBody>
      <dsp:txXfrm>
        <a:off x="1057183" y="2290082"/>
        <a:ext cx="6829516" cy="915310"/>
      </dsp:txXfrm>
    </dsp:sp>
    <dsp:sp modelId="{5DD68154-A7BE-45F1-8F43-78B8956538B1}">
      <dsp:nvSpPr>
        <dsp:cNvPr id="0" name=""/>
        <dsp:cNvSpPr/>
      </dsp:nvSpPr>
      <dsp:spPr>
        <a:xfrm>
          <a:off x="0" y="3434221"/>
          <a:ext cx="7886700" cy="91531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719570-1889-4EA5-9F8B-36B9E950B42A}">
      <dsp:nvSpPr>
        <dsp:cNvPr id="0" name=""/>
        <dsp:cNvSpPr/>
      </dsp:nvSpPr>
      <dsp:spPr>
        <a:xfrm>
          <a:off x="276881" y="3640166"/>
          <a:ext cx="503420" cy="50342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01A12D4-1272-4BA5-9262-4B13CF1F4C3B}">
      <dsp:nvSpPr>
        <dsp:cNvPr id="0" name=""/>
        <dsp:cNvSpPr/>
      </dsp:nvSpPr>
      <dsp:spPr>
        <a:xfrm>
          <a:off x="1057183" y="3434221"/>
          <a:ext cx="68295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90000"/>
            </a:lnSpc>
            <a:spcBef>
              <a:spcPct val="0"/>
            </a:spcBef>
            <a:spcAft>
              <a:spcPct val="35000"/>
            </a:spcAft>
            <a:buNone/>
          </a:pPr>
          <a:r>
            <a:rPr lang="en-US" sz="2200" kern="1200" dirty="0">
              <a:solidFill>
                <a:schemeClr val="bg1"/>
              </a:solidFill>
            </a:rPr>
            <a:t>The act was in furtherance of a “custom or policy”</a:t>
          </a:r>
        </a:p>
      </dsp:txBody>
      <dsp:txXfrm>
        <a:off x="1057183" y="3434221"/>
        <a:ext cx="6829516" cy="91531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29E0B1-A9CB-4035-AB6A-F4F74E750E83}">
      <dsp:nvSpPr>
        <dsp:cNvPr id="0" name=""/>
        <dsp:cNvSpPr/>
      </dsp:nvSpPr>
      <dsp:spPr>
        <a:xfrm>
          <a:off x="0" y="0"/>
          <a:ext cx="6703695" cy="1958102"/>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solidFill>
                <a:schemeClr val="accent5">
                  <a:lumMod val="20000"/>
                  <a:lumOff val="80000"/>
                </a:schemeClr>
              </a:solidFill>
            </a:rPr>
            <a:t>Protects rights of public  employees to take concerted  action in furtherance of  mutual aims and protects the  right to form, join and assist  employee organizations.</a:t>
          </a:r>
        </a:p>
      </dsp:txBody>
      <dsp:txXfrm>
        <a:off x="57351" y="57351"/>
        <a:ext cx="4679843" cy="1843400"/>
      </dsp:txXfrm>
    </dsp:sp>
    <dsp:sp modelId="{D24E09C2-6839-4077-A2B2-A4DB1D0B5DB1}">
      <dsp:nvSpPr>
        <dsp:cNvPr id="0" name=""/>
        <dsp:cNvSpPr/>
      </dsp:nvSpPr>
      <dsp:spPr>
        <a:xfrm>
          <a:off x="1183004" y="2393235"/>
          <a:ext cx="6703695" cy="1958102"/>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solidFill>
                <a:schemeClr val="accent5">
                  <a:lumMod val="20000"/>
                  <a:lumOff val="80000"/>
                </a:schemeClr>
              </a:solidFill>
            </a:rPr>
            <a:t>PERC oversees disputes  concerning the representation  of public employees by labor  unions and allegations of  unfair labor practices.</a:t>
          </a:r>
        </a:p>
      </dsp:txBody>
      <dsp:txXfrm>
        <a:off x="1240355" y="2450586"/>
        <a:ext cx="4133221" cy="1843400"/>
      </dsp:txXfrm>
    </dsp:sp>
    <dsp:sp modelId="{1977FCDE-DE53-41B7-B190-5EFBF1EAB177}">
      <dsp:nvSpPr>
        <dsp:cNvPr id="0" name=""/>
        <dsp:cNvSpPr/>
      </dsp:nvSpPr>
      <dsp:spPr>
        <a:xfrm>
          <a:off x="5430928" y="1539285"/>
          <a:ext cx="1272766" cy="1272766"/>
        </a:xfrm>
        <a:prstGeom prst="downArrow">
          <a:avLst>
            <a:gd name="adj1" fmla="val 55000"/>
            <a:gd name="adj2" fmla="val 45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5717300" y="1539285"/>
        <a:ext cx="700022" cy="95775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AFD4E2-CA7D-4DED-BA8C-FCA9AC88C8AF}">
      <dsp:nvSpPr>
        <dsp:cNvPr id="0" name=""/>
        <dsp:cNvSpPr/>
      </dsp:nvSpPr>
      <dsp:spPr>
        <a:xfrm>
          <a:off x="1540" y="497320"/>
          <a:ext cx="3284841" cy="3356697"/>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solidFill>
            </a:rPr>
            <a:t>§§112.80-.112.84, 112.531-112.535 provide procedures for investigating alleged misconduct by firefighters, police officers, or correctional officers. Under the Police Officers’ and Correctional Officers’ Bill of Rights, an employee has the right to bring a civil suit for damages, “pecuniary or otherwise.” FLA. STAT. § 112.532(3). </a:t>
          </a:r>
        </a:p>
      </dsp:txBody>
      <dsp:txXfrm>
        <a:off x="97750" y="593530"/>
        <a:ext cx="3092421" cy="3164277"/>
      </dsp:txXfrm>
    </dsp:sp>
    <dsp:sp modelId="{F3D05F29-5ADE-4990-B7EE-3636C3D54720}">
      <dsp:nvSpPr>
        <dsp:cNvPr id="0" name=""/>
        <dsp:cNvSpPr/>
      </dsp:nvSpPr>
      <dsp:spPr>
        <a:xfrm>
          <a:off x="3614865" y="1768348"/>
          <a:ext cx="696386" cy="814640"/>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614865" y="1931276"/>
        <a:ext cx="487470" cy="488784"/>
      </dsp:txXfrm>
    </dsp:sp>
    <dsp:sp modelId="{9E7FBC94-EFF5-43F3-A831-9A5BF2A9F9DF}">
      <dsp:nvSpPr>
        <dsp:cNvPr id="0" name=""/>
        <dsp:cNvSpPr/>
      </dsp:nvSpPr>
      <dsp:spPr>
        <a:xfrm>
          <a:off x="4600318" y="497320"/>
          <a:ext cx="3284841" cy="3356697"/>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solidFill>
            </a:rPr>
            <a:t>By contrast, a firefighter bringing a civil suit pursuant to the Firefighters’ Bill of Rights is limited to injunctive relief. See FLA. STAT. § 112.83. See also Curtis v. City of West Palm Beach, 82 So. 2d 894, 896 (Fla. 4th DCA 2011) (holding damages were not an available remedy for violations of Firefighters’ Bill of Rights).</a:t>
          </a:r>
        </a:p>
      </dsp:txBody>
      <dsp:txXfrm>
        <a:off x="4696528" y="593530"/>
        <a:ext cx="3092421" cy="3164277"/>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92B54D0C-D3D2-4C55-BAD2-53D61008585A}" type="datetimeFigureOut">
              <a:rPr lang="en-US" smtClean="0"/>
              <a:t>4/18/2025</a:t>
            </a:fld>
            <a:endParaRPr lang="en-US"/>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AB634F04-00A4-47E5-AC79-5A828BC7792D}" type="slidenum">
              <a:rPr lang="en-US" smtClean="0"/>
              <a:t>‹#›</a:t>
            </a:fld>
            <a:endParaRPr lang="en-US"/>
          </a:p>
        </p:txBody>
      </p:sp>
    </p:spTree>
    <p:extLst>
      <p:ext uri="{BB962C8B-B14F-4D97-AF65-F5344CB8AC3E}">
        <p14:creationId xmlns:p14="http://schemas.microsoft.com/office/powerpoint/2010/main" val="40000840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12529"/>
                </a:solidFill>
                <a:effectLst/>
                <a:latin typeface="Open Sans" panose="020B0606030504020204" pitchFamily="34" charset="0"/>
              </a:rPr>
              <a:t>As a result, federal courts have applied Section 1981 to situations involving discrimination against not only African Americans, but Latinos, Jews, Iraqis, and Arabs. </a:t>
            </a:r>
            <a:r>
              <a:rPr lang="en-US" b="0" i="1" dirty="0">
                <a:solidFill>
                  <a:srgbClr val="212529"/>
                </a:solidFill>
                <a:effectLst/>
                <a:latin typeface="Open Sans" panose="020B0606030504020204" pitchFamily="34" charset="0"/>
              </a:rPr>
              <a:t>See, e.g.</a:t>
            </a:r>
            <a:r>
              <a:rPr lang="en-US" b="0" i="0" dirty="0">
                <a:solidFill>
                  <a:srgbClr val="212529"/>
                </a:solidFill>
                <a:effectLst/>
                <a:latin typeface="Open Sans" panose="020B0606030504020204" pitchFamily="34" charset="0"/>
              </a:rPr>
              <a:t>, </a:t>
            </a:r>
            <a:r>
              <a:rPr lang="en-US" b="0" i="1" dirty="0">
                <a:solidFill>
                  <a:srgbClr val="212529"/>
                </a:solidFill>
                <a:effectLst/>
                <a:latin typeface="Open Sans" panose="020B0606030504020204" pitchFamily="34" charset="0"/>
              </a:rPr>
              <a:t>St. Francis Coll. V. Al-</a:t>
            </a:r>
            <a:r>
              <a:rPr lang="en-US" b="0" i="1" dirty="0" err="1">
                <a:solidFill>
                  <a:srgbClr val="212529"/>
                </a:solidFill>
                <a:effectLst/>
                <a:latin typeface="Open Sans" panose="020B0606030504020204" pitchFamily="34" charset="0"/>
              </a:rPr>
              <a:t>Khazraji</a:t>
            </a:r>
            <a:r>
              <a:rPr lang="en-US" b="0" i="0" dirty="0">
                <a:solidFill>
                  <a:srgbClr val="212529"/>
                </a:solidFill>
                <a:effectLst/>
                <a:latin typeface="Open Sans" panose="020B0606030504020204" pitchFamily="34" charset="0"/>
              </a:rPr>
              <a:t>, 481 U.S. 604 (1987); </a:t>
            </a:r>
            <a:r>
              <a:rPr lang="en-US" b="0" i="1" dirty="0" err="1">
                <a:solidFill>
                  <a:srgbClr val="212529"/>
                </a:solidFill>
                <a:effectLst/>
                <a:latin typeface="Open Sans" panose="020B0606030504020204" pitchFamily="34" charset="0"/>
              </a:rPr>
              <a:t>Shaare</a:t>
            </a:r>
            <a:r>
              <a:rPr lang="en-US" b="0" i="1" dirty="0">
                <a:solidFill>
                  <a:srgbClr val="212529"/>
                </a:solidFill>
                <a:effectLst/>
                <a:latin typeface="Open Sans" panose="020B0606030504020204" pitchFamily="34" charset="0"/>
              </a:rPr>
              <a:t> </a:t>
            </a:r>
            <a:r>
              <a:rPr lang="en-US" b="0" i="1" dirty="0" err="1">
                <a:solidFill>
                  <a:srgbClr val="212529"/>
                </a:solidFill>
                <a:effectLst/>
                <a:latin typeface="Open Sans" panose="020B0606030504020204" pitchFamily="34" charset="0"/>
              </a:rPr>
              <a:t>Tefila</a:t>
            </a:r>
            <a:r>
              <a:rPr lang="en-US" b="0" i="1" dirty="0">
                <a:solidFill>
                  <a:srgbClr val="212529"/>
                </a:solidFill>
                <a:effectLst/>
                <a:latin typeface="Open Sans" panose="020B0606030504020204" pitchFamily="34" charset="0"/>
              </a:rPr>
              <a:t> Congregation v. Cobb</a:t>
            </a:r>
            <a:r>
              <a:rPr lang="en-US" b="0" i="0" dirty="0">
                <a:solidFill>
                  <a:srgbClr val="212529"/>
                </a:solidFill>
                <a:effectLst/>
                <a:latin typeface="Open Sans" panose="020B0606030504020204" pitchFamily="34" charset="0"/>
              </a:rPr>
              <a:t>, 481 U.S. 615 (1987).</a:t>
            </a:r>
            <a:endParaRPr lang="en-US" dirty="0"/>
          </a:p>
        </p:txBody>
      </p:sp>
      <p:sp>
        <p:nvSpPr>
          <p:cNvPr id="4" name="Slide Number Placeholder 3"/>
          <p:cNvSpPr>
            <a:spLocks noGrp="1"/>
          </p:cNvSpPr>
          <p:nvPr>
            <p:ph type="sldNum" sz="quarter" idx="5"/>
          </p:nvPr>
        </p:nvSpPr>
        <p:spPr/>
        <p:txBody>
          <a:bodyPr/>
          <a:lstStyle/>
          <a:p>
            <a:fld id="{AB634F04-00A4-47E5-AC79-5A828BC7792D}" type="slidenum">
              <a:rPr lang="en-US" smtClean="0"/>
              <a:t>5</a:t>
            </a:fld>
            <a:endParaRPr lang="en-US"/>
          </a:p>
        </p:txBody>
      </p:sp>
    </p:spTree>
    <p:extLst>
      <p:ext uri="{BB962C8B-B14F-4D97-AF65-F5344CB8AC3E}">
        <p14:creationId xmlns:p14="http://schemas.microsoft.com/office/powerpoint/2010/main" val="1168072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634F04-00A4-47E5-AC79-5A828BC7792D}" type="slidenum">
              <a:rPr lang="en-US" smtClean="0"/>
              <a:t>7</a:t>
            </a:fld>
            <a:endParaRPr lang="en-US"/>
          </a:p>
        </p:txBody>
      </p:sp>
    </p:spTree>
    <p:extLst>
      <p:ext uri="{BB962C8B-B14F-4D97-AF65-F5344CB8AC3E}">
        <p14:creationId xmlns:p14="http://schemas.microsoft.com/office/powerpoint/2010/main" val="31293687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Graham v. Connor</a:t>
            </a:r>
            <a:r>
              <a:rPr lang="en-US" dirty="0"/>
              <a:t>, 490 U.S. 386 (1989)</a:t>
            </a:r>
          </a:p>
        </p:txBody>
      </p:sp>
      <p:sp>
        <p:nvSpPr>
          <p:cNvPr id="4" name="Slide Number Placeholder 3"/>
          <p:cNvSpPr>
            <a:spLocks noGrp="1"/>
          </p:cNvSpPr>
          <p:nvPr>
            <p:ph type="sldNum" sz="quarter" idx="5"/>
          </p:nvPr>
        </p:nvSpPr>
        <p:spPr/>
        <p:txBody>
          <a:bodyPr/>
          <a:lstStyle/>
          <a:p>
            <a:fld id="{AB634F04-00A4-47E5-AC79-5A828BC7792D}" type="slidenum">
              <a:rPr lang="en-US" smtClean="0"/>
              <a:t>19</a:t>
            </a:fld>
            <a:endParaRPr lang="en-US"/>
          </a:p>
        </p:txBody>
      </p:sp>
    </p:spTree>
    <p:extLst>
      <p:ext uri="{BB962C8B-B14F-4D97-AF65-F5344CB8AC3E}">
        <p14:creationId xmlns:p14="http://schemas.microsoft.com/office/powerpoint/2010/main" val="24575949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u="sng" dirty="0"/>
              <a:t>Board of County Comm’rs of Palm Beach Cnty. v. D.B.</a:t>
            </a:r>
            <a:r>
              <a:rPr lang="en-US" dirty="0"/>
              <a:t>, 784 So. 2d 585 (Fla. 4</a:t>
            </a:r>
            <a:r>
              <a:rPr lang="en-US" baseline="30000" dirty="0"/>
              <a:t>th</a:t>
            </a:r>
            <a:r>
              <a:rPr lang="en-US" dirty="0"/>
              <a:t> DCA 2001).</a:t>
            </a:r>
            <a:r>
              <a:rPr lang="en-US" b="0" i="0" dirty="0">
                <a:solidFill>
                  <a:srgbClr val="212121"/>
                </a:solidFill>
                <a:effectLst/>
                <a:latin typeface="Lato" panose="020F0502020204030203" pitchFamily="34" charset="0"/>
              </a:rPr>
              <a:t> Appellant's ordinance required adult entertainment performers to provide names and aliases, including stage names, along with residence addresses and telephone numbers. Appellee objected this information would be available to members of the public, who might wish to harass her, under the Florida Public Records Act, Fla. Stat. </a:t>
            </a:r>
            <a:r>
              <a:rPr lang="en-US" b="0" i="0" dirty="0" err="1">
                <a:solidFill>
                  <a:srgbClr val="212121"/>
                </a:solidFill>
                <a:effectLst/>
                <a:latin typeface="Lato" panose="020F0502020204030203" pitchFamily="34" charset="0"/>
              </a:rPr>
              <a:t>ch.</a:t>
            </a:r>
            <a:r>
              <a:rPr lang="en-US" b="0" i="0" dirty="0">
                <a:solidFill>
                  <a:srgbClr val="212121"/>
                </a:solidFill>
                <a:effectLst/>
                <a:latin typeface="Lato" panose="020F0502020204030203" pitchFamily="34" charset="0"/>
              </a:rPr>
              <a:t> 119 (1999). Before appellee's </a:t>
            </a:r>
            <a:r>
              <a:rPr lang="en-US" b="1" i="0" dirty="0">
                <a:solidFill>
                  <a:srgbClr val="212121"/>
                </a:solidFill>
                <a:effectLst/>
                <a:latin typeface="inherit"/>
              </a:rPr>
              <a:t>right to privacy</a:t>
            </a:r>
            <a:r>
              <a:rPr lang="en-US" b="0" i="0" dirty="0">
                <a:solidFill>
                  <a:srgbClr val="212121"/>
                </a:solidFill>
                <a:effectLst/>
                <a:latin typeface="Lato" panose="020F0502020204030203" pitchFamily="34" charset="0"/>
              </a:rPr>
              <a:t> under Fla. </a:t>
            </a:r>
            <a:r>
              <a:rPr lang="en-US" b="1" i="0" dirty="0">
                <a:solidFill>
                  <a:srgbClr val="212121"/>
                </a:solidFill>
                <a:effectLst/>
                <a:latin typeface="inherit"/>
              </a:rPr>
              <a:t>Const</a:t>
            </a:r>
            <a:r>
              <a:rPr lang="en-US" b="0" i="0" dirty="0">
                <a:solidFill>
                  <a:srgbClr val="212121"/>
                </a:solidFill>
                <a:effectLst/>
                <a:latin typeface="Lato" panose="020F0502020204030203" pitchFamily="34" charset="0"/>
              </a:rPr>
              <a:t>. art. I, § 23, which was broader than the federal privacy right, attached, she had to demonstrate a reasonable expectation of privacy. While appellee's </a:t>
            </a:r>
            <a:r>
              <a:rPr lang="en-US" b="1" i="0" dirty="0">
                <a:solidFill>
                  <a:srgbClr val="212121"/>
                </a:solidFill>
                <a:effectLst/>
                <a:latin typeface="inherit"/>
              </a:rPr>
              <a:t>right to privacy</a:t>
            </a:r>
            <a:r>
              <a:rPr lang="en-US" b="0" i="0" dirty="0">
                <a:solidFill>
                  <a:srgbClr val="212121"/>
                </a:solidFill>
                <a:effectLst/>
                <a:latin typeface="Lato" panose="020F0502020204030203" pitchFamily="34" charset="0"/>
              </a:rPr>
              <a:t> protected her from governmental intrusion, it did not protect her from public intrusion, which was the gravamen of her complaint. Further, her right to privacy was expressly subservient to the public records act. While certain personal information for certain types of occupations was exempted from public disclosure by Fla. Stat. </a:t>
            </a:r>
            <a:r>
              <a:rPr lang="en-US" b="0" i="0" dirty="0" err="1">
                <a:solidFill>
                  <a:srgbClr val="212121"/>
                </a:solidFill>
                <a:effectLst/>
                <a:latin typeface="Lato" panose="020F0502020204030203" pitchFamily="34" charset="0"/>
              </a:rPr>
              <a:t>ch.</a:t>
            </a:r>
            <a:r>
              <a:rPr lang="en-US" b="0" i="0" dirty="0">
                <a:solidFill>
                  <a:srgbClr val="212121"/>
                </a:solidFill>
                <a:effectLst/>
                <a:latin typeface="Lato" panose="020F0502020204030203" pitchFamily="34" charset="0"/>
              </a:rPr>
              <a:t> 119.07(3)(i) (1999), adult entertainment performers were not one of the exempted occupations. Appellee, therefore, had no legitimate expectation of privacy from governmental intrusion and, thus, no right to privacy concerning the information required to obtain an identification card attached.</a:t>
            </a:r>
          </a:p>
          <a:p>
            <a:br>
              <a:rPr lang="en-US" dirty="0"/>
            </a:br>
            <a:endParaRPr lang="en-US" dirty="0"/>
          </a:p>
        </p:txBody>
      </p:sp>
      <p:sp>
        <p:nvSpPr>
          <p:cNvPr id="4" name="Slide Number Placeholder 3"/>
          <p:cNvSpPr>
            <a:spLocks noGrp="1"/>
          </p:cNvSpPr>
          <p:nvPr>
            <p:ph type="sldNum" sz="quarter" idx="5"/>
          </p:nvPr>
        </p:nvSpPr>
        <p:spPr/>
        <p:txBody>
          <a:bodyPr/>
          <a:lstStyle/>
          <a:p>
            <a:fld id="{AB634F04-00A4-47E5-AC79-5A828BC7792D}" type="slidenum">
              <a:rPr lang="en-US" smtClean="0"/>
              <a:t>22</a:t>
            </a:fld>
            <a:endParaRPr lang="en-US"/>
          </a:p>
        </p:txBody>
      </p:sp>
    </p:spTree>
    <p:extLst>
      <p:ext uri="{BB962C8B-B14F-4D97-AF65-F5344CB8AC3E}">
        <p14:creationId xmlns:p14="http://schemas.microsoft.com/office/powerpoint/2010/main" val="3551158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BB3E1-5BFE-3C8B-49CF-2E065DD954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3C2F34-E307-B1C6-81F8-2DA9B799CB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9AECFB-67C2-F491-3FB8-0C3551BF9BD5}"/>
              </a:ext>
            </a:extLst>
          </p:cNvPr>
          <p:cNvSpPr>
            <a:spLocks noGrp="1"/>
          </p:cNvSpPr>
          <p:nvPr>
            <p:ph type="body" idx="1"/>
          </p:nvPr>
        </p:nvSpPr>
        <p:spPr/>
        <p:txBody>
          <a:bodyPr/>
          <a:lstStyle/>
          <a:p>
            <a:pPr algn="l" fontAlgn="base"/>
            <a:r>
              <a:rPr lang="en-US" u="sng" dirty="0"/>
              <a:t>Board of County Comm’rs of Palm Beach Cnty. v. D.B.</a:t>
            </a:r>
            <a:r>
              <a:rPr lang="en-US" dirty="0"/>
              <a:t>, 784 So. 2d 585 (Fla. 4</a:t>
            </a:r>
            <a:r>
              <a:rPr lang="en-US" baseline="30000" dirty="0"/>
              <a:t>th</a:t>
            </a:r>
            <a:r>
              <a:rPr lang="en-US" dirty="0"/>
              <a:t> DCA 2001).</a:t>
            </a:r>
            <a:r>
              <a:rPr lang="en-US" b="0" i="0" dirty="0">
                <a:solidFill>
                  <a:srgbClr val="212121"/>
                </a:solidFill>
                <a:effectLst/>
                <a:latin typeface="Lato" panose="020F0502020204030203" pitchFamily="34" charset="0"/>
              </a:rPr>
              <a:t> Appellant's ordinance required adult entertainment performers to provide names and aliases, including stage names, along with residence addresses and telephone numbers. Appellee objected this information would be available to members of the public, who might wish to harass her, under the Florida Public Records Act, Fla. Stat. </a:t>
            </a:r>
            <a:r>
              <a:rPr lang="en-US" b="0" i="0" dirty="0" err="1">
                <a:solidFill>
                  <a:srgbClr val="212121"/>
                </a:solidFill>
                <a:effectLst/>
                <a:latin typeface="Lato" panose="020F0502020204030203" pitchFamily="34" charset="0"/>
              </a:rPr>
              <a:t>ch.</a:t>
            </a:r>
            <a:r>
              <a:rPr lang="en-US" b="0" i="0" dirty="0">
                <a:solidFill>
                  <a:srgbClr val="212121"/>
                </a:solidFill>
                <a:effectLst/>
                <a:latin typeface="Lato" panose="020F0502020204030203" pitchFamily="34" charset="0"/>
              </a:rPr>
              <a:t> 119 (1999). Before appellee's </a:t>
            </a:r>
            <a:r>
              <a:rPr lang="en-US" b="1" i="0" dirty="0">
                <a:solidFill>
                  <a:srgbClr val="212121"/>
                </a:solidFill>
                <a:effectLst/>
                <a:latin typeface="inherit"/>
              </a:rPr>
              <a:t>right to privacy</a:t>
            </a:r>
            <a:r>
              <a:rPr lang="en-US" b="0" i="0" dirty="0">
                <a:solidFill>
                  <a:srgbClr val="212121"/>
                </a:solidFill>
                <a:effectLst/>
                <a:latin typeface="Lato" panose="020F0502020204030203" pitchFamily="34" charset="0"/>
              </a:rPr>
              <a:t> under Fla. </a:t>
            </a:r>
            <a:r>
              <a:rPr lang="en-US" b="1" i="0" dirty="0">
                <a:solidFill>
                  <a:srgbClr val="212121"/>
                </a:solidFill>
                <a:effectLst/>
                <a:latin typeface="inherit"/>
              </a:rPr>
              <a:t>Const</a:t>
            </a:r>
            <a:r>
              <a:rPr lang="en-US" b="0" i="0" dirty="0">
                <a:solidFill>
                  <a:srgbClr val="212121"/>
                </a:solidFill>
                <a:effectLst/>
                <a:latin typeface="Lato" panose="020F0502020204030203" pitchFamily="34" charset="0"/>
              </a:rPr>
              <a:t>. art. I, § 23, which was broader than the federal privacy right, attached, she had to demonstrate a reasonable expectation of privacy. While appellee's </a:t>
            </a:r>
            <a:r>
              <a:rPr lang="en-US" b="1" i="0" dirty="0">
                <a:solidFill>
                  <a:srgbClr val="212121"/>
                </a:solidFill>
                <a:effectLst/>
                <a:latin typeface="inherit"/>
              </a:rPr>
              <a:t>right to privacy</a:t>
            </a:r>
            <a:r>
              <a:rPr lang="en-US" b="0" i="0" dirty="0">
                <a:solidFill>
                  <a:srgbClr val="212121"/>
                </a:solidFill>
                <a:effectLst/>
                <a:latin typeface="Lato" panose="020F0502020204030203" pitchFamily="34" charset="0"/>
              </a:rPr>
              <a:t> protected her from governmental intrusion, it did not protect her from public intrusion, which was the gravamen of her complaint. Further, her right to privacy was expressly subservient to the public records act. While certain personal information for certain types of occupations was exempted from public disclosure by Fla. Stat. </a:t>
            </a:r>
            <a:r>
              <a:rPr lang="en-US" b="0" i="0" dirty="0" err="1">
                <a:solidFill>
                  <a:srgbClr val="212121"/>
                </a:solidFill>
                <a:effectLst/>
                <a:latin typeface="Lato" panose="020F0502020204030203" pitchFamily="34" charset="0"/>
              </a:rPr>
              <a:t>ch.</a:t>
            </a:r>
            <a:r>
              <a:rPr lang="en-US" b="0" i="0" dirty="0">
                <a:solidFill>
                  <a:srgbClr val="212121"/>
                </a:solidFill>
                <a:effectLst/>
                <a:latin typeface="Lato" panose="020F0502020204030203" pitchFamily="34" charset="0"/>
              </a:rPr>
              <a:t> 119.07(3)(i) (1999), adult entertainment performers were not one of the exempted occupations. Appellee, therefore, had no legitimate expectation of privacy from governmental intrusion and, thus, no right to privacy concerning the information required to obtain an identification card attached.</a:t>
            </a:r>
          </a:p>
          <a:p>
            <a:br>
              <a:rPr lang="en-US" dirty="0"/>
            </a:br>
            <a:endParaRPr lang="en-US" dirty="0"/>
          </a:p>
        </p:txBody>
      </p:sp>
      <p:sp>
        <p:nvSpPr>
          <p:cNvPr id="4" name="Slide Number Placeholder 3">
            <a:extLst>
              <a:ext uri="{FF2B5EF4-FFF2-40B4-BE49-F238E27FC236}">
                <a16:creationId xmlns:a16="http://schemas.microsoft.com/office/drawing/2014/main" id="{46C0485C-7740-4C63-0DC9-D1874D758B63}"/>
              </a:ext>
            </a:extLst>
          </p:cNvPr>
          <p:cNvSpPr>
            <a:spLocks noGrp="1"/>
          </p:cNvSpPr>
          <p:nvPr>
            <p:ph type="sldNum" sz="quarter" idx="5"/>
          </p:nvPr>
        </p:nvSpPr>
        <p:spPr/>
        <p:txBody>
          <a:bodyPr/>
          <a:lstStyle/>
          <a:p>
            <a:fld id="{AB634F04-00A4-47E5-AC79-5A828BC7792D}" type="slidenum">
              <a:rPr lang="en-US" smtClean="0"/>
              <a:t>23</a:t>
            </a:fld>
            <a:endParaRPr lang="en-US"/>
          </a:p>
        </p:txBody>
      </p:sp>
    </p:spTree>
    <p:extLst>
      <p:ext uri="{BB962C8B-B14F-4D97-AF65-F5344CB8AC3E}">
        <p14:creationId xmlns:p14="http://schemas.microsoft.com/office/powerpoint/2010/main" val="10994963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6DA5E-8FD3-CF8B-AB97-36FF1C2939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4FC25F-798A-B213-1D2F-826DE0A26C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58BB6A-5481-62BE-E514-3FB7BCBACB05}"/>
              </a:ext>
            </a:extLst>
          </p:cNvPr>
          <p:cNvSpPr>
            <a:spLocks noGrp="1"/>
          </p:cNvSpPr>
          <p:nvPr>
            <p:ph type="body" idx="1"/>
          </p:nvPr>
        </p:nvSpPr>
        <p:spPr/>
        <p:txBody>
          <a:bodyPr/>
          <a:lstStyle/>
          <a:p>
            <a:pPr algn="l" fontAlgn="base"/>
            <a:endParaRPr lang="en-US" dirty="0"/>
          </a:p>
        </p:txBody>
      </p:sp>
      <p:sp>
        <p:nvSpPr>
          <p:cNvPr id="4" name="Slide Number Placeholder 3">
            <a:extLst>
              <a:ext uri="{FF2B5EF4-FFF2-40B4-BE49-F238E27FC236}">
                <a16:creationId xmlns:a16="http://schemas.microsoft.com/office/drawing/2014/main" id="{36B21FF5-D9D0-9623-EC2F-7D1748638502}"/>
              </a:ext>
            </a:extLst>
          </p:cNvPr>
          <p:cNvSpPr>
            <a:spLocks noGrp="1"/>
          </p:cNvSpPr>
          <p:nvPr>
            <p:ph type="sldNum" sz="quarter" idx="5"/>
          </p:nvPr>
        </p:nvSpPr>
        <p:spPr/>
        <p:txBody>
          <a:bodyPr/>
          <a:lstStyle/>
          <a:p>
            <a:fld id="{AB634F04-00A4-47E5-AC79-5A828BC7792D}" type="slidenum">
              <a:rPr lang="en-US" smtClean="0"/>
              <a:t>24</a:t>
            </a:fld>
            <a:endParaRPr lang="en-US"/>
          </a:p>
        </p:txBody>
      </p:sp>
    </p:spTree>
    <p:extLst>
      <p:ext uri="{BB962C8B-B14F-4D97-AF65-F5344CB8AC3E}">
        <p14:creationId xmlns:p14="http://schemas.microsoft.com/office/powerpoint/2010/main" val="1139157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E5947-31C3-6670-FC74-BD2A16008B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3AB8D5-9C65-E90D-780C-5316C601D2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E811C0-E5C6-F66D-D24A-AF3E92F39C75}"/>
              </a:ext>
            </a:extLst>
          </p:cNvPr>
          <p:cNvSpPr>
            <a:spLocks noGrp="1"/>
          </p:cNvSpPr>
          <p:nvPr>
            <p:ph type="body" idx="1"/>
          </p:nvPr>
        </p:nvSpPr>
        <p:spPr/>
        <p:txBody>
          <a:bodyPr/>
          <a:lstStyle/>
          <a:p>
            <a:pPr algn="l" fontAlgn="base"/>
            <a:r>
              <a:rPr lang="en-US" dirty="0"/>
              <a:t>Brown failed to file a transcript of the hearing that resulted in his appeal– a duty that falls to the appellee for quasi-judicial actions, explicitly is the burden of the appellant</a:t>
            </a:r>
          </a:p>
        </p:txBody>
      </p:sp>
      <p:sp>
        <p:nvSpPr>
          <p:cNvPr id="4" name="Slide Number Placeholder 3">
            <a:extLst>
              <a:ext uri="{FF2B5EF4-FFF2-40B4-BE49-F238E27FC236}">
                <a16:creationId xmlns:a16="http://schemas.microsoft.com/office/drawing/2014/main" id="{08840D5A-9448-A965-BDCC-0A067421BC40}"/>
              </a:ext>
            </a:extLst>
          </p:cNvPr>
          <p:cNvSpPr>
            <a:spLocks noGrp="1"/>
          </p:cNvSpPr>
          <p:nvPr>
            <p:ph type="sldNum" sz="quarter" idx="5"/>
          </p:nvPr>
        </p:nvSpPr>
        <p:spPr/>
        <p:txBody>
          <a:bodyPr/>
          <a:lstStyle/>
          <a:p>
            <a:fld id="{AB634F04-00A4-47E5-AC79-5A828BC7792D}" type="slidenum">
              <a:rPr lang="en-US" smtClean="0"/>
              <a:t>25</a:t>
            </a:fld>
            <a:endParaRPr lang="en-US"/>
          </a:p>
        </p:txBody>
      </p:sp>
    </p:spTree>
    <p:extLst>
      <p:ext uri="{BB962C8B-B14F-4D97-AF65-F5344CB8AC3E}">
        <p14:creationId xmlns:p14="http://schemas.microsoft.com/office/powerpoint/2010/main" val="28072525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B634F04-00A4-47E5-AC79-5A828BC7792D}" type="slidenum">
              <a:rPr lang="en-US" smtClean="0"/>
              <a:t>30</a:t>
            </a:fld>
            <a:endParaRPr lang="en-US"/>
          </a:p>
        </p:txBody>
      </p:sp>
    </p:spTree>
    <p:extLst>
      <p:ext uri="{BB962C8B-B14F-4D97-AF65-F5344CB8AC3E}">
        <p14:creationId xmlns:p14="http://schemas.microsoft.com/office/powerpoint/2010/main" val="1018888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B634F04-00A4-47E5-AC79-5A828BC7792D}" type="slidenum">
              <a:rPr lang="en-US" smtClean="0"/>
              <a:t>31</a:t>
            </a:fld>
            <a:endParaRPr lang="en-US"/>
          </a:p>
        </p:txBody>
      </p:sp>
    </p:spTree>
    <p:extLst>
      <p:ext uri="{BB962C8B-B14F-4D97-AF65-F5344CB8AC3E}">
        <p14:creationId xmlns:p14="http://schemas.microsoft.com/office/powerpoint/2010/main" val="33925741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12B41-E4D9-91BB-6F3A-01A234ACF9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F49098-C701-44CE-B21B-34AE6BD4C1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CA8B0C-4655-02C7-B356-00905A779AA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09B32E9-AC07-8AD8-1940-01A9444264E8}"/>
              </a:ext>
            </a:extLst>
          </p:cNvPr>
          <p:cNvSpPr>
            <a:spLocks noGrp="1"/>
          </p:cNvSpPr>
          <p:nvPr>
            <p:ph type="sldNum" sz="quarter" idx="5"/>
          </p:nvPr>
        </p:nvSpPr>
        <p:spPr/>
        <p:txBody>
          <a:bodyPr/>
          <a:lstStyle/>
          <a:p>
            <a:fld id="{AB634F04-00A4-47E5-AC79-5A828BC7792D}" type="slidenum">
              <a:rPr lang="en-US" smtClean="0"/>
              <a:t>32</a:t>
            </a:fld>
            <a:endParaRPr lang="en-US"/>
          </a:p>
        </p:txBody>
      </p:sp>
    </p:spTree>
    <p:extLst>
      <p:ext uri="{BB962C8B-B14F-4D97-AF65-F5344CB8AC3E}">
        <p14:creationId xmlns:p14="http://schemas.microsoft.com/office/powerpoint/2010/main" val="1357364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326B6-BB1B-A248-6E4B-EB1C74C502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9074B6-E9F1-5049-30F3-B54E89C71E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9DCD21-77B3-9D7B-F32B-882A3DF0EA2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EE299AF-F74F-50C0-F889-911161D69EEC}"/>
              </a:ext>
            </a:extLst>
          </p:cNvPr>
          <p:cNvSpPr>
            <a:spLocks noGrp="1"/>
          </p:cNvSpPr>
          <p:nvPr>
            <p:ph type="sldNum" sz="quarter" idx="5"/>
          </p:nvPr>
        </p:nvSpPr>
        <p:spPr/>
        <p:txBody>
          <a:bodyPr/>
          <a:lstStyle/>
          <a:p>
            <a:fld id="{AB634F04-00A4-47E5-AC79-5A828BC7792D}" type="slidenum">
              <a:rPr lang="en-US" smtClean="0"/>
              <a:t>33</a:t>
            </a:fld>
            <a:endParaRPr lang="en-US"/>
          </a:p>
        </p:txBody>
      </p:sp>
    </p:spTree>
    <p:extLst>
      <p:ext uri="{BB962C8B-B14F-4D97-AF65-F5344CB8AC3E}">
        <p14:creationId xmlns:p14="http://schemas.microsoft.com/office/powerpoint/2010/main" val="32776862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E633F-0E97-0332-FF55-A64A31160E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FD0F49-F725-AD23-8EA3-CF6CA90EFB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4CA1F7-E5BB-04D9-47ED-714DA65D15C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EC4B5FA-82A5-AEA4-6BF7-BB5DA82B5ECB}"/>
              </a:ext>
            </a:extLst>
          </p:cNvPr>
          <p:cNvSpPr>
            <a:spLocks noGrp="1"/>
          </p:cNvSpPr>
          <p:nvPr>
            <p:ph type="sldNum" sz="quarter" idx="5"/>
          </p:nvPr>
        </p:nvSpPr>
        <p:spPr/>
        <p:txBody>
          <a:bodyPr/>
          <a:lstStyle/>
          <a:p>
            <a:fld id="{AB634F04-00A4-47E5-AC79-5A828BC7792D}" type="slidenum">
              <a:rPr lang="en-US" smtClean="0"/>
              <a:t>34</a:t>
            </a:fld>
            <a:endParaRPr lang="en-US"/>
          </a:p>
        </p:txBody>
      </p:sp>
    </p:spTree>
    <p:extLst>
      <p:ext uri="{BB962C8B-B14F-4D97-AF65-F5344CB8AC3E}">
        <p14:creationId xmlns:p14="http://schemas.microsoft.com/office/powerpoint/2010/main" val="30164338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that reason, it may be prohibited by the last</a:t>
            </a:r>
          </a:p>
          <a:p>
            <a:r>
              <a:rPr lang="en-US" dirty="0"/>
              <a:t>sentence of § 728.28(9)(a), which provides that the state shall not be held liable in tort for the act</a:t>
            </a:r>
          </a:p>
          <a:p>
            <a:r>
              <a:rPr lang="en-US" dirty="0"/>
              <a:t>of an employee outside the course and scope of employment. However, unless this issue is resolved</a:t>
            </a:r>
          </a:p>
          <a:p>
            <a:r>
              <a:rPr lang="en-US" dirty="0"/>
              <a:t>by the Florida Supreme Court, government employers should assume that these torts will be</a:t>
            </a:r>
          </a:p>
          <a:p>
            <a:r>
              <a:rPr lang="en-US" dirty="0"/>
              <a:t>applied to them. See </a:t>
            </a:r>
            <a:r>
              <a:rPr lang="en-US" dirty="0" err="1"/>
              <a:t>Slonin</a:t>
            </a:r>
            <a:r>
              <a:rPr lang="en-US" dirty="0"/>
              <a:t> v. City of West Palm Beach, 896 So. 2d 882, 884 (Fla. 4th DCA 2005)</a:t>
            </a:r>
          </a:p>
          <a:p>
            <a:r>
              <a:rPr lang="en-US" dirty="0"/>
              <a:t>(finding no sovereign immunity for negligent retention or supervision).</a:t>
            </a:r>
          </a:p>
        </p:txBody>
      </p:sp>
      <p:sp>
        <p:nvSpPr>
          <p:cNvPr id="4" name="Slide Number Placeholder 3"/>
          <p:cNvSpPr>
            <a:spLocks noGrp="1"/>
          </p:cNvSpPr>
          <p:nvPr>
            <p:ph type="sldNum" sz="quarter" idx="5"/>
          </p:nvPr>
        </p:nvSpPr>
        <p:spPr/>
        <p:txBody>
          <a:bodyPr/>
          <a:lstStyle/>
          <a:p>
            <a:fld id="{AB634F04-00A4-47E5-AC79-5A828BC7792D}" type="slidenum">
              <a:rPr lang="en-US" smtClean="0"/>
              <a:t>38</a:t>
            </a:fld>
            <a:endParaRPr lang="en-US"/>
          </a:p>
        </p:txBody>
      </p:sp>
    </p:spTree>
    <p:extLst>
      <p:ext uri="{BB962C8B-B14F-4D97-AF65-F5344CB8AC3E}">
        <p14:creationId xmlns:p14="http://schemas.microsoft.com/office/powerpoint/2010/main" val="29873327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FE7D1-F03B-C291-D6FE-A379BDC4C2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277F51-6846-5FCF-4258-FB65307B63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8F4400-1596-82A3-3BA7-5822DD00EC3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F531BB9-CE33-7788-56A0-05A4FFFB24C2}"/>
              </a:ext>
            </a:extLst>
          </p:cNvPr>
          <p:cNvSpPr>
            <a:spLocks noGrp="1"/>
          </p:cNvSpPr>
          <p:nvPr>
            <p:ph type="sldNum" sz="quarter" idx="5"/>
          </p:nvPr>
        </p:nvSpPr>
        <p:spPr/>
        <p:txBody>
          <a:bodyPr/>
          <a:lstStyle/>
          <a:p>
            <a:fld id="{AB634F04-00A4-47E5-AC79-5A828BC7792D}" type="slidenum">
              <a:rPr lang="en-US" smtClean="0"/>
              <a:t>39</a:t>
            </a:fld>
            <a:endParaRPr lang="en-US"/>
          </a:p>
        </p:txBody>
      </p:sp>
    </p:spTree>
    <p:extLst>
      <p:ext uri="{BB962C8B-B14F-4D97-AF65-F5344CB8AC3E}">
        <p14:creationId xmlns:p14="http://schemas.microsoft.com/office/powerpoint/2010/main" val="18904791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ECC5E-A63C-AEAC-A983-FAA41D4144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B0E303-74D2-7FE0-CB73-2554A4AFDF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7BDC9D-D939-7D66-8B67-B259641F29D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57AB36E-7A1E-61FA-5987-D23C919AD203}"/>
              </a:ext>
            </a:extLst>
          </p:cNvPr>
          <p:cNvSpPr>
            <a:spLocks noGrp="1"/>
          </p:cNvSpPr>
          <p:nvPr>
            <p:ph type="sldNum" sz="quarter" idx="5"/>
          </p:nvPr>
        </p:nvSpPr>
        <p:spPr/>
        <p:txBody>
          <a:bodyPr/>
          <a:lstStyle/>
          <a:p>
            <a:fld id="{AB634F04-00A4-47E5-AC79-5A828BC7792D}" type="slidenum">
              <a:rPr lang="en-US" smtClean="0"/>
              <a:t>40</a:t>
            </a:fld>
            <a:endParaRPr lang="en-US"/>
          </a:p>
        </p:txBody>
      </p:sp>
    </p:spTree>
    <p:extLst>
      <p:ext uri="{BB962C8B-B14F-4D97-AF65-F5344CB8AC3E}">
        <p14:creationId xmlns:p14="http://schemas.microsoft.com/office/powerpoint/2010/main" val="1785848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97559-69EC-456D-EF5B-CF10D8B828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79BD2C-028E-D574-5F44-95964E6029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09A007-690B-0D47-43F8-B3DD00C2C2B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8014122-6BE2-629A-A7A5-530CB116C653}"/>
              </a:ext>
            </a:extLst>
          </p:cNvPr>
          <p:cNvSpPr>
            <a:spLocks noGrp="1"/>
          </p:cNvSpPr>
          <p:nvPr>
            <p:ph type="sldNum" sz="quarter" idx="5"/>
          </p:nvPr>
        </p:nvSpPr>
        <p:spPr/>
        <p:txBody>
          <a:bodyPr/>
          <a:lstStyle/>
          <a:p>
            <a:fld id="{AB634F04-00A4-47E5-AC79-5A828BC7792D}" type="slidenum">
              <a:rPr lang="en-US" smtClean="0"/>
              <a:t>41</a:t>
            </a:fld>
            <a:endParaRPr lang="en-US"/>
          </a:p>
        </p:txBody>
      </p:sp>
    </p:spTree>
    <p:extLst>
      <p:ext uri="{BB962C8B-B14F-4D97-AF65-F5344CB8AC3E}">
        <p14:creationId xmlns:p14="http://schemas.microsoft.com/office/powerpoint/2010/main" val="20167248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543F8-5C8E-A862-20FD-D567137C05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A1D549-7D63-3B27-29EF-1B3EA1D995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78EF16-D88D-23D4-DC36-7C5C4979D31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CAE9EF6-7613-3520-C772-A7B208A60DDF}"/>
              </a:ext>
            </a:extLst>
          </p:cNvPr>
          <p:cNvSpPr>
            <a:spLocks noGrp="1"/>
          </p:cNvSpPr>
          <p:nvPr>
            <p:ph type="sldNum" sz="quarter" idx="5"/>
          </p:nvPr>
        </p:nvSpPr>
        <p:spPr/>
        <p:txBody>
          <a:bodyPr/>
          <a:lstStyle/>
          <a:p>
            <a:fld id="{AB634F04-00A4-47E5-AC79-5A828BC7792D}" type="slidenum">
              <a:rPr lang="en-US" smtClean="0"/>
              <a:t>42</a:t>
            </a:fld>
            <a:endParaRPr lang="en-US"/>
          </a:p>
        </p:txBody>
      </p:sp>
    </p:spTree>
    <p:extLst>
      <p:ext uri="{BB962C8B-B14F-4D97-AF65-F5344CB8AC3E}">
        <p14:creationId xmlns:p14="http://schemas.microsoft.com/office/powerpoint/2010/main" val="490609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3C027-8AEE-4AE3-E67B-A30FC8CF623A}"/>
              </a:ext>
            </a:extLst>
          </p:cNvPr>
          <p:cNvSpPr>
            <a:spLocks noGrp="1"/>
          </p:cNvSpPr>
          <p:nvPr>
            <p:ph type="ctrTitle"/>
          </p:nvPr>
        </p:nvSpPr>
        <p:spPr>
          <a:xfrm>
            <a:off x="1143000" y="1122363"/>
            <a:ext cx="6858000" cy="2387600"/>
          </a:xfrm>
        </p:spPr>
        <p:txBody>
          <a:bodyPr anchor="b"/>
          <a:lstStyle>
            <a:lvl1pPr algn="ctr">
              <a:defRPr sz="4500">
                <a:solidFill>
                  <a:schemeClr val="tx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D71A019-36DF-A56D-56E7-D1C861BF458A}"/>
              </a:ext>
            </a:extLst>
          </p:cNvPr>
          <p:cNvSpPr>
            <a:spLocks noGrp="1"/>
          </p:cNvSpPr>
          <p:nvPr>
            <p:ph type="subTitle" idx="1"/>
          </p:nvPr>
        </p:nvSpPr>
        <p:spPr>
          <a:xfrm>
            <a:off x="1143000" y="3602038"/>
            <a:ext cx="6858000" cy="1655762"/>
          </a:xfrm>
          <a:solidFill>
            <a:schemeClr val="bg1">
              <a:lumMod val="60000"/>
              <a:lumOff val="40000"/>
            </a:schemeClr>
          </a:solidFill>
        </p:spPr>
        <p:txBody>
          <a:bodyPr/>
          <a:lstStyle>
            <a:lvl1pPr marL="0" indent="0" algn="ctr">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Tree>
    <p:extLst>
      <p:ext uri="{BB962C8B-B14F-4D97-AF65-F5344CB8AC3E}">
        <p14:creationId xmlns:p14="http://schemas.microsoft.com/office/powerpoint/2010/main" val="1196275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6A199-134B-399F-DFE7-0EAC0741336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57099C0-6B1B-C8D1-5C51-1437237E55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008701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B654E-FEEA-0310-6EA2-B74F28E6855E}"/>
              </a:ext>
            </a:extLst>
          </p:cNvPr>
          <p:cNvSpPr>
            <a:spLocks noGrp="1"/>
          </p:cNvSpPr>
          <p:nvPr>
            <p:ph type="title"/>
          </p:nvPr>
        </p:nvSpPr>
        <p:spPr>
          <a:xfrm>
            <a:off x="623888" y="1709739"/>
            <a:ext cx="7886700" cy="2852737"/>
          </a:xfrm>
        </p:spPr>
        <p:txBody>
          <a:bodyPr anchor="b"/>
          <a:lstStyle>
            <a:lvl1pPr>
              <a:defRPr sz="4500">
                <a:solidFill>
                  <a:schemeClr val="tx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FC1EB8B-7D2C-861B-136C-9135B74CE99D}"/>
              </a:ext>
            </a:extLst>
          </p:cNvPr>
          <p:cNvSpPr>
            <a:spLocks noGrp="1"/>
          </p:cNvSpPr>
          <p:nvPr>
            <p:ph type="body" idx="1"/>
          </p:nvPr>
        </p:nvSpPr>
        <p:spPr>
          <a:xfrm>
            <a:off x="623888" y="4589464"/>
            <a:ext cx="7886700" cy="150018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778024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9E55F-6CAB-326A-CB00-85FBAD77D11C}"/>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79C44C1-05DC-D5F2-6231-4184D4BBC2A6}"/>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176768A7-2AD2-164E-EB96-5361FE32A684}"/>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98224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BD7FA-E93C-CA0E-1382-503D31762FC3}"/>
              </a:ext>
            </a:extLst>
          </p:cNvPr>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30022A5-23A1-046F-29F9-B7BBE0A327E4}"/>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DD8B59A3-178E-B85D-CE9F-1EE8C572A8AE}"/>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451A86CD-E17E-C4DC-F3CB-161E549C129D}"/>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EB483-91D5-872F-4C2B-C9178832A0B5}"/>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072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807EB-1699-0142-F31B-89E1FA83378A}"/>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422070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9762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A878D-601B-D622-8FFD-8CF5C7EBF16C}"/>
              </a:ext>
            </a:extLst>
          </p:cNvPr>
          <p:cNvSpPr>
            <a:spLocks noGrp="1"/>
          </p:cNvSpPr>
          <p:nvPr>
            <p:ph type="title"/>
          </p:nvPr>
        </p:nvSpPr>
        <p:spPr>
          <a:xfrm>
            <a:off x="629841" y="457200"/>
            <a:ext cx="2949178" cy="1600200"/>
          </a:xfrm>
          <a:solidFill>
            <a:schemeClr val="bg2">
              <a:lumMod val="60000"/>
              <a:lumOff val="40000"/>
            </a:schemeClr>
          </a:solidFill>
        </p:spPr>
        <p:txBody>
          <a:bodyPr anchor="b"/>
          <a:lstStyle>
            <a:lvl1pPr>
              <a:defRPr sz="2400">
                <a:solidFill>
                  <a:schemeClr val="tx1"/>
                </a:solidFill>
              </a:defRPr>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226997C2-CC5E-5B36-1F3F-C9ED6009DF56}"/>
              </a:ext>
            </a:extLst>
          </p:cNvPr>
          <p:cNvSpPr>
            <a:spLocks noGrp="1"/>
          </p:cNvSpPr>
          <p:nvPr>
            <p:ph type="body" sz="half" idx="2"/>
          </p:nvPr>
        </p:nvSpPr>
        <p:spPr>
          <a:xfrm>
            <a:off x="629841" y="2057400"/>
            <a:ext cx="2949178" cy="3811588"/>
          </a:xfrm>
          <a:noFill/>
        </p:spPr>
        <p:txBody>
          <a:bodyPr/>
          <a:lstStyle>
            <a:lvl1pPr marL="0" indent="0">
              <a:buNone/>
              <a:defRPr sz="120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pic>
        <p:nvPicPr>
          <p:cNvPr id="8" name="Picture 7">
            <a:extLst>
              <a:ext uri="{FF2B5EF4-FFF2-40B4-BE49-F238E27FC236}">
                <a16:creationId xmlns:a16="http://schemas.microsoft.com/office/drawing/2014/main" id="{174F97E1-CBE3-A436-343B-AB2A06E0E60F}"/>
              </a:ext>
            </a:extLst>
          </p:cNvPr>
          <p:cNvPicPr>
            <a:picLocks noChangeAspect="1"/>
          </p:cNvPicPr>
          <p:nvPr/>
        </p:nvPicPr>
        <p:blipFill>
          <a:blip r:embed="rId2">
            <a:alphaModFix/>
          </a:blip>
          <a:stretch>
            <a:fillRect/>
          </a:stretch>
        </p:blipFill>
        <p:spPr>
          <a:xfrm>
            <a:off x="5327599" y="0"/>
            <a:ext cx="3987130" cy="4474852"/>
          </a:xfrm>
          <a:prstGeom prst="rect">
            <a:avLst/>
          </a:prstGeom>
        </p:spPr>
      </p:pic>
      <p:sp>
        <p:nvSpPr>
          <p:cNvPr id="3" name="Content Placeholder 2">
            <a:extLst>
              <a:ext uri="{FF2B5EF4-FFF2-40B4-BE49-F238E27FC236}">
                <a16:creationId xmlns:a16="http://schemas.microsoft.com/office/drawing/2014/main" id="{14EDEA03-5251-5430-8C91-03040076A39A}"/>
              </a:ext>
            </a:extLst>
          </p:cNvPr>
          <p:cNvSpPr>
            <a:spLocks noGrp="1"/>
          </p:cNvSpPr>
          <p:nvPr>
            <p:ph idx="1"/>
          </p:nvPr>
        </p:nvSpPr>
        <p:spPr>
          <a:xfrm>
            <a:off x="3887391" y="987426"/>
            <a:ext cx="4629150" cy="4873625"/>
          </a:xfrm>
          <a:solidFill>
            <a:schemeClr val="bg1">
              <a:lumMod val="60000"/>
              <a:lumOff val="40000"/>
              <a:alpha val="47000"/>
            </a:schemeClr>
          </a:solidFill>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7494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4CF47-D55D-2FB5-DCFA-DFB7382F4944}"/>
              </a:ext>
            </a:extLst>
          </p:cNvPr>
          <p:cNvSpPr>
            <a:spLocks noGrp="1"/>
          </p:cNvSpPr>
          <p:nvPr>
            <p:ph type="title"/>
          </p:nvPr>
        </p:nvSpPr>
        <p:spPr>
          <a:xfrm>
            <a:off x="629841" y="457200"/>
            <a:ext cx="2949178" cy="1600200"/>
          </a:xfrm>
          <a:solidFill>
            <a:schemeClr val="tx1">
              <a:lumMod val="60000"/>
              <a:lumOff val="40000"/>
            </a:schemeClr>
          </a:solidFill>
        </p:spPr>
        <p:txBody>
          <a:bodyPr anchor="b"/>
          <a:lstStyle>
            <a:lvl1pPr>
              <a:defRPr sz="2400">
                <a:solidFill>
                  <a:schemeClr val="bg2"/>
                </a:solidFill>
              </a:defRPr>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425DF9CF-341C-4394-0656-7A4EAFD5A848}"/>
              </a:ext>
            </a:extLst>
          </p:cNvPr>
          <p:cNvSpPr>
            <a:spLocks noGrp="1"/>
          </p:cNvSpPr>
          <p:nvPr>
            <p:ph type="body" sz="half" idx="2"/>
          </p:nvPr>
        </p:nvSpPr>
        <p:spPr>
          <a:xfrm>
            <a:off x="629841" y="2057400"/>
            <a:ext cx="2949178" cy="3811588"/>
          </a:xfrm>
        </p:spPr>
        <p:txBody>
          <a:bodyPr/>
          <a:lstStyle>
            <a:lvl1pPr marL="0" indent="0">
              <a:buNone/>
              <a:defRPr sz="120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pic>
        <p:nvPicPr>
          <p:cNvPr id="8" name="Picture 7">
            <a:extLst>
              <a:ext uri="{FF2B5EF4-FFF2-40B4-BE49-F238E27FC236}">
                <a16:creationId xmlns:a16="http://schemas.microsoft.com/office/drawing/2014/main" id="{9CAF1555-1F6D-CB44-D43D-BBBEAAFE0FF9}"/>
              </a:ext>
            </a:extLst>
          </p:cNvPr>
          <p:cNvPicPr>
            <a:picLocks noChangeAspect="1"/>
          </p:cNvPicPr>
          <p:nvPr/>
        </p:nvPicPr>
        <p:blipFill>
          <a:blip r:embed="rId2"/>
          <a:stretch>
            <a:fillRect/>
          </a:stretch>
        </p:blipFill>
        <p:spPr>
          <a:xfrm>
            <a:off x="5351453" y="0"/>
            <a:ext cx="3987130" cy="4474852"/>
          </a:xfrm>
          <a:prstGeom prst="rect">
            <a:avLst/>
          </a:prstGeom>
        </p:spPr>
      </p:pic>
      <p:sp>
        <p:nvSpPr>
          <p:cNvPr id="3" name="Picture Placeholder 2">
            <a:extLst>
              <a:ext uri="{FF2B5EF4-FFF2-40B4-BE49-F238E27FC236}">
                <a16:creationId xmlns:a16="http://schemas.microsoft.com/office/drawing/2014/main" id="{F267A401-4A61-EB05-3EC2-0CEFA3C550C5}"/>
              </a:ext>
            </a:extLst>
          </p:cNvPr>
          <p:cNvSpPr>
            <a:spLocks noGrp="1"/>
          </p:cNvSpPr>
          <p:nvPr>
            <p:ph type="pic" idx="1"/>
          </p:nvPr>
        </p:nvSpPr>
        <p:spPr>
          <a:xfrm>
            <a:off x="3887391" y="987426"/>
            <a:ext cx="4629150" cy="4873625"/>
          </a:xfrm>
          <a:solidFill>
            <a:schemeClr val="bg1">
              <a:lumMod val="60000"/>
              <a:lumOff val="40000"/>
              <a:alpha val="47000"/>
            </a:schemeClr>
          </a:solidFill>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Tree>
    <p:extLst>
      <p:ext uri="{BB962C8B-B14F-4D97-AF65-F5344CB8AC3E}">
        <p14:creationId xmlns:p14="http://schemas.microsoft.com/office/powerpoint/2010/main" val="2230625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B0467-D06F-6661-3478-1A3A24DB28A0}"/>
              </a:ext>
            </a:extLst>
          </p:cNvPr>
          <p:cNvSpPr>
            <a:spLocks noGrp="1"/>
          </p:cNvSpPr>
          <p:nvPr>
            <p:ph type="title"/>
          </p:nvPr>
        </p:nvSpPr>
        <p:spPr>
          <a:solidFill>
            <a:schemeClr val="tx1">
              <a:lumMod val="60000"/>
              <a:lumOff val="40000"/>
            </a:schemeClr>
          </a:solidFill>
        </p:spPr>
        <p:txBody>
          <a:bodyPr/>
          <a:lstStyle>
            <a:lvl1pPr>
              <a:defRPr>
                <a:solidFill>
                  <a:schemeClr val="bg2"/>
                </a:solidFill>
              </a:defRPr>
            </a:lvl1pPr>
          </a:lstStyle>
          <a:p>
            <a:r>
              <a:rPr lang="en-US"/>
              <a:t>Click to edit Master title style</a:t>
            </a:r>
            <a:endParaRPr lang="en-US" dirty="0"/>
          </a:p>
        </p:txBody>
      </p:sp>
      <p:pic>
        <p:nvPicPr>
          <p:cNvPr id="12" name="Picture 11" descr="A picture containing silhouette&#10;&#10;Description automatically generated">
            <a:extLst>
              <a:ext uri="{FF2B5EF4-FFF2-40B4-BE49-F238E27FC236}">
                <a16:creationId xmlns:a16="http://schemas.microsoft.com/office/drawing/2014/main" id="{A46C60CF-7E79-DFFF-371D-F47D776E7AB2}"/>
              </a:ext>
            </a:extLst>
          </p:cNvPr>
          <p:cNvPicPr>
            <a:picLocks noChangeAspect="1"/>
          </p:cNvPicPr>
          <p:nvPr/>
        </p:nvPicPr>
        <p:blipFill>
          <a:blip r:embed="rId2">
            <a:alphaModFix amt="92000"/>
            <a:extLst>
              <a:ext uri="{28A0092B-C50C-407E-A947-70E740481C1C}">
                <a14:useLocalDpi xmlns:a14="http://schemas.microsoft.com/office/drawing/2010/main" val="0"/>
              </a:ext>
            </a:extLst>
          </a:blip>
          <a:stretch>
            <a:fillRect/>
          </a:stretch>
        </p:blipFill>
        <p:spPr>
          <a:xfrm rot="232251">
            <a:off x="5437199" y="51399"/>
            <a:ext cx="3784366" cy="4137517"/>
          </a:xfrm>
          <a:prstGeom prst="rect">
            <a:avLst/>
          </a:prstGeom>
        </p:spPr>
      </p:pic>
      <p:sp>
        <p:nvSpPr>
          <p:cNvPr id="3" name="Vertical Text Placeholder 2">
            <a:extLst>
              <a:ext uri="{FF2B5EF4-FFF2-40B4-BE49-F238E27FC236}">
                <a16:creationId xmlns:a16="http://schemas.microsoft.com/office/drawing/2014/main" id="{1DA15E19-2275-844C-DDB0-6E7A0B4ADC3A}"/>
              </a:ext>
            </a:extLst>
          </p:cNvPr>
          <p:cNvSpPr>
            <a:spLocks noGrp="1"/>
          </p:cNvSpPr>
          <p:nvPr>
            <p:ph type="body" orient="vert" idx="1"/>
          </p:nvPr>
        </p:nvSpPr>
        <p:spPr>
          <a:xfrm rot="16200000">
            <a:off x="2277838" y="255362"/>
            <a:ext cx="4588326" cy="7886700"/>
          </a:xfrm>
          <a:solidFill>
            <a:schemeClr val="bg1">
              <a:lumMod val="60000"/>
              <a:lumOff val="40000"/>
              <a:alpha val="47000"/>
            </a:schemeClr>
          </a:solidFill>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98922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ADAC4FA-20E6-D6B5-98B5-E60C0C8B212B}"/>
              </a:ext>
            </a:extLst>
          </p:cNvPr>
          <p:cNvSpPr>
            <a:spLocks noGrp="1"/>
          </p:cNvSpPr>
          <p:nvPr>
            <p:ph type="title" orient="vert"/>
          </p:nvPr>
        </p:nvSpPr>
        <p:spPr>
          <a:xfrm rot="16200000">
            <a:off x="5108008" y="1034951"/>
            <a:ext cx="3243560" cy="3989565"/>
          </a:xfrm>
          <a:solidFill>
            <a:schemeClr val="bg1">
              <a:lumMod val="60000"/>
              <a:lumOff val="40000"/>
              <a:alpha val="47000"/>
            </a:schemeClr>
          </a:solidFill>
        </p:spPr>
        <p:txBody>
          <a:bodyPr vert="eaVert"/>
          <a:lstStyle>
            <a:lvl1pPr>
              <a:defRPr>
                <a:solidFill>
                  <a:schemeClr val="bg2"/>
                </a:solidFill>
              </a:defRPr>
            </a:lvl1p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BD80D36-AD3B-6A47-1723-4A43B7588067}"/>
              </a:ext>
            </a:extLst>
          </p:cNvPr>
          <p:cNvSpPr>
            <a:spLocks noGrp="1"/>
          </p:cNvSpPr>
          <p:nvPr>
            <p:ph type="body" orient="vert" idx="1"/>
          </p:nvPr>
        </p:nvSpPr>
        <p:spPr>
          <a:xfrm rot="16200000">
            <a:off x="-348242" y="1141224"/>
            <a:ext cx="5715000" cy="4358879"/>
          </a:xfrm>
          <a:noFill/>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7597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509141" y="1387551"/>
            <a:ext cx="6125717" cy="2769235"/>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2915157" y="4526660"/>
            <a:ext cx="3313684" cy="951864"/>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4/18/2025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542674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4C88FBC-20DE-3419-5738-93A12727187A}"/>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DB30A9-F878-371B-7D64-7D07EDCF86C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a:extLst>
              <a:ext uri="{FF2B5EF4-FFF2-40B4-BE49-F238E27FC236}">
                <a16:creationId xmlns:a16="http://schemas.microsoft.com/office/drawing/2014/main" id="{09D45F82-E7DC-EF1E-BC2E-569EE54C8A3A}"/>
              </a:ext>
            </a:extLst>
          </p:cNvPr>
          <p:cNvPicPr>
            <a:picLocks noChangeAspect="1"/>
          </p:cNvPicPr>
          <p:nvPr/>
        </p:nvPicPr>
        <p:blipFill>
          <a:blip r:embed="rId14"/>
          <a:stretch>
            <a:fillRect/>
          </a:stretch>
        </p:blipFill>
        <p:spPr>
          <a:xfrm>
            <a:off x="40941" y="6212435"/>
            <a:ext cx="727011" cy="560881"/>
          </a:xfrm>
          <a:prstGeom prst="rect">
            <a:avLst/>
          </a:prstGeom>
        </p:spPr>
      </p:pic>
      <p:pic>
        <p:nvPicPr>
          <p:cNvPr id="9" name="Picture 8" descr="A picture containing silhouette&#10;&#10;Description automatically generated">
            <a:extLst>
              <a:ext uri="{FF2B5EF4-FFF2-40B4-BE49-F238E27FC236}">
                <a16:creationId xmlns:a16="http://schemas.microsoft.com/office/drawing/2014/main" id="{8B6A4A72-0D56-BCD9-B53B-397DFDE64DC2}"/>
              </a:ext>
            </a:extLst>
          </p:cNvPr>
          <p:cNvPicPr>
            <a:picLocks noChangeAspect="1"/>
          </p:cNvPicPr>
          <p:nvPr/>
        </p:nvPicPr>
        <p:blipFill rotWithShape="1">
          <a:blip r:embed="rId15">
            <a:alphaModFix amt="50000"/>
            <a:extLst>
              <a:ext uri="{28A0092B-C50C-407E-A947-70E740481C1C}">
                <a14:useLocalDpi xmlns:a14="http://schemas.microsoft.com/office/drawing/2010/main" val="0"/>
              </a:ext>
            </a:extLst>
          </a:blip>
          <a:srcRect l="-5" t="-5593" r="-5594" b="-1"/>
          <a:stretch/>
        </p:blipFill>
        <p:spPr>
          <a:xfrm rot="153573">
            <a:off x="4663300" y="-195081"/>
            <a:ext cx="4767527" cy="4878741"/>
          </a:xfrm>
          <a:prstGeom prst="rect">
            <a:avLst/>
          </a:prstGeom>
        </p:spPr>
      </p:pic>
    </p:spTree>
    <p:extLst>
      <p:ext uri="{BB962C8B-B14F-4D97-AF65-F5344CB8AC3E}">
        <p14:creationId xmlns:p14="http://schemas.microsoft.com/office/powerpoint/2010/main" val="3365161228"/>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Lst>
  <p:txStyles>
    <p:titleStyle>
      <a:lvl1pPr algn="l" defTabSz="685800" rtl="0" eaLnBrk="1" latinLnBrk="0" hangingPunct="1">
        <a:lnSpc>
          <a:spcPct val="90000"/>
        </a:lnSpc>
        <a:spcBef>
          <a:spcPct val="0"/>
        </a:spcBef>
        <a:buNone/>
        <a:defRPr sz="3600" b="0" kern="1200">
          <a:solidFill>
            <a:schemeClr val="tx1"/>
          </a:solidFill>
          <a:latin typeface="Tahoma" panose="020B0604030504040204" pitchFamily="34" charset="0"/>
          <a:ea typeface="Tahoma" panose="020B0604030504040204" pitchFamily="34" charset="0"/>
          <a:cs typeface="Tahoma" panose="020B060403050404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myfloridalegal.com/sites/default/files/2023-05/2023GovernmentInTheSunshineManual.pdf"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23888" y="1709739"/>
            <a:ext cx="7886700" cy="2852737"/>
          </a:xfrm>
          <a:prstGeom prst="rect">
            <a:avLst/>
          </a:prstGeom>
        </p:spPr>
        <p:txBody>
          <a:bodyPr vert="horz" lIns="91440" tIns="45720" rIns="91440" bIns="45720" rtlCol="0" anchor="b">
            <a:normAutofit/>
          </a:bodyPr>
          <a:lstStyle/>
          <a:p>
            <a:pPr marL="12700" marR="5080" defTabSz="685800">
              <a:lnSpc>
                <a:spcPct val="90000"/>
              </a:lnSpc>
              <a:spcBef>
                <a:spcPct val="0"/>
              </a:spcBef>
              <a:spcAft>
                <a:spcPts val="600"/>
              </a:spcAft>
            </a:pPr>
            <a:r>
              <a:rPr lang="en-US" sz="4500" spc="-5" dirty="0">
                <a:latin typeface="Tahoma" panose="020B0604030504040204" pitchFamily="34" charset="0"/>
                <a:ea typeface="Tahoma" panose="020B0604030504040204" pitchFamily="34" charset="0"/>
                <a:cs typeface="Tahoma" panose="020B0604030504040204" pitchFamily="34" charset="0"/>
              </a:rPr>
              <a:t>PUBLIC SECTOR LIABILITY: </a:t>
            </a:r>
            <a:r>
              <a:rPr lang="en-US" sz="4500" b="0" kern="1200" spc="-5" dirty="0">
                <a:latin typeface="Tahoma" panose="020B0604030504040204" pitchFamily="34" charset="0"/>
                <a:ea typeface="Tahoma" panose="020B0604030504040204" pitchFamily="34" charset="0"/>
                <a:cs typeface="Tahoma" panose="020B0604030504040204" pitchFamily="34" charset="0"/>
              </a:rPr>
              <a:t>CIVIL RIGHTS</a:t>
            </a:r>
            <a:endParaRPr lang="en-US" sz="4500" b="0" kern="1200" dirty="0">
              <a:latin typeface="Tahoma" panose="020B0604030504040204" pitchFamily="34" charset="0"/>
              <a:ea typeface="Tahoma" panose="020B0604030504040204" pitchFamily="34" charset="0"/>
              <a:cs typeface="Tahoma" panose="020B0604030504040204" pitchFamily="34" charset="0"/>
            </a:endParaRPr>
          </a:p>
        </p:txBody>
      </p:sp>
      <p:sp>
        <p:nvSpPr>
          <p:cNvPr id="3" name="object 3"/>
          <p:cNvSpPr txBox="1"/>
          <p:nvPr/>
        </p:nvSpPr>
        <p:spPr>
          <a:xfrm>
            <a:off x="623888" y="4589464"/>
            <a:ext cx="7886700" cy="1500187"/>
          </a:xfrm>
          <a:prstGeom prst="rect">
            <a:avLst/>
          </a:prstGeom>
        </p:spPr>
        <p:txBody>
          <a:bodyPr vert="horz" lIns="91440" tIns="45720" rIns="91440" bIns="45720" rtlCol="0">
            <a:normAutofit/>
          </a:bodyPr>
          <a:lstStyle/>
          <a:p>
            <a:pPr marR="5080" defTabSz="685800">
              <a:lnSpc>
                <a:spcPct val="90000"/>
              </a:lnSpc>
              <a:spcBef>
                <a:spcPts val="750"/>
              </a:spcBef>
            </a:pPr>
            <a:r>
              <a:rPr lang="en-US" kern="1200" dirty="0">
                <a:latin typeface="Tahoma" panose="020B0604030504040204" pitchFamily="34" charset="0"/>
                <a:ea typeface="Tahoma" panose="020B0604030504040204" pitchFamily="34" charset="0"/>
                <a:cs typeface="Tahoma" panose="020B0604030504040204" pitchFamily="34" charset="0"/>
              </a:rPr>
              <a:t>KIRSTEN MOOD | NABORS GIBLIN &amp; NICKERSON | TALLAHASSEE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D905370E-A017-3951-6F00-BCDFE48F78DA}"/>
              </a:ext>
            </a:extLst>
          </p:cNvPr>
          <p:cNvGraphicFramePr>
            <a:graphicFrameLocks noGrp="1"/>
          </p:cNvGraphicFramePr>
          <p:nvPr>
            <p:ph idx="1"/>
            <p:extLst>
              <p:ext uri="{D42A27DB-BD31-4B8C-83A1-F6EECF244321}">
                <p14:modId xmlns:p14="http://schemas.microsoft.com/office/powerpoint/2010/main" val="2508104565"/>
              </p:ext>
            </p:extLst>
          </p:nvPr>
        </p:nvGraphicFramePr>
        <p:xfrm>
          <a:off x="838200" y="1371600"/>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542431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63676" y="452957"/>
            <a:ext cx="7665924" cy="627736"/>
          </a:xfrm>
          <a:prstGeom prst="rect">
            <a:avLst/>
          </a:prstGeom>
        </p:spPr>
        <p:txBody>
          <a:bodyPr vert="horz" wrap="square" lIns="0" tIns="12065" rIns="0" bIns="0" rtlCol="0">
            <a:spAutoFit/>
          </a:bodyPr>
          <a:lstStyle/>
          <a:p>
            <a:pPr marL="12700">
              <a:lnSpc>
                <a:spcPct val="100000"/>
              </a:lnSpc>
              <a:spcBef>
                <a:spcPts val="95"/>
              </a:spcBef>
            </a:pPr>
            <a:r>
              <a:rPr lang="en-US" sz="4000" u="none" spc="-5"/>
              <a:t>FEDERAL CIVIL RIGHTS</a:t>
            </a:r>
            <a:r>
              <a:rPr lang="en-US" sz="4000" u="none" spc="-40"/>
              <a:t> </a:t>
            </a:r>
            <a:r>
              <a:rPr lang="en-US" sz="4000" u="none" spc="-5"/>
              <a:t>CLAIMS</a:t>
            </a:r>
            <a:endParaRPr lang="en-US" sz="4000" dirty="0"/>
          </a:p>
        </p:txBody>
      </p:sp>
      <p:sp>
        <p:nvSpPr>
          <p:cNvPr id="3" name="object 3"/>
          <p:cNvSpPr txBox="1"/>
          <p:nvPr/>
        </p:nvSpPr>
        <p:spPr>
          <a:xfrm>
            <a:off x="1069644" y="1867026"/>
            <a:ext cx="6931356" cy="1027845"/>
          </a:xfrm>
          <a:prstGeom prst="rect">
            <a:avLst/>
          </a:prstGeom>
        </p:spPr>
        <p:txBody>
          <a:bodyPr vert="horz" wrap="square" lIns="0" tIns="12065" rIns="0" bIns="0" rtlCol="0">
            <a:spAutoFit/>
          </a:bodyPr>
          <a:lstStyle/>
          <a:p>
            <a:pPr marL="354965" marR="5080" indent="-342900">
              <a:lnSpc>
                <a:spcPct val="100000"/>
              </a:lnSpc>
              <a:spcBef>
                <a:spcPts val="95"/>
              </a:spcBef>
              <a:buClr>
                <a:srgbClr val="82B0E4"/>
              </a:buClr>
              <a:buSzPct val="79545"/>
              <a:buFont typeface="Wingdings 3"/>
              <a:buChar char=""/>
              <a:tabLst>
                <a:tab pos="354965" algn="l"/>
                <a:tab pos="355600" algn="l"/>
              </a:tabLst>
            </a:pPr>
            <a:r>
              <a:rPr sz="2200" spc="-5" dirty="0">
                <a:solidFill>
                  <a:schemeClr val="accent5">
                    <a:lumMod val="20000"/>
                    <a:lumOff val="80000"/>
                  </a:schemeClr>
                </a:solidFill>
                <a:cs typeface="Book Antiqua"/>
              </a:rPr>
              <a:t>Enacted in wake of Civil War and known as Civil Rights </a:t>
            </a:r>
            <a:r>
              <a:rPr sz="2200" spc="-10" dirty="0">
                <a:solidFill>
                  <a:schemeClr val="accent5">
                    <a:lumMod val="20000"/>
                    <a:lumOff val="80000"/>
                  </a:schemeClr>
                </a:solidFill>
                <a:cs typeface="Book Antiqua"/>
              </a:rPr>
              <a:t>Acts </a:t>
            </a:r>
            <a:r>
              <a:rPr sz="2200" spc="-5" dirty="0">
                <a:solidFill>
                  <a:schemeClr val="accent5">
                    <a:lumMod val="20000"/>
                    <a:lumOff val="80000"/>
                  </a:schemeClr>
                </a:solidFill>
                <a:cs typeface="Book Antiqua"/>
              </a:rPr>
              <a:t>of 1866 and</a:t>
            </a:r>
            <a:r>
              <a:rPr sz="2200" spc="20" dirty="0">
                <a:solidFill>
                  <a:schemeClr val="accent5">
                    <a:lumMod val="20000"/>
                    <a:lumOff val="80000"/>
                  </a:schemeClr>
                </a:solidFill>
                <a:cs typeface="Book Antiqua"/>
              </a:rPr>
              <a:t> </a:t>
            </a:r>
            <a:r>
              <a:rPr sz="2200" spc="-5" dirty="0">
                <a:solidFill>
                  <a:schemeClr val="accent5">
                    <a:lumMod val="20000"/>
                    <a:lumOff val="80000"/>
                  </a:schemeClr>
                </a:solidFill>
                <a:cs typeface="Book Antiqua"/>
              </a:rPr>
              <a:t>1871</a:t>
            </a:r>
            <a:endParaRPr sz="2200" dirty="0">
              <a:solidFill>
                <a:schemeClr val="accent5">
                  <a:lumMod val="20000"/>
                  <a:lumOff val="80000"/>
                </a:schemeClr>
              </a:solidFill>
              <a:cs typeface="Book Antiqua"/>
            </a:endParaRPr>
          </a:p>
          <a:p>
            <a:pPr marL="354965" indent="-342900">
              <a:lnSpc>
                <a:spcPct val="100000"/>
              </a:lnSpc>
              <a:buClr>
                <a:srgbClr val="82B0E4"/>
              </a:buClr>
              <a:buSzPct val="79545"/>
              <a:buFont typeface="Wingdings 3"/>
              <a:buChar char=""/>
              <a:tabLst>
                <a:tab pos="354965" algn="l"/>
                <a:tab pos="355600" algn="l"/>
              </a:tabLst>
            </a:pPr>
            <a:r>
              <a:rPr sz="2200" spc="-5" dirty="0">
                <a:solidFill>
                  <a:schemeClr val="accent5">
                    <a:lumMod val="20000"/>
                    <a:lumOff val="80000"/>
                  </a:schemeClr>
                </a:solidFill>
                <a:cs typeface="Book Antiqua"/>
              </a:rPr>
              <a:t>Codified at 42 U.S.C. §§</a:t>
            </a:r>
            <a:r>
              <a:rPr sz="2200" spc="30" dirty="0">
                <a:solidFill>
                  <a:schemeClr val="accent5">
                    <a:lumMod val="20000"/>
                    <a:lumOff val="80000"/>
                  </a:schemeClr>
                </a:solidFill>
                <a:cs typeface="Book Antiqua"/>
              </a:rPr>
              <a:t> </a:t>
            </a:r>
            <a:r>
              <a:rPr sz="2200" spc="-5" dirty="0">
                <a:solidFill>
                  <a:schemeClr val="accent5">
                    <a:lumMod val="20000"/>
                    <a:lumOff val="80000"/>
                  </a:schemeClr>
                </a:solidFill>
                <a:cs typeface="Book Antiqua"/>
              </a:rPr>
              <a:t>1981-85</a:t>
            </a:r>
            <a:endParaRPr sz="2200" dirty="0">
              <a:solidFill>
                <a:schemeClr val="accent5">
                  <a:lumMod val="20000"/>
                  <a:lumOff val="80000"/>
                </a:schemeClr>
              </a:solidFill>
              <a:cs typeface="Book Antiqu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628650" y="365126"/>
            <a:ext cx="7886700" cy="1325563"/>
          </a:xfrm>
        </p:spPr>
        <p:txBody>
          <a:bodyPr vert="horz" lIns="91440" tIns="45720" rIns="91440" bIns="45720" rtlCol="0" anchor="ctr">
            <a:normAutofit/>
          </a:bodyPr>
          <a:lstStyle/>
          <a:p>
            <a:pPr marL="12700"/>
            <a:r>
              <a:rPr lang="en-US" b="0" u="none" kern="1200">
                <a:latin typeface="Tahoma" panose="020B0604030504040204" pitchFamily="34" charset="0"/>
                <a:ea typeface="Tahoma" panose="020B0604030504040204" pitchFamily="34" charset="0"/>
                <a:cs typeface="Tahoma" panose="020B0604030504040204" pitchFamily="34" charset="0"/>
              </a:rPr>
              <a:t>§</a:t>
            </a:r>
            <a:r>
              <a:rPr lang="en-US" b="0" u="none" kern="1200" spc="-95">
                <a:latin typeface="Tahoma" panose="020B0604030504040204" pitchFamily="34" charset="0"/>
                <a:ea typeface="Tahoma" panose="020B0604030504040204" pitchFamily="34" charset="0"/>
                <a:cs typeface="Tahoma" panose="020B0604030504040204" pitchFamily="34" charset="0"/>
              </a:rPr>
              <a:t> </a:t>
            </a:r>
            <a:r>
              <a:rPr lang="en-US" b="0" u="none" kern="1200" spc="-5">
                <a:latin typeface="Tahoma" panose="020B0604030504040204" pitchFamily="34" charset="0"/>
                <a:ea typeface="Tahoma" panose="020B0604030504040204" pitchFamily="34" charset="0"/>
                <a:cs typeface="Tahoma" panose="020B0604030504040204" pitchFamily="34" charset="0"/>
              </a:rPr>
              <a:t>1981</a:t>
            </a:r>
            <a:endParaRPr lang="en-US" b="0" kern="120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 name="object 5">
            <a:extLst>
              <a:ext uri="{FF2B5EF4-FFF2-40B4-BE49-F238E27FC236}">
                <a16:creationId xmlns:a16="http://schemas.microsoft.com/office/drawing/2014/main" id="{66AF40A7-38D8-5E32-3AC3-F1B73B4942D3}"/>
              </a:ext>
            </a:extLst>
          </p:cNvPr>
          <p:cNvGraphicFramePr/>
          <p:nvPr>
            <p:extLst>
              <p:ext uri="{D42A27DB-BD31-4B8C-83A1-F6EECF244321}">
                <p14:modId xmlns:p14="http://schemas.microsoft.com/office/powerpoint/2010/main" val="4119638350"/>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565505" y="624027"/>
            <a:ext cx="5534025" cy="666115"/>
          </a:xfrm>
          <a:prstGeom prst="rect">
            <a:avLst/>
          </a:prstGeom>
        </p:spPr>
        <p:txBody>
          <a:bodyPr vert="horz" wrap="square" lIns="0" tIns="12700" rIns="0" bIns="0" rtlCol="0">
            <a:spAutoFit/>
          </a:bodyPr>
          <a:lstStyle/>
          <a:p>
            <a:pPr marL="12700">
              <a:lnSpc>
                <a:spcPct val="100000"/>
              </a:lnSpc>
              <a:spcBef>
                <a:spcPts val="100"/>
              </a:spcBef>
            </a:pPr>
            <a:r>
              <a:rPr sz="4200" u="none" dirty="0"/>
              <a:t>§</a:t>
            </a:r>
            <a:r>
              <a:rPr sz="4200" u="none" spc="-95" dirty="0"/>
              <a:t> </a:t>
            </a:r>
            <a:r>
              <a:rPr sz="4200" u="none" spc="-5" dirty="0"/>
              <a:t>1981</a:t>
            </a:r>
            <a:endParaRPr sz="4200" dirty="0"/>
          </a:p>
        </p:txBody>
      </p:sp>
      <p:sp>
        <p:nvSpPr>
          <p:cNvPr id="5" name="object 5"/>
          <p:cNvSpPr txBox="1"/>
          <p:nvPr/>
        </p:nvSpPr>
        <p:spPr>
          <a:xfrm>
            <a:off x="565505" y="1845056"/>
            <a:ext cx="7816495" cy="2792431"/>
          </a:xfrm>
          <a:prstGeom prst="rect">
            <a:avLst/>
          </a:prstGeom>
        </p:spPr>
        <p:txBody>
          <a:bodyPr vert="horz" wrap="square" lIns="0" tIns="47625" rIns="0" bIns="0" rtlCol="0">
            <a:spAutoFit/>
          </a:bodyPr>
          <a:lstStyle/>
          <a:p>
            <a:pPr marL="355600" marR="117475" indent="-342900">
              <a:lnSpc>
                <a:spcPts val="2160"/>
              </a:lnSpc>
              <a:spcBef>
                <a:spcPts val="375"/>
              </a:spcBef>
              <a:buClr>
                <a:srgbClr val="82B0E4"/>
              </a:buClr>
              <a:buSzPct val="80000"/>
              <a:buFont typeface="Wingdings 3"/>
              <a:buChar char=""/>
              <a:tabLst>
                <a:tab pos="354965" algn="l"/>
                <a:tab pos="355600" algn="l"/>
              </a:tabLst>
            </a:pPr>
            <a:r>
              <a:rPr lang="en-US" sz="2000" spc="-5" dirty="0">
                <a:solidFill>
                  <a:schemeClr val="accent5">
                    <a:lumMod val="20000"/>
                    <a:lumOff val="80000"/>
                  </a:schemeClr>
                </a:solidFill>
                <a:cs typeface="Book Antiqua"/>
              </a:rPr>
              <a:t>Contract language used in employment cases – both private and public employers.</a:t>
            </a:r>
          </a:p>
          <a:p>
            <a:pPr marL="355600" marR="117475" indent="-342900">
              <a:lnSpc>
                <a:spcPts val="2160"/>
              </a:lnSpc>
              <a:spcBef>
                <a:spcPts val="375"/>
              </a:spcBef>
              <a:buClr>
                <a:srgbClr val="82B0E4"/>
              </a:buClr>
              <a:buSzPct val="80000"/>
              <a:buFont typeface="Wingdings 3"/>
              <a:buChar char=""/>
              <a:tabLst>
                <a:tab pos="354965" algn="l"/>
                <a:tab pos="355600" algn="l"/>
              </a:tabLst>
            </a:pPr>
            <a:r>
              <a:rPr lang="en-US" sz="2000" spc="-5" dirty="0">
                <a:solidFill>
                  <a:schemeClr val="accent5">
                    <a:lumMod val="20000"/>
                    <a:lumOff val="80000"/>
                  </a:schemeClr>
                </a:solidFill>
                <a:cs typeface="Book Antiqua"/>
              </a:rPr>
              <a:t>§ 1981 applies ONLY to RACE as understood at the time of its enactment in 1866.</a:t>
            </a:r>
          </a:p>
          <a:p>
            <a:pPr marL="355600" marR="117475" indent="-342900">
              <a:lnSpc>
                <a:spcPts val="2160"/>
              </a:lnSpc>
              <a:spcBef>
                <a:spcPts val="375"/>
              </a:spcBef>
              <a:buClr>
                <a:srgbClr val="82B0E4"/>
              </a:buClr>
              <a:buSzPct val="80000"/>
              <a:buFont typeface="Wingdings 3"/>
              <a:buChar char=""/>
              <a:tabLst>
                <a:tab pos="354965" algn="l"/>
                <a:tab pos="355600" algn="l"/>
              </a:tabLst>
            </a:pPr>
            <a:r>
              <a:rPr lang="en-US" sz="2000" spc="-5" dirty="0">
                <a:solidFill>
                  <a:schemeClr val="accent5">
                    <a:lumMod val="20000"/>
                    <a:lumOff val="80000"/>
                  </a:schemeClr>
                </a:solidFill>
                <a:cs typeface="Book Antiqua"/>
              </a:rPr>
              <a:t>Action against state actor must be brought via §  1983 – action cannot proceed if based solely on §  1981.</a:t>
            </a:r>
          </a:p>
          <a:p>
            <a:pPr marL="355600" marR="117475" indent="-342900">
              <a:lnSpc>
                <a:spcPts val="2160"/>
              </a:lnSpc>
              <a:spcBef>
                <a:spcPts val="375"/>
              </a:spcBef>
              <a:buClr>
                <a:srgbClr val="82B0E4"/>
              </a:buClr>
              <a:buSzPct val="80000"/>
              <a:buFont typeface="Wingdings 3"/>
              <a:buChar char=""/>
              <a:tabLst>
                <a:tab pos="354965" algn="l"/>
                <a:tab pos="355600" algn="l"/>
              </a:tabLst>
            </a:pPr>
            <a:r>
              <a:rPr lang="en-US" sz="2000" spc="-5" dirty="0">
                <a:solidFill>
                  <a:schemeClr val="accent5">
                    <a:lumMod val="20000"/>
                    <a:lumOff val="80000"/>
                  </a:schemeClr>
                </a:solidFill>
                <a:cs typeface="Book Antiqua"/>
              </a:rPr>
              <a:t>Unlike Title VII, § 1981 claims require plaintiffs to  establish “but-for” causation. </a:t>
            </a:r>
            <a:r>
              <a:rPr lang="en-US" sz="2000" u="sng" spc="-5" dirty="0">
                <a:solidFill>
                  <a:schemeClr val="accent5">
                    <a:lumMod val="20000"/>
                    <a:lumOff val="80000"/>
                  </a:schemeClr>
                </a:solidFill>
                <a:cs typeface="Book Antiqua"/>
              </a:rPr>
              <a:t>Comcast Corp. v.  National Association of African-American-  Owned Media</a:t>
            </a:r>
            <a:r>
              <a:rPr lang="en-US" sz="2000" spc="-5" dirty="0">
                <a:solidFill>
                  <a:schemeClr val="accent5">
                    <a:lumMod val="20000"/>
                    <a:lumOff val="80000"/>
                  </a:schemeClr>
                </a:solidFill>
                <a:cs typeface="Book Antiqua"/>
              </a:rPr>
              <a:t>, 140 </a:t>
            </a:r>
            <a:r>
              <a:rPr lang="en-US" sz="2000" spc="-5" dirty="0" err="1">
                <a:solidFill>
                  <a:schemeClr val="accent5">
                    <a:lumMod val="20000"/>
                    <a:lumOff val="80000"/>
                  </a:schemeClr>
                </a:solidFill>
                <a:cs typeface="Book Antiqua"/>
              </a:rPr>
              <a:t>S.Ct</a:t>
            </a:r>
            <a:r>
              <a:rPr lang="en-US" sz="2000" spc="-5" dirty="0">
                <a:solidFill>
                  <a:schemeClr val="accent5">
                    <a:lumMod val="20000"/>
                    <a:lumOff val="80000"/>
                  </a:schemeClr>
                </a:solidFill>
                <a:cs typeface="Book Antiqua"/>
              </a:rPr>
              <a:t>. 1009 (2020).</a:t>
            </a:r>
          </a:p>
        </p:txBody>
      </p:sp>
    </p:spTree>
    <p:extLst>
      <p:ext uri="{BB962C8B-B14F-4D97-AF65-F5344CB8AC3E}">
        <p14:creationId xmlns:p14="http://schemas.microsoft.com/office/powerpoint/2010/main" val="2186832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28650" y="365126"/>
            <a:ext cx="8210550" cy="1325563"/>
          </a:xfrm>
        </p:spPr>
        <p:txBody>
          <a:bodyPr vert="horz" lIns="0" tIns="12065" rIns="0" bIns="0" rtlCol="0" anchor="ctr">
            <a:normAutofit/>
          </a:bodyPr>
          <a:lstStyle/>
          <a:p>
            <a:pPr marL="12700">
              <a:spcBef>
                <a:spcPts val="95"/>
              </a:spcBef>
            </a:pPr>
            <a:r>
              <a:rPr lang="en-US" sz="4400" u="none" spc="-5" dirty="0"/>
              <a:t>FEDERAL CIVIL RIGHTS</a:t>
            </a:r>
            <a:r>
              <a:rPr lang="en-US" sz="4400" u="none" spc="-40" dirty="0"/>
              <a:t> </a:t>
            </a:r>
            <a:r>
              <a:rPr lang="en-US" sz="4400" u="none" spc="-5" dirty="0"/>
              <a:t>CLAIMS</a:t>
            </a:r>
            <a:endParaRPr lang="en-US" sz="4400" dirty="0"/>
          </a:p>
        </p:txBody>
      </p:sp>
      <p:graphicFrame>
        <p:nvGraphicFramePr>
          <p:cNvPr id="3" name="object 3"/>
          <p:cNvGraphicFramePr>
            <a:graphicFrameLocks noGrp="1"/>
          </p:cNvGraphicFramePr>
          <p:nvPr>
            <p:extLst>
              <p:ext uri="{D42A27DB-BD31-4B8C-83A1-F6EECF244321}">
                <p14:modId xmlns:p14="http://schemas.microsoft.com/office/powerpoint/2010/main" val="3674861240"/>
              </p:ext>
            </p:extLst>
          </p:nvPr>
        </p:nvGraphicFramePr>
        <p:xfrm>
          <a:off x="628650" y="2472416"/>
          <a:ext cx="7886701" cy="3057758"/>
        </p:xfrm>
        <a:graphic>
          <a:graphicData uri="http://schemas.openxmlformats.org/drawingml/2006/table">
            <a:tbl>
              <a:tblPr firstRow="1" bandRow="1">
                <a:noFill/>
                <a:tableStyleId>{2D5ABB26-0587-4C30-8999-92F81FD0307C}</a:tableStyleId>
              </a:tblPr>
              <a:tblGrid>
                <a:gridCol w="2978030">
                  <a:extLst>
                    <a:ext uri="{9D8B030D-6E8A-4147-A177-3AD203B41FA5}">
                      <a16:colId xmlns:a16="http://schemas.microsoft.com/office/drawing/2014/main" val="20000"/>
                    </a:ext>
                  </a:extLst>
                </a:gridCol>
                <a:gridCol w="2455801">
                  <a:extLst>
                    <a:ext uri="{9D8B030D-6E8A-4147-A177-3AD203B41FA5}">
                      <a16:colId xmlns:a16="http://schemas.microsoft.com/office/drawing/2014/main" val="20001"/>
                    </a:ext>
                  </a:extLst>
                </a:gridCol>
                <a:gridCol w="2452870">
                  <a:extLst>
                    <a:ext uri="{9D8B030D-6E8A-4147-A177-3AD203B41FA5}">
                      <a16:colId xmlns:a16="http://schemas.microsoft.com/office/drawing/2014/main" val="20002"/>
                    </a:ext>
                  </a:extLst>
                </a:gridCol>
              </a:tblGrid>
              <a:tr h="529949">
                <a:tc>
                  <a:txBody>
                    <a:bodyPr/>
                    <a:lstStyle/>
                    <a:p>
                      <a:pPr marL="521334">
                        <a:lnSpc>
                          <a:spcPct val="100000"/>
                        </a:lnSpc>
                        <a:spcBef>
                          <a:spcPts val="245"/>
                        </a:spcBef>
                      </a:pPr>
                      <a:r>
                        <a:rPr sz="1500" b="1" cap="none" spc="0" dirty="0">
                          <a:solidFill>
                            <a:schemeClr val="tx1"/>
                          </a:solidFill>
                          <a:latin typeface="+mn-lt"/>
                          <a:cs typeface="Book Antiqua"/>
                        </a:rPr>
                        <a:t>Differences</a:t>
                      </a:r>
                    </a:p>
                  </a:txBody>
                  <a:tcPr marL="0" marR="70347" marT="28139" marB="21104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677545">
                        <a:lnSpc>
                          <a:spcPct val="100000"/>
                        </a:lnSpc>
                        <a:spcBef>
                          <a:spcPts val="245"/>
                        </a:spcBef>
                      </a:pPr>
                      <a:r>
                        <a:rPr sz="1500" b="1" cap="none" spc="0" dirty="0">
                          <a:solidFill>
                            <a:schemeClr val="tx1"/>
                          </a:solidFill>
                          <a:latin typeface="+mn-lt"/>
                          <a:cs typeface="Book Antiqua"/>
                        </a:rPr>
                        <a:t>Title VII</a:t>
                      </a:r>
                    </a:p>
                  </a:txBody>
                  <a:tcPr marL="0" marR="70347" marT="28139" marB="21104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487045">
                        <a:lnSpc>
                          <a:spcPct val="100000"/>
                        </a:lnSpc>
                        <a:spcBef>
                          <a:spcPts val="245"/>
                        </a:spcBef>
                      </a:pPr>
                      <a:r>
                        <a:rPr sz="1500" b="1" cap="none" spc="0" dirty="0">
                          <a:solidFill>
                            <a:schemeClr val="tx1"/>
                          </a:solidFill>
                          <a:latin typeface="+mn-lt"/>
                          <a:cs typeface="Book Antiqua"/>
                        </a:rPr>
                        <a:t>Section 1981</a:t>
                      </a:r>
                    </a:p>
                  </a:txBody>
                  <a:tcPr marL="0" marR="70347" marT="28139" marB="21104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0000"/>
                  </a:ext>
                </a:extLst>
              </a:tr>
              <a:tr h="998930">
                <a:tc>
                  <a:txBody>
                    <a:bodyPr/>
                    <a:lstStyle/>
                    <a:p>
                      <a:pPr marL="91440">
                        <a:lnSpc>
                          <a:spcPct val="100000"/>
                        </a:lnSpc>
                        <a:spcBef>
                          <a:spcPts val="229"/>
                        </a:spcBef>
                      </a:pPr>
                      <a:r>
                        <a:rPr sz="1500" cap="none" spc="0" dirty="0">
                          <a:solidFill>
                            <a:schemeClr val="tx1"/>
                          </a:solidFill>
                          <a:latin typeface="+mn-lt"/>
                          <a:cs typeface="Book Antiqua"/>
                        </a:rPr>
                        <a:t>Actionable</a:t>
                      </a:r>
                    </a:p>
                    <a:p>
                      <a:pPr marL="91440">
                        <a:lnSpc>
                          <a:spcPct val="100000"/>
                        </a:lnSpc>
                      </a:pPr>
                      <a:r>
                        <a:rPr sz="1500" cap="none" spc="0" dirty="0">
                          <a:solidFill>
                            <a:schemeClr val="tx1"/>
                          </a:solidFill>
                          <a:latin typeface="+mn-lt"/>
                          <a:cs typeface="Book Antiqua"/>
                        </a:rPr>
                        <a:t>Discrimination</a:t>
                      </a:r>
                    </a:p>
                  </a:txBody>
                  <a:tcPr marL="0" marR="70347" marT="28139" marB="21104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1440" marR="104775">
                        <a:lnSpc>
                          <a:spcPct val="100000"/>
                        </a:lnSpc>
                        <a:spcBef>
                          <a:spcPts val="229"/>
                        </a:spcBef>
                      </a:pPr>
                      <a:r>
                        <a:rPr sz="1500" cap="none" spc="0" dirty="0">
                          <a:solidFill>
                            <a:schemeClr val="tx1"/>
                          </a:solidFill>
                          <a:latin typeface="+mn-lt"/>
                          <a:cs typeface="Book Antiqua"/>
                        </a:rPr>
                        <a:t>Race, color, religion,  sex, &amp; national  origin</a:t>
                      </a:r>
                    </a:p>
                  </a:txBody>
                  <a:tcPr marL="0" marR="70347" marT="28139" marB="21104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2075" marR="278130">
                        <a:lnSpc>
                          <a:spcPct val="100000"/>
                        </a:lnSpc>
                        <a:spcBef>
                          <a:spcPts val="229"/>
                        </a:spcBef>
                      </a:pPr>
                      <a:r>
                        <a:rPr sz="1500" cap="none" spc="0" dirty="0">
                          <a:solidFill>
                            <a:schemeClr val="tx1"/>
                          </a:solidFill>
                          <a:latin typeface="+mn-lt"/>
                          <a:cs typeface="Book Antiqua"/>
                        </a:rPr>
                        <a:t>Race, certain  national origins, &amp;  religions</a:t>
                      </a:r>
                    </a:p>
                  </a:txBody>
                  <a:tcPr marL="0" marR="70347" marT="28139" marB="21104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998930">
                <a:tc>
                  <a:txBody>
                    <a:bodyPr/>
                    <a:lstStyle/>
                    <a:p>
                      <a:pPr marL="91440" marR="1047115">
                        <a:lnSpc>
                          <a:spcPct val="100000"/>
                        </a:lnSpc>
                        <a:spcBef>
                          <a:spcPts val="234"/>
                        </a:spcBef>
                      </a:pPr>
                      <a:r>
                        <a:rPr sz="1500" cap="none" spc="0">
                          <a:solidFill>
                            <a:srgbClr val="FFFFFF"/>
                          </a:solidFill>
                          <a:latin typeface="+mn-lt"/>
                          <a:cs typeface="Book Antiqua"/>
                        </a:rPr>
                        <a:t>Number of  Employees</a:t>
                      </a:r>
                    </a:p>
                  </a:txBody>
                  <a:tcPr marL="0" marR="70347" marT="28139" marB="21104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91440" marR="280670">
                        <a:lnSpc>
                          <a:spcPct val="100000"/>
                        </a:lnSpc>
                        <a:spcBef>
                          <a:spcPts val="234"/>
                        </a:spcBef>
                      </a:pPr>
                      <a:r>
                        <a:rPr sz="1500" cap="none" spc="0" dirty="0">
                          <a:solidFill>
                            <a:srgbClr val="FFFFFF"/>
                          </a:solidFill>
                          <a:latin typeface="+mn-lt"/>
                          <a:cs typeface="Book Antiqua"/>
                        </a:rPr>
                        <a:t>Applies only to  employers of 15 or  more persons</a:t>
                      </a:r>
                    </a:p>
                  </a:txBody>
                  <a:tcPr marL="0" marR="70347" marT="28139" marB="21104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92075">
                        <a:lnSpc>
                          <a:spcPct val="100000"/>
                        </a:lnSpc>
                        <a:spcBef>
                          <a:spcPts val="234"/>
                        </a:spcBef>
                      </a:pPr>
                      <a:r>
                        <a:rPr sz="1500" cap="none" spc="0" dirty="0">
                          <a:solidFill>
                            <a:srgbClr val="FFFFFF"/>
                          </a:solidFill>
                          <a:latin typeface="+mn-lt"/>
                          <a:cs typeface="Book Antiqua"/>
                        </a:rPr>
                        <a:t>No such restriction</a:t>
                      </a:r>
                    </a:p>
                  </a:txBody>
                  <a:tcPr marL="0" marR="70347" marT="28139" marB="21104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529949">
                <a:tc>
                  <a:txBody>
                    <a:bodyPr/>
                    <a:lstStyle/>
                    <a:p>
                      <a:pPr marL="91440">
                        <a:lnSpc>
                          <a:spcPct val="100000"/>
                        </a:lnSpc>
                        <a:spcBef>
                          <a:spcPts val="234"/>
                        </a:spcBef>
                      </a:pPr>
                      <a:r>
                        <a:rPr sz="1500" cap="none" spc="0">
                          <a:solidFill>
                            <a:schemeClr val="tx1"/>
                          </a:solidFill>
                          <a:latin typeface="+mn-lt"/>
                          <a:cs typeface="Book Antiqua"/>
                        </a:rPr>
                        <a:t>Individual Liability</a:t>
                      </a:r>
                    </a:p>
                  </a:txBody>
                  <a:tcPr marL="0" marR="70347" marT="28139" marB="21104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1440">
                        <a:lnSpc>
                          <a:spcPct val="100000"/>
                        </a:lnSpc>
                        <a:spcBef>
                          <a:spcPts val="234"/>
                        </a:spcBef>
                      </a:pPr>
                      <a:r>
                        <a:rPr sz="1500" cap="none" spc="0">
                          <a:solidFill>
                            <a:schemeClr val="tx1"/>
                          </a:solidFill>
                          <a:latin typeface="+mn-lt"/>
                          <a:cs typeface="Book Antiqua"/>
                        </a:rPr>
                        <a:t>No</a:t>
                      </a:r>
                    </a:p>
                  </a:txBody>
                  <a:tcPr marL="0" marR="70347" marT="28139" marB="21104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2075">
                        <a:lnSpc>
                          <a:spcPct val="100000"/>
                        </a:lnSpc>
                        <a:spcBef>
                          <a:spcPts val="234"/>
                        </a:spcBef>
                      </a:pPr>
                      <a:r>
                        <a:rPr sz="1500" cap="none" spc="0" dirty="0">
                          <a:solidFill>
                            <a:schemeClr val="tx1"/>
                          </a:solidFill>
                          <a:latin typeface="+mn-lt"/>
                          <a:cs typeface="Book Antiqua"/>
                        </a:rPr>
                        <a:t>Yes</a:t>
                      </a:r>
                    </a:p>
                  </a:txBody>
                  <a:tcPr marL="0" marR="70347" marT="28139" marB="21104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28650" y="365126"/>
            <a:ext cx="7886700" cy="1325563"/>
          </a:xfrm>
        </p:spPr>
        <p:txBody>
          <a:bodyPr vert="horz" lIns="91440" tIns="45720" rIns="91440" bIns="45720" rtlCol="0" anchor="ctr">
            <a:normAutofit/>
          </a:bodyPr>
          <a:lstStyle/>
          <a:p>
            <a:pPr marL="12700"/>
            <a:r>
              <a:rPr lang="en-US" b="0" u="none" kern="1200" spc="-5">
                <a:latin typeface="Tahoma" panose="020B0604030504040204" pitchFamily="34" charset="0"/>
                <a:ea typeface="Tahoma" panose="020B0604030504040204" pitchFamily="34" charset="0"/>
                <a:cs typeface="Tahoma" panose="020B0604030504040204" pitchFamily="34" charset="0"/>
              </a:rPr>
              <a:t>§</a:t>
            </a:r>
            <a:r>
              <a:rPr lang="en-US" b="0" u="none" kern="1200" spc="-40">
                <a:latin typeface="Tahoma" panose="020B0604030504040204" pitchFamily="34" charset="0"/>
                <a:ea typeface="Tahoma" panose="020B0604030504040204" pitchFamily="34" charset="0"/>
                <a:cs typeface="Tahoma" panose="020B0604030504040204" pitchFamily="34" charset="0"/>
              </a:rPr>
              <a:t> </a:t>
            </a:r>
            <a:r>
              <a:rPr lang="en-US" b="0" u="none" kern="1200">
                <a:latin typeface="Tahoma" panose="020B0604030504040204" pitchFamily="34" charset="0"/>
                <a:ea typeface="Tahoma" panose="020B0604030504040204" pitchFamily="34" charset="0"/>
                <a:cs typeface="Tahoma" panose="020B0604030504040204" pitchFamily="34" charset="0"/>
              </a:rPr>
              <a:t>1983</a:t>
            </a:r>
            <a:endParaRPr lang="en-US" b="0" kern="120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5" name="object 3">
            <a:extLst>
              <a:ext uri="{FF2B5EF4-FFF2-40B4-BE49-F238E27FC236}">
                <a16:creationId xmlns:a16="http://schemas.microsoft.com/office/drawing/2014/main" id="{91309EE4-8957-5860-EC3F-446EA5AE17FB}"/>
              </a:ext>
            </a:extLst>
          </p:cNvPr>
          <p:cNvGraphicFramePr/>
          <p:nvPr>
            <p:extLst>
              <p:ext uri="{D42A27DB-BD31-4B8C-83A1-F6EECF244321}">
                <p14:modId xmlns:p14="http://schemas.microsoft.com/office/powerpoint/2010/main" val="2060363845"/>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28650" y="365126"/>
            <a:ext cx="7886700" cy="1325563"/>
          </a:xfrm>
        </p:spPr>
        <p:txBody>
          <a:bodyPr vert="horz" lIns="0" tIns="12065" rIns="0" bIns="0" rtlCol="0" anchor="ctr">
            <a:normAutofit/>
          </a:bodyPr>
          <a:lstStyle/>
          <a:p>
            <a:pPr marL="12700">
              <a:spcBef>
                <a:spcPts val="95"/>
              </a:spcBef>
            </a:pPr>
            <a:r>
              <a:rPr lang="en-US" u="none" spc="-5"/>
              <a:t>§</a:t>
            </a:r>
            <a:r>
              <a:rPr lang="en-US" u="none" spc="-45"/>
              <a:t> </a:t>
            </a:r>
            <a:r>
              <a:rPr lang="en-US" u="none"/>
              <a:t>1983</a:t>
            </a:r>
            <a:endParaRPr lang="en-US"/>
          </a:p>
        </p:txBody>
      </p:sp>
      <p:graphicFrame>
        <p:nvGraphicFramePr>
          <p:cNvPr id="9" name="Content Placeholder 2">
            <a:extLst>
              <a:ext uri="{FF2B5EF4-FFF2-40B4-BE49-F238E27FC236}">
                <a16:creationId xmlns:a16="http://schemas.microsoft.com/office/drawing/2014/main" id="{7F8A9C9C-5E29-C82A-D921-919A62448B92}"/>
              </a:ext>
            </a:extLst>
          </p:cNvPr>
          <p:cNvGraphicFramePr>
            <a:graphicFrameLocks noGrp="1"/>
          </p:cNvGraphicFramePr>
          <p:nvPr>
            <p:ph idx="1"/>
            <p:extLst>
              <p:ext uri="{D42A27DB-BD31-4B8C-83A1-F6EECF244321}">
                <p14:modId xmlns:p14="http://schemas.microsoft.com/office/powerpoint/2010/main" val="3573650277"/>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63676" y="455422"/>
            <a:ext cx="5270500" cy="635000"/>
          </a:xfrm>
          <a:prstGeom prst="rect">
            <a:avLst/>
          </a:prstGeom>
        </p:spPr>
        <p:txBody>
          <a:bodyPr vert="horz" wrap="square" lIns="0" tIns="12065" rIns="0" bIns="0" rtlCol="0">
            <a:spAutoFit/>
          </a:bodyPr>
          <a:lstStyle/>
          <a:p>
            <a:pPr marL="12700">
              <a:lnSpc>
                <a:spcPct val="100000"/>
              </a:lnSpc>
              <a:spcBef>
                <a:spcPts val="95"/>
              </a:spcBef>
            </a:pPr>
            <a:r>
              <a:rPr lang="en-US" sz="4000" u="none" spc="-5"/>
              <a:t>§</a:t>
            </a:r>
            <a:r>
              <a:rPr lang="en-US" sz="4000" u="none" spc="-45"/>
              <a:t> </a:t>
            </a:r>
            <a:r>
              <a:rPr lang="en-US" sz="4000" u="none"/>
              <a:t>1983</a:t>
            </a:r>
            <a:endParaRPr lang="en-US" sz="4000" dirty="0"/>
          </a:p>
        </p:txBody>
      </p:sp>
      <p:grpSp>
        <p:nvGrpSpPr>
          <p:cNvPr id="4" name="Group 3">
            <a:extLst>
              <a:ext uri="{FF2B5EF4-FFF2-40B4-BE49-F238E27FC236}">
                <a16:creationId xmlns:a16="http://schemas.microsoft.com/office/drawing/2014/main" id="{8289AA52-A7BF-86BA-495F-CA0D061BC82D}"/>
              </a:ext>
            </a:extLst>
          </p:cNvPr>
          <p:cNvGrpSpPr/>
          <p:nvPr/>
        </p:nvGrpSpPr>
        <p:grpSpPr>
          <a:xfrm>
            <a:off x="1219200" y="2057400"/>
            <a:ext cx="5895975" cy="3563340"/>
            <a:chOff x="0" y="358352"/>
            <a:chExt cx="4629150" cy="4422600"/>
          </a:xfrm>
        </p:grpSpPr>
        <p:sp>
          <p:nvSpPr>
            <p:cNvPr id="10" name="Rectangle 9">
              <a:extLst>
                <a:ext uri="{FF2B5EF4-FFF2-40B4-BE49-F238E27FC236}">
                  <a16:creationId xmlns:a16="http://schemas.microsoft.com/office/drawing/2014/main" id="{3708B16D-6BAE-BB78-B655-D8C8F3C7AF1F}"/>
                </a:ext>
              </a:extLst>
            </p:cNvPr>
            <p:cNvSpPr/>
            <p:nvPr/>
          </p:nvSpPr>
          <p:spPr>
            <a:xfrm>
              <a:off x="0" y="358352"/>
              <a:ext cx="4629150" cy="4422600"/>
            </a:xfrm>
            <a:prstGeom prst="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3" name="TextBox 12">
              <a:extLst>
                <a:ext uri="{FF2B5EF4-FFF2-40B4-BE49-F238E27FC236}">
                  <a16:creationId xmlns:a16="http://schemas.microsoft.com/office/drawing/2014/main" id="{8DD9886E-6D8E-3675-CA92-11E7E488FCA6}"/>
                </a:ext>
              </a:extLst>
            </p:cNvPr>
            <p:cNvSpPr txBox="1"/>
            <p:nvPr/>
          </p:nvSpPr>
          <p:spPr>
            <a:xfrm>
              <a:off x="0" y="358352"/>
              <a:ext cx="4629150" cy="442260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59273" tIns="374904" rIns="359273"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Counties and municipalities may only be held  liable if the act taken constitutes a custom or  policy of the county/municipality. The local  gov’t must be clearly at fault. Its actions must  have been the CAUSE of the harm. There is no </a:t>
              </a:r>
              <a:r>
                <a:rPr lang="en-US" sz="1800" kern="1200" dirty="0" err="1"/>
                <a:t>respondeat</a:t>
              </a:r>
              <a:r>
                <a:rPr lang="en-US" sz="1800" kern="1200" dirty="0"/>
                <a:t> superior.</a:t>
              </a:r>
            </a:p>
            <a:p>
              <a:pPr marL="171450" lvl="1" indent="-171450" algn="l" defTabSz="800100">
                <a:lnSpc>
                  <a:spcPct val="90000"/>
                </a:lnSpc>
                <a:spcBef>
                  <a:spcPct val="0"/>
                </a:spcBef>
                <a:spcAft>
                  <a:spcPct val="15000"/>
                </a:spcAft>
                <a:buChar char="•"/>
              </a:pPr>
              <a:r>
                <a:rPr lang="en-US" sz="1800" kern="1200" dirty="0"/>
                <a:t>Single instance of deprivation does not mean local government is safe.</a:t>
              </a:r>
            </a:p>
            <a:p>
              <a:pPr marL="171450" lvl="1" indent="-171450" algn="l" defTabSz="800100">
                <a:lnSpc>
                  <a:spcPct val="90000"/>
                </a:lnSpc>
                <a:spcBef>
                  <a:spcPct val="0"/>
                </a:spcBef>
                <a:spcAft>
                  <a:spcPct val="15000"/>
                </a:spcAft>
                <a:buChar char="•"/>
              </a:pPr>
              <a:r>
                <a:rPr lang="en-US" sz="1800" kern="1200" dirty="0"/>
                <a:t>When action is taken by a gov’t official in  whom final policymaking authority has been vested, action constitutes official policy and  gov’t potentially can be held liable.</a:t>
              </a:r>
            </a:p>
          </p:txBody>
        </p:sp>
      </p:grpSp>
      <p:grpSp>
        <p:nvGrpSpPr>
          <p:cNvPr id="6" name="Group 5">
            <a:extLst>
              <a:ext uri="{FF2B5EF4-FFF2-40B4-BE49-F238E27FC236}">
                <a16:creationId xmlns:a16="http://schemas.microsoft.com/office/drawing/2014/main" id="{ECFD9B79-1B6C-E35A-9162-E9FAD233BF09}"/>
              </a:ext>
            </a:extLst>
          </p:cNvPr>
          <p:cNvGrpSpPr/>
          <p:nvPr/>
        </p:nvGrpSpPr>
        <p:grpSpPr>
          <a:xfrm>
            <a:off x="1447800" y="1843338"/>
            <a:ext cx="4127183" cy="428123"/>
            <a:chOff x="231457" y="92672"/>
            <a:chExt cx="3240405" cy="531360"/>
          </a:xfrm>
        </p:grpSpPr>
        <p:sp>
          <p:nvSpPr>
            <p:cNvPr id="7" name="Rectangle: Rounded Corners 6">
              <a:extLst>
                <a:ext uri="{FF2B5EF4-FFF2-40B4-BE49-F238E27FC236}">
                  <a16:creationId xmlns:a16="http://schemas.microsoft.com/office/drawing/2014/main" id="{946EB7B1-EF36-24A4-70EF-A06D83DF0985}"/>
                </a:ext>
              </a:extLst>
            </p:cNvPr>
            <p:cNvSpPr/>
            <p:nvPr/>
          </p:nvSpPr>
          <p:spPr>
            <a:xfrm>
              <a:off x="231457" y="92672"/>
              <a:ext cx="3240405" cy="53136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8" name="Rectangle: Rounded Corners 6">
              <a:extLst>
                <a:ext uri="{FF2B5EF4-FFF2-40B4-BE49-F238E27FC236}">
                  <a16:creationId xmlns:a16="http://schemas.microsoft.com/office/drawing/2014/main" id="{0E39147D-59E8-6F33-2785-5244B4D43553}"/>
                </a:ext>
              </a:extLst>
            </p:cNvPr>
            <p:cNvSpPr txBox="1"/>
            <p:nvPr/>
          </p:nvSpPr>
          <p:spPr>
            <a:xfrm>
              <a:off x="257396" y="118611"/>
              <a:ext cx="3188527" cy="4794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2480" tIns="0" rIns="122480" bIns="0" numCol="1" spcCol="1270" anchor="ctr" anchorCtr="0">
              <a:noAutofit/>
            </a:bodyPr>
            <a:lstStyle/>
            <a:p>
              <a:pPr marL="0" lvl="0" indent="0" algn="l" defTabSz="800100">
                <a:lnSpc>
                  <a:spcPct val="90000"/>
                </a:lnSpc>
                <a:spcBef>
                  <a:spcPct val="0"/>
                </a:spcBef>
                <a:spcAft>
                  <a:spcPct val="35000"/>
                </a:spcAft>
                <a:buNone/>
              </a:pPr>
              <a:r>
                <a:rPr lang="en-US" sz="2400" kern="1200" dirty="0"/>
                <a:t>“Custom or Policy</a:t>
              </a:r>
              <a:r>
                <a:rPr lang="en-US" sz="1800" kern="1200" dirty="0"/>
                <a:t>”</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28650" y="365126"/>
            <a:ext cx="7886700" cy="1325563"/>
          </a:xfrm>
        </p:spPr>
        <p:txBody>
          <a:bodyPr vert="horz" lIns="91440" tIns="45720" rIns="91440" bIns="45720" rtlCol="0" anchor="ctr">
            <a:normAutofit/>
          </a:bodyPr>
          <a:lstStyle/>
          <a:p>
            <a:pPr marL="12700"/>
            <a:r>
              <a:rPr lang="en-US" b="0" u="none" kern="1200" spc="-5">
                <a:latin typeface="Tahoma" panose="020B0604030504040204" pitchFamily="34" charset="0"/>
                <a:ea typeface="Tahoma" panose="020B0604030504040204" pitchFamily="34" charset="0"/>
                <a:cs typeface="Tahoma" panose="020B0604030504040204" pitchFamily="34" charset="0"/>
              </a:rPr>
              <a:t>§</a:t>
            </a:r>
            <a:r>
              <a:rPr lang="en-US" b="0" u="none" kern="1200" spc="-45">
                <a:latin typeface="Tahoma" panose="020B0604030504040204" pitchFamily="34" charset="0"/>
                <a:ea typeface="Tahoma" panose="020B0604030504040204" pitchFamily="34" charset="0"/>
                <a:cs typeface="Tahoma" panose="020B0604030504040204" pitchFamily="34" charset="0"/>
              </a:rPr>
              <a:t> </a:t>
            </a:r>
            <a:r>
              <a:rPr lang="en-US" b="0" u="none" kern="1200">
                <a:latin typeface="Tahoma" panose="020B0604030504040204" pitchFamily="34" charset="0"/>
                <a:ea typeface="Tahoma" panose="020B0604030504040204" pitchFamily="34" charset="0"/>
                <a:cs typeface="Tahoma" panose="020B0604030504040204" pitchFamily="34" charset="0"/>
              </a:rPr>
              <a:t>1985</a:t>
            </a:r>
            <a:endParaRPr lang="en-US" b="0" kern="1200">
              <a:latin typeface="Tahoma" panose="020B0604030504040204" pitchFamily="34" charset="0"/>
              <a:ea typeface="Tahoma" panose="020B0604030504040204" pitchFamily="34" charset="0"/>
              <a:cs typeface="Tahoma" panose="020B0604030504040204" pitchFamily="34" charset="0"/>
            </a:endParaRPr>
          </a:p>
        </p:txBody>
      </p:sp>
      <p:sp>
        <p:nvSpPr>
          <p:cNvPr id="3" name="object 3"/>
          <p:cNvSpPr txBox="1"/>
          <p:nvPr/>
        </p:nvSpPr>
        <p:spPr>
          <a:xfrm>
            <a:off x="628650" y="1825625"/>
            <a:ext cx="3886200" cy="4351338"/>
          </a:xfrm>
          <a:prstGeom prst="rect">
            <a:avLst/>
          </a:prstGeom>
        </p:spPr>
        <p:txBody>
          <a:bodyPr vert="horz" lIns="91440" tIns="45720" rIns="91440" bIns="45720" rtlCol="0">
            <a:normAutofit/>
          </a:bodyPr>
          <a:lstStyle/>
          <a:p>
            <a:pPr marL="171450" marR="5080" indent="-171450" defTabSz="685800">
              <a:lnSpc>
                <a:spcPct val="90000"/>
              </a:lnSpc>
              <a:spcBef>
                <a:spcPts val="750"/>
              </a:spcBef>
              <a:buClr>
                <a:srgbClr val="82B0E4"/>
              </a:buClr>
              <a:buSzPct val="79166"/>
              <a:buFont typeface="Arial" panose="020B0604020202020204" pitchFamily="34" charset="0"/>
              <a:buChar char="•"/>
              <a:tabLst>
                <a:tab pos="354965" algn="l"/>
                <a:tab pos="355600" algn="l"/>
                <a:tab pos="1607820" algn="l"/>
              </a:tabLst>
            </a:pPr>
            <a:r>
              <a:rPr lang="en-US" sz="2100" spc="-5" dirty="0">
                <a:latin typeface="Tahoma" panose="020B0604030504040204" pitchFamily="34" charset="0"/>
                <a:ea typeface="Tahoma" panose="020B0604030504040204" pitchFamily="34" charset="0"/>
                <a:cs typeface="Tahoma" panose="020B0604030504040204" pitchFamily="34" charset="0"/>
              </a:rPr>
              <a:t>Prohibits </a:t>
            </a:r>
            <a:r>
              <a:rPr lang="en-US" sz="2100" dirty="0">
                <a:latin typeface="Tahoma" panose="020B0604030504040204" pitchFamily="34" charset="0"/>
                <a:ea typeface="Tahoma" panose="020B0604030504040204" pitchFamily="34" charset="0"/>
                <a:cs typeface="Tahoma" panose="020B0604030504040204" pitchFamily="34" charset="0"/>
              </a:rPr>
              <a:t>various </a:t>
            </a:r>
            <a:r>
              <a:rPr lang="en-US" sz="2100" spc="-5" dirty="0">
                <a:latin typeface="Tahoma" panose="020B0604030504040204" pitchFamily="34" charset="0"/>
                <a:ea typeface="Tahoma" panose="020B0604030504040204" pitchFamily="34" charset="0"/>
                <a:cs typeface="Tahoma" panose="020B0604030504040204" pitchFamily="34" charset="0"/>
              </a:rPr>
              <a:t>conspiracies to interfere </a:t>
            </a:r>
            <a:r>
              <a:rPr lang="en-US" sz="2100" dirty="0">
                <a:latin typeface="Tahoma" panose="020B0604030504040204" pitchFamily="34" charset="0"/>
                <a:ea typeface="Tahoma" panose="020B0604030504040204" pitchFamily="34" charset="0"/>
                <a:cs typeface="Tahoma" panose="020B0604030504040204" pitchFamily="34" charset="0"/>
              </a:rPr>
              <a:t>with civil </a:t>
            </a:r>
            <a:r>
              <a:rPr lang="en-US" sz="2100" spc="-5" dirty="0">
                <a:latin typeface="Tahoma" panose="020B0604030504040204" pitchFamily="34" charset="0"/>
                <a:ea typeface="Tahoma" panose="020B0604030504040204" pitchFamily="34" charset="0"/>
                <a:cs typeface="Tahoma" panose="020B0604030504040204" pitchFamily="34" charset="0"/>
              </a:rPr>
              <a:t>rights, including conspiracies to  discriminate against someone </a:t>
            </a:r>
            <a:r>
              <a:rPr lang="en-US" sz="2100" dirty="0">
                <a:latin typeface="Tahoma" panose="020B0604030504040204" pitchFamily="34" charset="0"/>
                <a:ea typeface="Tahoma" panose="020B0604030504040204" pitchFamily="34" charset="0"/>
                <a:cs typeface="Tahoma" panose="020B0604030504040204" pitchFamily="34" charset="0"/>
              </a:rPr>
              <a:t>based on </a:t>
            </a:r>
            <a:r>
              <a:rPr lang="en-US" sz="2100" spc="-5" dirty="0">
                <a:latin typeface="Tahoma" panose="020B0604030504040204" pitchFamily="34" charset="0"/>
                <a:ea typeface="Tahoma" panose="020B0604030504040204" pitchFamily="34" charset="0"/>
                <a:cs typeface="Tahoma" panose="020B0604030504040204" pitchFamily="34" charset="0"/>
              </a:rPr>
              <a:t>race </a:t>
            </a:r>
            <a:r>
              <a:rPr lang="en-US" sz="2100" dirty="0">
                <a:latin typeface="Tahoma" panose="020B0604030504040204" pitchFamily="34" charset="0"/>
                <a:ea typeface="Tahoma" panose="020B0604030504040204" pitchFamily="34" charset="0"/>
                <a:cs typeface="Tahoma" panose="020B0604030504040204" pitchFamily="34" charset="0"/>
              </a:rPr>
              <a:t>and sex.</a:t>
            </a:r>
          </a:p>
          <a:p>
            <a:pPr marL="171450" marR="5080" indent="-171450" defTabSz="685800">
              <a:lnSpc>
                <a:spcPct val="90000"/>
              </a:lnSpc>
              <a:spcBef>
                <a:spcPts val="750"/>
              </a:spcBef>
              <a:buClr>
                <a:srgbClr val="82B0E4"/>
              </a:buClr>
              <a:buSzPct val="79166"/>
              <a:buFont typeface="Arial" panose="020B0604020202020204" pitchFamily="34" charset="0"/>
              <a:buChar char="•"/>
              <a:tabLst>
                <a:tab pos="354965" algn="l"/>
                <a:tab pos="355600" algn="l"/>
                <a:tab pos="1607820" algn="l"/>
              </a:tabLst>
            </a:pPr>
            <a:r>
              <a:rPr lang="en-US" sz="2100" spc="-5" dirty="0">
                <a:latin typeface="Tahoma" panose="020B0604030504040204" pitchFamily="34" charset="0"/>
                <a:ea typeface="Tahoma" panose="020B0604030504040204" pitchFamily="34" charset="0"/>
                <a:cs typeface="Tahoma" panose="020B0604030504040204" pitchFamily="34" charset="0"/>
              </a:rPr>
              <a:t>Extended to protect against conspiracies </a:t>
            </a:r>
            <a:r>
              <a:rPr lang="en-US" sz="2100" dirty="0">
                <a:latin typeface="Tahoma" panose="020B0604030504040204" pitchFamily="34" charset="0"/>
                <a:ea typeface="Tahoma" panose="020B0604030504040204" pitchFamily="34" charset="0"/>
                <a:cs typeface="Tahoma" panose="020B0604030504040204" pitchFamily="34" charset="0"/>
              </a:rPr>
              <a:t>based on any  </a:t>
            </a:r>
            <a:r>
              <a:rPr lang="en-US" sz="2100" spc="-5" dirty="0">
                <a:latin typeface="Tahoma" panose="020B0604030504040204" pitchFamily="34" charset="0"/>
                <a:ea typeface="Tahoma" panose="020B0604030504040204" pitchFamily="34" charset="0"/>
                <a:cs typeface="Tahoma" panose="020B0604030504040204" pitchFamily="34" charset="0"/>
              </a:rPr>
              <a:t>protected</a:t>
            </a:r>
            <a:r>
              <a:rPr lang="en-US" sz="2100" spc="5" dirty="0">
                <a:latin typeface="Tahoma" panose="020B0604030504040204" pitchFamily="34" charset="0"/>
                <a:ea typeface="Tahoma" panose="020B0604030504040204" pitchFamily="34" charset="0"/>
                <a:cs typeface="Tahoma" panose="020B0604030504040204" pitchFamily="34" charset="0"/>
              </a:rPr>
              <a:t> </a:t>
            </a:r>
            <a:r>
              <a:rPr lang="en-US" sz="2100" dirty="0">
                <a:latin typeface="Tahoma" panose="020B0604030504040204" pitchFamily="34" charset="0"/>
                <a:ea typeface="Tahoma" panose="020B0604030504040204" pitchFamily="34" charset="0"/>
                <a:cs typeface="Tahoma" panose="020B0604030504040204" pitchFamily="34" charset="0"/>
              </a:rPr>
              <a:t>characteristic.</a:t>
            </a:r>
          </a:p>
          <a:p>
            <a:pPr marL="171450" indent="-171450" defTabSz="685800">
              <a:lnSpc>
                <a:spcPct val="90000"/>
              </a:lnSpc>
              <a:spcBef>
                <a:spcPts val="750"/>
              </a:spcBef>
              <a:buClr>
                <a:srgbClr val="82B0E4"/>
              </a:buClr>
              <a:buSzPct val="79166"/>
              <a:buFont typeface="Arial" panose="020B0604020202020204" pitchFamily="34" charset="0"/>
              <a:buChar char="•"/>
              <a:tabLst>
                <a:tab pos="354965" algn="l"/>
                <a:tab pos="355600" algn="l"/>
              </a:tabLst>
            </a:pPr>
            <a:r>
              <a:rPr lang="en-US" sz="2100" dirty="0">
                <a:latin typeface="Tahoma" panose="020B0604030504040204" pitchFamily="34" charset="0"/>
                <a:ea typeface="Tahoma" panose="020B0604030504040204" pitchFamily="34" charset="0"/>
                <a:cs typeface="Tahoma" panose="020B0604030504040204" pitchFamily="34" charset="0"/>
              </a:rPr>
              <a:t>“Conspiracy” means 2 </a:t>
            </a:r>
            <a:r>
              <a:rPr lang="en-US" sz="2100" spc="-5" dirty="0">
                <a:latin typeface="Tahoma" panose="020B0604030504040204" pitchFamily="34" charset="0"/>
                <a:ea typeface="Tahoma" panose="020B0604030504040204" pitchFamily="34" charset="0"/>
                <a:cs typeface="Tahoma" panose="020B0604030504040204" pitchFamily="34" charset="0"/>
              </a:rPr>
              <a:t>individuals</a:t>
            </a:r>
            <a:r>
              <a:rPr lang="en-US" sz="2100" spc="-10" dirty="0">
                <a:latin typeface="Tahoma" panose="020B0604030504040204" pitchFamily="34" charset="0"/>
                <a:ea typeface="Tahoma" panose="020B0604030504040204" pitchFamily="34" charset="0"/>
                <a:cs typeface="Tahoma" panose="020B0604030504040204" pitchFamily="34" charset="0"/>
              </a:rPr>
              <a:t> </a:t>
            </a:r>
            <a:r>
              <a:rPr lang="en-US" sz="2100" dirty="0">
                <a:latin typeface="Tahoma" panose="020B0604030504040204" pitchFamily="34" charset="0"/>
                <a:ea typeface="Tahoma" panose="020B0604030504040204" pitchFamily="34" charset="0"/>
                <a:cs typeface="Tahoma" panose="020B0604030504040204" pitchFamily="34" charset="0"/>
              </a:rPr>
              <a:t>act </a:t>
            </a:r>
            <a:r>
              <a:rPr lang="en-US" sz="2100" spc="-5" dirty="0">
                <a:latin typeface="Tahoma" panose="020B0604030504040204" pitchFamily="34" charset="0"/>
                <a:ea typeface="Tahoma" panose="020B0604030504040204" pitchFamily="34" charset="0"/>
                <a:cs typeface="Tahoma" panose="020B0604030504040204" pitchFamily="34" charset="0"/>
              </a:rPr>
              <a:t>together.</a:t>
            </a:r>
            <a:endParaRPr lang="en-US" sz="2100" dirty="0">
              <a:latin typeface="Tahoma" panose="020B0604030504040204" pitchFamily="34" charset="0"/>
              <a:ea typeface="Tahoma" panose="020B0604030504040204" pitchFamily="34" charset="0"/>
              <a:cs typeface="Tahoma" panose="020B0604030504040204" pitchFamily="34" charset="0"/>
            </a:endParaRPr>
          </a:p>
          <a:p>
            <a:pPr marL="171450" marR="330835" indent="-171450" defTabSz="685800">
              <a:lnSpc>
                <a:spcPct val="90000"/>
              </a:lnSpc>
              <a:spcBef>
                <a:spcPts val="750"/>
              </a:spcBef>
              <a:buClr>
                <a:srgbClr val="82B0E4"/>
              </a:buClr>
              <a:buSzPct val="79166"/>
              <a:buFont typeface="Arial" panose="020B0604020202020204" pitchFamily="34" charset="0"/>
              <a:buChar char="•"/>
              <a:tabLst>
                <a:tab pos="354965" algn="l"/>
                <a:tab pos="355600" algn="l"/>
              </a:tabLst>
            </a:pPr>
            <a:r>
              <a:rPr lang="en-US" sz="2100" dirty="0">
                <a:latin typeface="Tahoma" panose="020B0604030504040204" pitchFamily="34" charset="0"/>
                <a:ea typeface="Tahoma" panose="020B0604030504040204" pitchFamily="34" charset="0"/>
                <a:cs typeface="Tahoma" panose="020B0604030504040204" pitchFamily="34" charset="0"/>
              </a:rPr>
              <a:t>May </a:t>
            </a:r>
            <a:r>
              <a:rPr lang="en-US" sz="2100" spc="-5" dirty="0">
                <a:latin typeface="Tahoma" panose="020B0604030504040204" pitchFamily="34" charset="0"/>
                <a:ea typeface="Tahoma" panose="020B0604030504040204" pitchFamily="34" charset="0"/>
                <a:cs typeface="Tahoma" panose="020B0604030504040204" pitchFamily="34" charset="0"/>
              </a:rPr>
              <a:t>be brought against anyone—not </a:t>
            </a:r>
            <a:r>
              <a:rPr lang="en-US" sz="2100" dirty="0">
                <a:latin typeface="Tahoma" panose="020B0604030504040204" pitchFamily="34" charset="0"/>
                <a:ea typeface="Tahoma" panose="020B0604030504040204" pitchFamily="34" charset="0"/>
                <a:cs typeface="Tahoma" panose="020B0604030504040204" pitchFamily="34" charset="0"/>
              </a:rPr>
              <a:t>just  state</a:t>
            </a:r>
            <a:r>
              <a:rPr lang="en-US" sz="2100" spc="-5" dirty="0">
                <a:latin typeface="Tahoma" panose="020B0604030504040204" pitchFamily="34" charset="0"/>
                <a:ea typeface="Tahoma" panose="020B0604030504040204" pitchFamily="34" charset="0"/>
                <a:cs typeface="Tahoma" panose="020B0604030504040204" pitchFamily="34" charset="0"/>
              </a:rPr>
              <a:t> </a:t>
            </a:r>
            <a:r>
              <a:rPr lang="en-US" sz="2100" dirty="0">
                <a:latin typeface="Tahoma" panose="020B0604030504040204" pitchFamily="34" charset="0"/>
                <a:ea typeface="Tahoma" panose="020B0604030504040204" pitchFamily="34" charset="0"/>
                <a:cs typeface="Tahoma" panose="020B0604030504040204" pitchFamily="34" charset="0"/>
              </a:rPr>
              <a:t>actors</a:t>
            </a:r>
          </a:p>
        </p:txBody>
      </p:sp>
      <p:pic>
        <p:nvPicPr>
          <p:cNvPr id="5" name="Content Placeholder 4" descr="Spotlight and smoke">
            <a:extLst>
              <a:ext uri="{FF2B5EF4-FFF2-40B4-BE49-F238E27FC236}">
                <a16:creationId xmlns:a16="http://schemas.microsoft.com/office/drawing/2014/main" id="{F5EF007C-6D01-EDCF-F4EC-AE133D81C591}"/>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629150" y="2512203"/>
            <a:ext cx="3886200" cy="2978182"/>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28650" y="365126"/>
            <a:ext cx="7886700" cy="1325563"/>
          </a:xfrm>
        </p:spPr>
        <p:txBody>
          <a:bodyPr vert="horz" lIns="91440" tIns="45720" rIns="91440" bIns="45720" rtlCol="0" anchor="ctr">
            <a:normAutofit/>
          </a:bodyPr>
          <a:lstStyle/>
          <a:p>
            <a:pPr marL="12700"/>
            <a:r>
              <a:rPr lang="en-US" b="0" u="none" kern="1200" spc="-5" dirty="0">
                <a:latin typeface="Tahoma" panose="020B0604030504040204" pitchFamily="34" charset="0"/>
                <a:ea typeface="Tahoma" panose="020B0604030504040204" pitchFamily="34" charset="0"/>
                <a:cs typeface="Tahoma" panose="020B0604030504040204" pitchFamily="34" charset="0"/>
              </a:rPr>
              <a:t>§</a:t>
            </a:r>
            <a:r>
              <a:rPr lang="en-US" b="0" u="none" kern="1200" spc="-45" dirty="0">
                <a:latin typeface="Tahoma" panose="020B0604030504040204" pitchFamily="34" charset="0"/>
                <a:ea typeface="Tahoma" panose="020B0604030504040204" pitchFamily="34" charset="0"/>
                <a:cs typeface="Tahoma" panose="020B0604030504040204" pitchFamily="34" charset="0"/>
              </a:rPr>
              <a:t> </a:t>
            </a:r>
            <a:r>
              <a:rPr lang="en-US" b="0" u="none" kern="1200" dirty="0">
                <a:latin typeface="Tahoma" panose="020B0604030504040204" pitchFamily="34" charset="0"/>
                <a:ea typeface="Tahoma" panose="020B0604030504040204" pitchFamily="34" charset="0"/>
                <a:cs typeface="Tahoma" panose="020B0604030504040204" pitchFamily="34" charset="0"/>
              </a:rPr>
              <a:t>1985</a:t>
            </a:r>
            <a:endParaRPr lang="en-US" b="0" kern="1200" dirty="0">
              <a:latin typeface="Tahoma" panose="020B0604030504040204" pitchFamily="34" charset="0"/>
              <a:ea typeface="Tahoma" panose="020B0604030504040204" pitchFamily="34" charset="0"/>
              <a:cs typeface="Tahoma" panose="020B0604030504040204" pitchFamily="34" charset="0"/>
            </a:endParaRPr>
          </a:p>
        </p:txBody>
      </p:sp>
      <p:sp>
        <p:nvSpPr>
          <p:cNvPr id="3" name="object 3"/>
          <p:cNvSpPr txBox="1"/>
          <p:nvPr/>
        </p:nvSpPr>
        <p:spPr>
          <a:xfrm>
            <a:off x="628650" y="1825625"/>
            <a:ext cx="8058150" cy="4351338"/>
          </a:xfrm>
          <a:prstGeom prst="rect">
            <a:avLst/>
          </a:prstGeom>
        </p:spPr>
        <p:txBody>
          <a:bodyPr vert="horz" lIns="91440" tIns="45720" rIns="91440" bIns="45720" rtlCol="0">
            <a:normAutofit/>
          </a:bodyPr>
          <a:lstStyle/>
          <a:p>
            <a:pPr defTabSz="685800">
              <a:lnSpc>
                <a:spcPct val="90000"/>
              </a:lnSpc>
              <a:spcBef>
                <a:spcPts val="750"/>
              </a:spcBef>
            </a:pPr>
            <a:r>
              <a:rPr lang="en-US" sz="2100" spc="-5" dirty="0">
                <a:latin typeface="Tahoma" panose="020B0604030504040204" pitchFamily="34" charset="0"/>
                <a:ea typeface="Tahoma" panose="020B0604030504040204" pitchFamily="34" charset="0"/>
                <a:cs typeface="Tahoma" panose="020B0604030504040204" pitchFamily="34" charset="0"/>
              </a:rPr>
              <a:t>Elements of claim under §</a:t>
            </a:r>
            <a:r>
              <a:rPr lang="en-US" sz="2100" spc="-10" dirty="0">
                <a:latin typeface="Tahoma" panose="020B0604030504040204" pitchFamily="34" charset="0"/>
                <a:ea typeface="Tahoma" panose="020B0604030504040204" pitchFamily="34" charset="0"/>
                <a:cs typeface="Tahoma" panose="020B0604030504040204" pitchFamily="34" charset="0"/>
              </a:rPr>
              <a:t> </a:t>
            </a:r>
            <a:r>
              <a:rPr lang="en-US" sz="2100" spc="-5" dirty="0">
                <a:latin typeface="Tahoma" panose="020B0604030504040204" pitchFamily="34" charset="0"/>
                <a:ea typeface="Tahoma" panose="020B0604030504040204" pitchFamily="34" charset="0"/>
                <a:cs typeface="Tahoma" panose="020B0604030504040204" pitchFamily="34" charset="0"/>
              </a:rPr>
              <a:t>1985(3):</a:t>
            </a:r>
            <a:endParaRPr lang="en-US" sz="2100" dirty="0">
              <a:latin typeface="Tahoma" panose="020B0604030504040204" pitchFamily="34" charset="0"/>
              <a:ea typeface="Tahoma" panose="020B0604030504040204" pitchFamily="34" charset="0"/>
              <a:cs typeface="Tahoma" panose="020B0604030504040204" pitchFamily="34" charset="0"/>
            </a:endParaRPr>
          </a:p>
          <a:p>
            <a:pPr marL="171450" lvl="1" indent="-171450" defTabSz="685800">
              <a:lnSpc>
                <a:spcPct val="90000"/>
              </a:lnSpc>
              <a:spcBef>
                <a:spcPts val="750"/>
              </a:spcBef>
              <a:buFont typeface="Arial" panose="020B0604020202020204" pitchFamily="34" charset="0"/>
              <a:buChar char="•"/>
              <a:tabLst>
                <a:tab pos="926465" algn="l"/>
                <a:tab pos="927100" algn="l"/>
              </a:tabLst>
            </a:pPr>
            <a:r>
              <a:rPr lang="en-US" sz="2100" spc="-5" dirty="0">
                <a:latin typeface="Tahoma" panose="020B0604030504040204" pitchFamily="34" charset="0"/>
                <a:ea typeface="Tahoma" panose="020B0604030504040204" pitchFamily="34" charset="0"/>
                <a:cs typeface="Tahoma" panose="020B0604030504040204" pitchFamily="34" charset="0"/>
              </a:rPr>
              <a:t>a</a:t>
            </a:r>
            <a:r>
              <a:rPr lang="en-US" sz="2100" spc="-10" dirty="0">
                <a:latin typeface="Tahoma" panose="020B0604030504040204" pitchFamily="34" charset="0"/>
                <a:ea typeface="Tahoma" panose="020B0604030504040204" pitchFamily="34" charset="0"/>
                <a:cs typeface="Tahoma" panose="020B0604030504040204" pitchFamily="34" charset="0"/>
              </a:rPr>
              <a:t> </a:t>
            </a:r>
            <a:r>
              <a:rPr lang="en-US" sz="2100" spc="-5" dirty="0">
                <a:latin typeface="Tahoma" panose="020B0604030504040204" pitchFamily="34" charset="0"/>
                <a:ea typeface="Tahoma" panose="020B0604030504040204" pitchFamily="34" charset="0"/>
                <a:cs typeface="Tahoma" panose="020B0604030504040204" pitchFamily="34" charset="0"/>
              </a:rPr>
              <a:t>conspiracy;</a:t>
            </a:r>
            <a:endParaRPr lang="en-US" sz="2100" dirty="0">
              <a:latin typeface="Tahoma" panose="020B0604030504040204" pitchFamily="34" charset="0"/>
              <a:ea typeface="Tahoma" panose="020B0604030504040204" pitchFamily="34" charset="0"/>
              <a:cs typeface="Tahoma" panose="020B0604030504040204" pitchFamily="34" charset="0"/>
            </a:endParaRPr>
          </a:p>
          <a:p>
            <a:pPr marL="171450" marR="5080" lvl="1" indent="-171450" defTabSz="685800">
              <a:lnSpc>
                <a:spcPct val="90000"/>
              </a:lnSpc>
              <a:spcBef>
                <a:spcPts val="750"/>
              </a:spcBef>
              <a:buFont typeface="Arial" panose="020B0604020202020204" pitchFamily="34" charset="0"/>
              <a:buChar char="•"/>
              <a:tabLst>
                <a:tab pos="926465" algn="l"/>
                <a:tab pos="927100" algn="l"/>
              </a:tabLst>
            </a:pPr>
            <a:r>
              <a:rPr lang="en-US" sz="2100" spc="-5" dirty="0">
                <a:latin typeface="Tahoma" panose="020B0604030504040204" pitchFamily="34" charset="0"/>
                <a:ea typeface="Tahoma" panose="020B0604030504040204" pitchFamily="34" charset="0"/>
                <a:cs typeface="Tahoma" panose="020B0604030504040204" pitchFamily="34" charset="0"/>
              </a:rPr>
              <a:t>for the </a:t>
            </a:r>
            <a:r>
              <a:rPr lang="en-US" sz="2100" spc="-10" dirty="0">
                <a:latin typeface="Tahoma" panose="020B0604030504040204" pitchFamily="34" charset="0"/>
                <a:ea typeface="Tahoma" panose="020B0604030504040204" pitchFamily="34" charset="0"/>
                <a:cs typeface="Tahoma" panose="020B0604030504040204" pitchFamily="34" charset="0"/>
              </a:rPr>
              <a:t>purpose </a:t>
            </a:r>
            <a:r>
              <a:rPr lang="en-US" sz="2100" spc="-5" dirty="0">
                <a:latin typeface="Tahoma" panose="020B0604030504040204" pitchFamily="34" charset="0"/>
                <a:ea typeface="Tahoma" panose="020B0604030504040204" pitchFamily="34" charset="0"/>
                <a:cs typeface="Tahoma" panose="020B0604030504040204" pitchFamily="34" charset="0"/>
              </a:rPr>
              <a:t>of depriving equal protection;</a:t>
            </a:r>
            <a:r>
              <a:rPr lang="en-US" sz="2100" spc="-40" dirty="0">
                <a:latin typeface="Tahoma" panose="020B0604030504040204" pitchFamily="34" charset="0"/>
                <a:ea typeface="Tahoma" panose="020B0604030504040204" pitchFamily="34" charset="0"/>
                <a:cs typeface="Tahoma" panose="020B0604030504040204" pitchFamily="34" charset="0"/>
              </a:rPr>
              <a:t> </a:t>
            </a:r>
            <a:r>
              <a:rPr lang="en-US" sz="2100" spc="-5" dirty="0">
                <a:latin typeface="Tahoma" panose="020B0604030504040204" pitchFamily="34" charset="0"/>
                <a:ea typeface="Tahoma" panose="020B0604030504040204" pitchFamily="34" charset="0"/>
                <a:cs typeface="Tahoma" panose="020B0604030504040204" pitchFamily="34" charset="0"/>
              </a:rPr>
              <a:t>and</a:t>
            </a:r>
            <a:endParaRPr lang="en-US" sz="2100" dirty="0">
              <a:latin typeface="Tahoma" panose="020B0604030504040204" pitchFamily="34" charset="0"/>
              <a:ea typeface="Tahoma" panose="020B0604030504040204" pitchFamily="34" charset="0"/>
              <a:cs typeface="Tahoma" panose="020B0604030504040204" pitchFamily="34" charset="0"/>
            </a:endParaRPr>
          </a:p>
          <a:p>
            <a:pPr marL="171450" marR="40005" lvl="1" indent="-171450" defTabSz="685800">
              <a:lnSpc>
                <a:spcPct val="90000"/>
              </a:lnSpc>
              <a:spcBef>
                <a:spcPts val="750"/>
              </a:spcBef>
              <a:buFont typeface="Arial" panose="020B0604020202020204" pitchFamily="34" charset="0"/>
              <a:buChar char="•"/>
              <a:tabLst>
                <a:tab pos="926465" algn="l"/>
                <a:tab pos="927100" algn="l"/>
              </a:tabLst>
            </a:pPr>
            <a:r>
              <a:rPr lang="en-US" sz="2100" spc="-5" dirty="0">
                <a:latin typeface="Tahoma" panose="020B0604030504040204" pitchFamily="34" charset="0"/>
                <a:ea typeface="Tahoma" panose="020B0604030504040204" pitchFamily="34" charset="0"/>
                <a:cs typeface="Tahoma" panose="020B0604030504040204" pitchFamily="34" charset="0"/>
              </a:rPr>
              <a:t>an act in furtherance of the conspiracy;</a:t>
            </a:r>
            <a:endParaRPr lang="en-US" sz="2100" dirty="0">
              <a:latin typeface="Tahoma" panose="020B0604030504040204" pitchFamily="34" charset="0"/>
              <a:ea typeface="Tahoma" panose="020B0604030504040204" pitchFamily="34" charset="0"/>
              <a:cs typeface="Tahoma" panose="020B0604030504040204" pitchFamily="34" charset="0"/>
            </a:endParaRPr>
          </a:p>
          <a:p>
            <a:pPr marL="171450" marR="36195" lvl="1" indent="-171450" defTabSz="685800">
              <a:lnSpc>
                <a:spcPct val="90000"/>
              </a:lnSpc>
              <a:spcBef>
                <a:spcPts val="750"/>
              </a:spcBef>
              <a:buFont typeface="Arial" panose="020B0604020202020204" pitchFamily="34" charset="0"/>
              <a:buChar char="•"/>
              <a:tabLst>
                <a:tab pos="926465" algn="l"/>
                <a:tab pos="927100" algn="l"/>
              </a:tabLst>
            </a:pPr>
            <a:r>
              <a:rPr lang="en-US" sz="2100" spc="-5" dirty="0">
                <a:latin typeface="Tahoma" panose="020B0604030504040204" pitchFamily="34" charset="0"/>
                <a:ea typeface="Tahoma" panose="020B0604030504040204" pitchFamily="34" charset="0"/>
                <a:cs typeface="Tahoma" panose="020B0604030504040204" pitchFamily="34" charset="0"/>
              </a:rPr>
              <a:t>whereby a person is either </a:t>
            </a:r>
            <a:r>
              <a:rPr lang="en-US" sz="2100" spc="-10" dirty="0">
                <a:latin typeface="Tahoma" panose="020B0604030504040204" pitchFamily="34" charset="0"/>
                <a:ea typeface="Tahoma" panose="020B0604030504040204" pitchFamily="34" charset="0"/>
                <a:cs typeface="Tahoma" panose="020B0604030504040204" pitchFamily="34" charset="0"/>
              </a:rPr>
              <a:t>injured </a:t>
            </a:r>
            <a:r>
              <a:rPr lang="en-US" sz="2100" spc="-5" dirty="0">
                <a:latin typeface="Tahoma" panose="020B0604030504040204" pitchFamily="34" charset="0"/>
                <a:ea typeface="Tahoma" panose="020B0604030504040204" pitchFamily="34" charset="0"/>
                <a:cs typeface="Tahoma" panose="020B0604030504040204" pitchFamily="34" charset="0"/>
              </a:rPr>
              <a:t>in </a:t>
            </a:r>
            <a:r>
              <a:rPr lang="en-US" sz="2100" spc="-10" dirty="0">
                <a:latin typeface="Tahoma" panose="020B0604030504040204" pitchFamily="34" charset="0"/>
                <a:ea typeface="Tahoma" panose="020B0604030504040204" pitchFamily="34" charset="0"/>
                <a:cs typeface="Tahoma" panose="020B0604030504040204" pitchFamily="34" charset="0"/>
              </a:rPr>
              <a:t>his </a:t>
            </a:r>
            <a:r>
              <a:rPr lang="en-US" sz="2100" spc="-5" dirty="0">
                <a:latin typeface="Tahoma" panose="020B0604030504040204" pitchFamily="34" charset="0"/>
                <a:ea typeface="Tahoma" panose="020B0604030504040204" pitchFamily="34" charset="0"/>
                <a:cs typeface="Tahoma" panose="020B0604030504040204" pitchFamily="34" charset="0"/>
              </a:rPr>
              <a:t>person or </a:t>
            </a:r>
            <a:r>
              <a:rPr lang="en-US" sz="2100" spc="-10" dirty="0">
                <a:latin typeface="Tahoma" panose="020B0604030504040204" pitchFamily="34" charset="0"/>
                <a:ea typeface="Tahoma" panose="020B0604030504040204" pitchFamily="34" charset="0"/>
                <a:cs typeface="Tahoma" panose="020B0604030504040204" pitchFamily="34" charset="0"/>
              </a:rPr>
              <a:t>property </a:t>
            </a:r>
            <a:r>
              <a:rPr lang="en-US" sz="2100" spc="-5" dirty="0">
                <a:latin typeface="Tahoma" panose="020B0604030504040204" pitchFamily="34" charset="0"/>
                <a:ea typeface="Tahoma" panose="020B0604030504040204" pitchFamily="34" charset="0"/>
                <a:cs typeface="Tahoma" panose="020B0604030504040204" pitchFamily="34" charset="0"/>
              </a:rPr>
              <a:t>or deprived of a</a:t>
            </a:r>
            <a:r>
              <a:rPr lang="en-US" sz="2100" spc="50" dirty="0">
                <a:latin typeface="Tahoma" panose="020B0604030504040204" pitchFamily="34" charset="0"/>
                <a:ea typeface="Tahoma" panose="020B0604030504040204" pitchFamily="34" charset="0"/>
                <a:cs typeface="Tahoma" panose="020B0604030504040204" pitchFamily="34" charset="0"/>
              </a:rPr>
              <a:t> </a:t>
            </a:r>
            <a:r>
              <a:rPr lang="en-US" sz="2100" spc="-5" dirty="0">
                <a:latin typeface="Tahoma" panose="020B0604030504040204" pitchFamily="34" charset="0"/>
                <a:ea typeface="Tahoma" panose="020B0604030504040204" pitchFamily="34" charset="0"/>
                <a:cs typeface="Tahoma" panose="020B0604030504040204" pitchFamily="34" charset="0"/>
              </a:rPr>
              <a:t>right.</a:t>
            </a:r>
            <a:endParaRPr lang="en-US" sz="21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63676" y="450964"/>
            <a:ext cx="8123124" cy="659155"/>
          </a:xfrm>
          <a:prstGeom prst="rect">
            <a:avLst/>
          </a:prstGeom>
        </p:spPr>
        <p:txBody>
          <a:bodyPr vert="horz" wrap="square" lIns="0" tIns="12700" rIns="0" bIns="0" rtlCol="0">
            <a:spAutoFit/>
          </a:bodyPr>
          <a:lstStyle/>
          <a:p>
            <a:pPr marL="12700">
              <a:lnSpc>
                <a:spcPct val="100000"/>
              </a:lnSpc>
              <a:spcBef>
                <a:spcPts val="100"/>
              </a:spcBef>
              <a:tabLst>
                <a:tab pos="1280795" algn="l"/>
              </a:tabLst>
            </a:pPr>
            <a:r>
              <a:rPr lang="en-US" sz="4200"/>
              <a:t>FEDERAL CIVIL RIGHTS CLAIMS</a:t>
            </a:r>
            <a:endParaRPr lang="en-US" sz="4200" dirty="0"/>
          </a:p>
        </p:txBody>
      </p:sp>
      <p:sp>
        <p:nvSpPr>
          <p:cNvPr id="3" name="object 3"/>
          <p:cNvSpPr txBox="1"/>
          <p:nvPr/>
        </p:nvSpPr>
        <p:spPr>
          <a:xfrm>
            <a:off x="1044244" y="1327348"/>
            <a:ext cx="6548120" cy="4850815"/>
          </a:xfrm>
          <a:prstGeom prst="rect">
            <a:avLst/>
          </a:prstGeom>
        </p:spPr>
        <p:txBody>
          <a:bodyPr vert="horz" wrap="square" lIns="0" tIns="45085" rIns="0" bIns="0" rtlCol="0">
            <a:spAutoFit/>
          </a:bodyPr>
          <a:lstStyle/>
          <a:p>
            <a:pPr marL="113665">
              <a:lnSpc>
                <a:spcPct val="100000"/>
              </a:lnSpc>
              <a:spcBef>
                <a:spcPts val="355"/>
              </a:spcBef>
              <a:buClr>
                <a:srgbClr val="82B0E4"/>
              </a:buClr>
              <a:buSzPct val="78846"/>
              <a:tabLst>
                <a:tab pos="457200" algn="l"/>
              </a:tabLst>
            </a:pPr>
            <a:r>
              <a:rPr lang="en-US" sz="2800" u="none" dirty="0"/>
              <a:t>WHO	CAN BE</a:t>
            </a:r>
            <a:r>
              <a:rPr lang="en-US" sz="2800" u="none" spc="-95" dirty="0"/>
              <a:t> </a:t>
            </a:r>
            <a:r>
              <a:rPr lang="en-US" sz="2800" u="none" dirty="0"/>
              <a:t>LIABLE</a:t>
            </a:r>
            <a:endParaRPr lang="en-US" sz="2600" u="heavy" dirty="0">
              <a:solidFill>
                <a:schemeClr val="accent5">
                  <a:lumMod val="20000"/>
                  <a:lumOff val="80000"/>
                </a:schemeClr>
              </a:solidFill>
              <a:uFill>
                <a:solidFill>
                  <a:srgbClr val="DBEEF8"/>
                </a:solidFill>
              </a:uFill>
              <a:cs typeface="Book Antiqua"/>
            </a:endParaRPr>
          </a:p>
          <a:p>
            <a:pPr marL="456565" indent="-342900">
              <a:lnSpc>
                <a:spcPct val="100000"/>
              </a:lnSpc>
              <a:spcBef>
                <a:spcPts val="355"/>
              </a:spcBef>
              <a:buClr>
                <a:srgbClr val="82B0E4"/>
              </a:buClr>
              <a:buSzPct val="78846"/>
              <a:buFont typeface="Wingdings 3"/>
              <a:buChar char=""/>
              <a:tabLst>
                <a:tab pos="457200" algn="l"/>
              </a:tabLst>
            </a:pPr>
            <a:r>
              <a:rPr sz="2600" u="heavy" dirty="0">
                <a:solidFill>
                  <a:schemeClr val="accent5">
                    <a:lumMod val="20000"/>
                    <a:lumOff val="80000"/>
                  </a:schemeClr>
                </a:solidFill>
                <a:uFill>
                  <a:solidFill>
                    <a:srgbClr val="DBEEF8"/>
                  </a:solidFill>
                </a:uFill>
                <a:cs typeface="Book Antiqua"/>
              </a:rPr>
              <a:t>§</a:t>
            </a:r>
            <a:r>
              <a:rPr sz="2600" u="heavy" spc="-15" dirty="0">
                <a:solidFill>
                  <a:schemeClr val="accent5">
                    <a:lumMod val="20000"/>
                    <a:lumOff val="80000"/>
                  </a:schemeClr>
                </a:solidFill>
                <a:uFill>
                  <a:solidFill>
                    <a:srgbClr val="DBEEF8"/>
                  </a:solidFill>
                </a:uFill>
                <a:cs typeface="Book Antiqua"/>
              </a:rPr>
              <a:t> </a:t>
            </a:r>
            <a:r>
              <a:rPr sz="2600" u="heavy" spc="5" dirty="0">
                <a:solidFill>
                  <a:schemeClr val="accent5">
                    <a:lumMod val="20000"/>
                    <a:lumOff val="80000"/>
                  </a:schemeClr>
                </a:solidFill>
                <a:uFill>
                  <a:solidFill>
                    <a:srgbClr val="DBEEF8"/>
                  </a:solidFill>
                </a:uFill>
                <a:cs typeface="Book Antiqua"/>
              </a:rPr>
              <a:t>1981</a:t>
            </a:r>
            <a:endParaRPr sz="2600" dirty="0">
              <a:solidFill>
                <a:schemeClr val="accent5">
                  <a:lumMod val="20000"/>
                  <a:lumOff val="80000"/>
                </a:schemeClr>
              </a:solidFill>
              <a:cs typeface="Book Antiqua"/>
            </a:endParaRPr>
          </a:p>
          <a:p>
            <a:pPr marL="857885" lvl="1" indent="-287655">
              <a:lnSpc>
                <a:spcPct val="100000"/>
              </a:lnSpc>
              <a:spcBef>
                <a:spcPts val="204"/>
              </a:spcBef>
              <a:buClr>
                <a:srgbClr val="82B0E4"/>
              </a:buClr>
              <a:buSzPct val="79545"/>
              <a:buFont typeface="Wingdings 3"/>
              <a:buChar char=""/>
              <a:tabLst>
                <a:tab pos="858519" algn="l"/>
              </a:tabLst>
            </a:pPr>
            <a:r>
              <a:rPr sz="2200" spc="-5" dirty="0">
                <a:solidFill>
                  <a:schemeClr val="accent5">
                    <a:lumMod val="20000"/>
                    <a:lumOff val="80000"/>
                  </a:schemeClr>
                </a:solidFill>
                <a:cs typeface="Book Antiqua"/>
              </a:rPr>
              <a:t>any </a:t>
            </a:r>
            <a:r>
              <a:rPr sz="2200" spc="-10" dirty="0">
                <a:solidFill>
                  <a:schemeClr val="accent5">
                    <a:lumMod val="20000"/>
                    <a:lumOff val="80000"/>
                  </a:schemeClr>
                </a:solidFill>
                <a:cs typeface="Book Antiqua"/>
              </a:rPr>
              <a:t>individual </a:t>
            </a:r>
            <a:r>
              <a:rPr sz="2200" spc="-5" dirty="0">
                <a:solidFill>
                  <a:schemeClr val="accent5">
                    <a:lumMod val="20000"/>
                    <a:lumOff val="80000"/>
                  </a:schemeClr>
                </a:solidFill>
                <a:cs typeface="Book Antiqua"/>
              </a:rPr>
              <a:t>who violates the</a:t>
            </a:r>
            <a:r>
              <a:rPr sz="2200" spc="-10" dirty="0">
                <a:solidFill>
                  <a:schemeClr val="accent5">
                    <a:lumMod val="20000"/>
                    <a:lumOff val="80000"/>
                  </a:schemeClr>
                </a:solidFill>
                <a:cs typeface="Book Antiqua"/>
              </a:rPr>
              <a:t> </a:t>
            </a:r>
            <a:r>
              <a:rPr sz="2200" spc="-5" dirty="0">
                <a:solidFill>
                  <a:schemeClr val="accent5">
                    <a:lumMod val="20000"/>
                    <a:lumOff val="80000"/>
                  </a:schemeClr>
                </a:solidFill>
                <a:cs typeface="Book Antiqua"/>
              </a:rPr>
              <a:t>statute;</a:t>
            </a:r>
            <a:endParaRPr sz="2200" dirty="0">
              <a:solidFill>
                <a:schemeClr val="accent5">
                  <a:lumMod val="20000"/>
                  <a:lumOff val="80000"/>
                </a:schemeClr>
              </a:solidFill>
              <a:cs typeface="Book Antiqua"/>
            </a:endParaRPr>
          </a:p>
          <a:p>
            <a:pPr marL="857885" lvl="1" indent="-287655">
              <a:lnSpc>
                <a:spcPct val="100000"/>
              </a:lnSpc>
              <a:spcBef>
                <a:spcPts val="209"/>
              </a:spcBef>
              <a:buClr>
                <a:srgbClr val="82B0E4"/>
              </a:buClr>
              <a:buSzPct val="79545"/>
              <a:buFont typeface="Wingdings 3"/>
              <a:buChar char=""/>
              <a:tabLst>
                <a:tab pos="858519" algn="l"/>
              </a:tabLst>
            </a:pPr>
            <a:r>
              <a:rPr sz="2200" spc="-5" dirty="0">
                <a:solidFill>
                  <a:schemeClr val="accent5">
                    <a:lumMod val="20000"/>
                    <a:lumOff val="80000"/>
                  </a:schemeClr>
                </a:solidFill>
                <a:cs typeface="Book Antiqua"/>
              </a:rPr>
              <a:t>counties and municipalities;</a:t>
            </a:r>
            <a:r>
              <a:rPr sz="2200" spc="-15" dirty="0">
                <a:solidFill>
                  <a:schemeClr val="accent5">
                    <a:lumMod val="20000"/>
                    <a:lumOff val="80000"/>
                  </a:schemeClr>
                </a:solidFill>
                <a:cs typeface="Book Antiqua"/>
              </a:rPr>
              <a:t> </a:t>
            </a:r>
            <a:r>
              <a:rPr sz="2200" spc="-10" dirty="0">
                <a:solidFill>
                  <a:schemeClr val="accent5">
                    <a:lumMod val="20000"/>
                    <a:lumOff val="80000"/>
                  </a:schemeClr>
                </a:solidFill>
                <a:cs typeface="Book Antiqua"/>
              </a:rPr>
              <a:t>but,</a:t>
            </a:r>
            <a:endParaRPr sz="2200" dirty="0">
              <a:solidFill>
                <a:schemeClr val="accent5">
                  <a:lumMod val="20000"/>
                  <a:lumOff val="80000"/>
                </a:schemeClr>
              </a:solidFill>
              <a:cs typeface="Book Antiqua"/>
            </a:endParaRPr>
          </a:p>
          <a:p>
            <a:pPr marL="857885" lvl="1" indent="-287655">
              <a:lnSpc>
                <a:spcPts val="2245"/>
              </a:lnSpc>
              <a:spcBef>
                <a:spcPts val="215"/>
              </a:spcBef>
              <a:buClr>
                <a:srgbClr val="82B0E4"/>
              </a:buClr>
              <a:buSzPct val="79545"/>
              <a:buFont typeface="Wingdings 3"/>
              <a:buChar char=""/>
              <a:tabLst>
                <a:tab pos="858519" algn="l"/>
              </a:tabLst>
            </a:pPr>
            <a:r>
              <a:rPr sz="2200" spc="-5" dirty="0">
                <a:solidFill>
                  <a:schemeClr val="accent5">
                    <a:lumMod val="20000"/>
                    <a:lumOff val="80000"/>
                  </a:schemeClr>
                </a:solidFill>
                <a:cs typeface="Book Antiqua"/>
              </a:rPr>
              <a:t>generally </a:t>
            </a:r>
            <a:r>
              <a:rPr sz="2200" b="1" spc="-5" dirty="0">
                <a:solidFill>
                  <a:schemeClr val="accent5">
                    <a:lumMod val="20000"/>
                    <a:lumOff val="80000"/>
                  </a:schemeClr>
                </a:solidFill>
                <a:cs typeface="Book Antiqua"/>
              </a:rPr>
              <a:t>not </a:t>
            </a:r>
            <a:r>
              <a:rPr sz="2200" dirty="0">
                <a:solidFill>
                  <a:schemeClr val="accent5">
                    <a:lumMod val="20000"/>
                    <a:lumOff val="80000"/>
                  </a:schemeClr>
                </a:solidFill>
                <a:cs typeface="Book Antiqua"/>
              </a:rPr>
              <a:t>state </a:t>
            </a:r>
            <a:r>
              <a:rPr sz="2200" spc="-10" dirty="0">
                <a:solidFill>
                  <a:schemeClr val="accent5">
                    <a:lumMod val="20000"/>
                    <a:lumOff val="80000"/>
                  </a:schemeClr>
                </a:solidFill>
                <a:cs typeface="Book Antiqua"/>
              </a:rPr>
              <a:t>gov’t, </a:t>
            </a:r>
            <a:r>
              <a:rPr sz="2200" spc="-5" dirty="0">
                <a:solidFill>
                  <a:schemeClr val="accent5">
                    <a:lumMod val="20000"/>
                    <a:lumOff val="80000"/>
                  </a:schemeClr>
                </a:solidFill>
                <a:cs typeface="Book Antiqua"/>
              </a:rPr>
              <a:t>unless waived</a:t>
            </a:r>
            <a:r>
              <a:rPr sz="2200" spc="-20" dirty="0">
                <a:solidFill>
                  <a:schemeClr val="accent5">
                    <a:lumMod val="20000"/>
                    <a:lumOff val="80000"/>
                  </a:schemeClr>
                </a:solidFill>
                <a:cs typeface="Book Antiqua"/>
              </a:rPr>
              <a:t> </a:t>
            </a:r>
            <a:r>
              <a:rPr sz="2200" spc="5" dirty="0">
                <a:solidFill>
                  <a:schemeClr val="accent5">
                    <a:lumMod val="20000"/>
                    <a:lumOff val="80000"/>
                  </a:schemeClr>
                </a:solidFill>
                <a:cs typeface="Book Antiqua"/>
              </a:rPr>
              <a:t>11</a:t>
            </a:r>
            <a:r>
              <a:rPr sz="2175" spc="7" baseline="24904" dirty="0">
                <a:solidFill>
                  <a:schemeClr val="accent5">
                    <a:lumMod val="20000"/>
                    <a:lumOff val="80000"/>
                  </a:schemeClr>
                </a:solidFill>
                <a:cs typeface="Book Antiqua"/>
              </a:rPr>
              <a:t>th</a:t>
            </a:r>
            <a:endParaRPr sz="2175" baseline="24904" dirty="0">
              <a:solidFill>
                <a:schemeClr val="accent5">
                  <a:lumMod val="20000"/>
                  <a:lumOff val="80000"/>
                </a:schemeClr>
              </a:solidFill>
              <a:cs typeface="Book Antiqua"/>
            </a:endParaRPr>
          </a:p>
          <a:p>
            <a:pPr marL="857885">
              <a:lnSpc>
                <a:spcPts val="2245"/>
              </a:lnSpc>
            </a:pPr>
            <a:r>
              <a:rPr sz="2200" spc="-5" dirty="0">
                <a:solidFill>
                  <a:schemeClr val="accent5">
                    <a:lumMod val="20000"/>
                    <a:lumOff val="80000"/>
                  </a:schemeClr>
                </a:solidFill>
                <a:cs typeface="Book Antiqua"/>
              </a:rPr>
              <a:t>Amendment</a:t>
            </a:r>
            <a:r>
              <a:rPr sz="2200" spc="-40" dirty="0">
                <a:solidFill>
                  <a:schemeClr val="accent5">
                    <a:lumMod val="20000"/>
                    <a:lumOff val="80000"/>
                  </a:schemeClr>
                </a:solidFill>
                <a:cs typeface="Book Antiqua"/>
              </a:rPr>
              <a:t> </a:t>
            </a:r>
            <a:r>
              <a:rPr sz="2200" spc="-5" dirty="0">
                <a:solidFill>
                  <a:schemeClr val="accent5">
                    <a:lumMod val="20000"/>
                    <a:lumOff val="80000"/>
                  </a:schemeClr>
                </a:solidFill>
                <a:cs typeface="Book Antiqua"/>
              </a:rPr>
              <a:t>Immunity</a:t>
            </a:r>
            <a:endParaRPr sz="2200" dirty="0">
              <a:solidFill>
                <a:schemeClr val="accent5">
                  <a:lumMod val="20000"/>
                  <a:lumOff val="80000"/>
                </a:schemeClr>
              </a:solidFill>
              <a:cs typeface="Book Antiqua"/>
            </a:endParaRPr>
          </a:p>
          <a:p>
            <a:pPr marL="456565" indent="-342900">
              <a:lnSpc>
                <a:spcPct val="100000"/>
              </a:lnSpc>
              <a:spcBef>
                <a:spcPts val="55"/>
              </a:spcBef>
              <a:buClr>
                <a:srgbClr val="82B0E4"/>
              </a:buClr>
              <a:buSzPct val="78846"/>
              <a:buFont typeface="Wingdings 3"/>
              <a:buChar char=""/>
              <a:tabLst>
                <a:tab pos="457200" algn="l"/>
              </a:tabLst>
            </a:pPr>
            <a:r>
              <a:rPr sz="2600" u="heavy" dirty="0">
                <a:solidFill>
                  <a:schemeClr val="accent5">
                    <a:lumMod val="20000"/>
                    <a:lumOff val="80000"/>
                  </a:schemeClr>
                </a:solidFill>
                <a:uFill>
                  <a:solidFill>
                    <a:srgbClr val="DBEEF8"/>
                  </a:solidFill>
                </a:uFill>
                <a:cs typeface="Book Antiqua"/>
              </a:rPr>
              <a:t>§</a:t>
            </a:r>
            <a:r>
              <a:rPr sz="2600" u="heavy" spc="-15" dirty="0">
                <a:solidFill>
                  <a:schemeClr val="accent5">
                    <a:lumMod val="20000"/>
                    <a:lumOff val="80000"/>
                  </a:schemeClr>
                </a:solidFill>
                <a:uFill>
                  <a:solidFill>
                    <a:srgbClr val="DBEEF8"/>
                  </a:solidFill>
                </a:uFill>
                <a:cs typeface="Book Antiqua"/>
              </a:rPr>
              <a:t> </a:t>
            </a:r>
            <a:r>
              <a:rPr sz="2600" u="heavy" spc="5" dirty="0">
                <a:solidFill>
                  <a:schemeClr val="accent5">
                    <a:lumMod val="20000"/>
                    <a:lumOff val="80000"/>
                  </a:schemeClr>
                </a:solidFill>
                <a:uFill>
                  <a:solidFill>
                    <a:srgbClr val="DBEEF8"/>
                  </a:solidFill>
                </a:uFill>
                <a:cs typeface="Book Antiqua"/>
              </a:rPr>
              <a:t>1983</a:t>
            </a:r>
            <a:endParaRPr sz="2600" dirty="0">
              <a:solidFill>
                <a:schemeClr val="accent5">
                  <a:lumMod val="20000"/>
                  <a:lumOff val="80000"/>
                </a:schemeClr>
              </a:solidFill>
              <a:cs typeface="Book Antiqua"/>
            </a:endParaRPr>
          </a:p>
          <a:p>
            <a:pPr marL="857885" lvl="1" indent="-287655">
              <a:lnSpc>
                <a:spcPts val="2245"/>
              </a:lnSpc>
              <a:spcBef>
                <a:spcPts val="209"/>
              </a:spcBef>
              <a:buClr>
                <a:srgbClr val="82B0E4"/>
              </a:buClr>
              <a:buSzPct val="79545"/>
              <a:buFont typeface="Wingdings 3"/>
              <a:buChar char=""/>
              <a:tabLst>
                <a:tab pos="858519" algn="l"/>
              </a:tabLst>
            </a:pPr>
            <a:r>
              <a:rPr sz="2200" spc="-5" dirty="0">
                <a:solidFill>
                  <a:schemeClr val="accent5">
                    <a:lumMod val="20000"/>
                    <a:lumOff val="80000"/>
                  </a:schemeClr>
                </a:solidFill>
                <a:cs typeface="Book Antiqua"/>
              </a:rPr>
              <a:t>counties and </a:t>
            </a:r>
            <a:r>
              <a:rPr sz="2200" spc="-10" dirty="0">
                <a:solidFill>
                  <a:schemeClr val="accent5">
                    <a:lumMod val="20000"/>
                    <a:lumOff val="80000"/>
                  </a:schemeClr>
                </a:solidFill>
                <a:cs typeface="Book Antiqua"/>
              </a:rPr>
              <a:t>municipalities </a:t>
            </a:r>
            <a:r>
              <a:rPr sz="2200" spc="-5" dirty="0">
                <a:solidFill>
                  <a:schemeClr val="accent5">
                    <a:lumMod val="20000"/>
                    <a:lumOff val="80000"/>
                  </a:schemeClr>
                </a:solidFill>
                <a:cs typeface="Book Antiqua"/>
              </a:rPr>
              <a:t>if violation was</a:t>
            </a:r>
            <a:endParaRPr sz="2200" dirty="0">
              <a:solidFill>
                <a:schemeClr val="accent5">
                  <a:lumMod val="20000"/>
                  <a:lumOff val="80000"/>
                </a:schemeClr>
              </a:solidFill>
              <a:cs typeface="Book Antiqua"/>
            </a:endParaRPr>
          </a:p>
          <a:p>
            <a:pPr marL="857885">
              <a:lnSpc>
                <a:spcPts val="2245"/>
              </a:lnSpc>
            </a:pPr>
            <a:r>
              <a:rPr sz="2200" spc="-5" dirty="0">
                <a:solidFill>
                  <a:schemeClr val="accent5">
                    <a:lumMod val="20000"/>
                    <a:lumOff val="80000"/>
                  </a:schemeClr>
                </a:solidFill>
                <a:cs typeface="Book Antiqua"/>
              </a:rPr>
              <a:t>due </a:t>
            </a:r>
            <a:r>
              <a:rPr sz="2200" dirty="0">
                <a:solidFill>
                  <a:schemeClr val="accent5">
                    <a:lumMod val="20000"/>
                    <a:lumOff val="80000"/>
                  </a:schemeClr>
                </a:solidFill>
                <a:cs typeface="Book Antiqua"/>
              </a:rPr>
              <a:t>to </a:t>
            </a:r>
            <a:r>
              <a:rPr sz="2200" spc="-5" dirty="0">
                <a:solidFill>
                  <a:schemeClr val="accent5">
                    <a:lumMod val="20000"/>
                    <a:lumOff val="80000"/>
                  </a:schemeClr>
                </a:solidFill>
                <a:cs typeface="Book Antiqua"/>
              </a:rPr>
              <a:t>custom or</a:t>
            </a:r>
            <a:r>
              <a:rPr sz="2200" spc="5" dirty="0">
                <a:solidFill>
                  <a:schemeClr val="accent5">
                    <a:lumMod val="20000"/>
                    <a:lumOff val="80000"/>
                  </a:schemeClr>
                </a:solidFill>
                <a:cs typeface="Book Antiqua"/>
              </a:rPr>
              <a:t> </a:t>
            </a:r>
            <a:r>
              <a:rPr sz="2200" spc="-10" dirty="0">
                <a:solidFill>
                  <a:schemeClr val="accent5">
                    <a:lumMod val="20000"/>
                    <a:lumOff val="80000"/>
                  </a:schemeClr>
                </a:solidFill>
                <a:cs typeface="Book Antiqua"/>
              </a:rPr>
              <a:t>policy</a:t>
            </a:r>
            <a:endParaRPr sz="2200" dirty="0">
              <a:solidFill>
                <a:schemeClr val="accent5">
                  <a:lumMod val="20000"/>
                  <a:lumOff val="80000"/>
                </a:schemeClr>
              </a:solidFill>
              <a:cs typeface="Book Antiqua"/>
            </a:endParaRPr>
          </a:p>
          <a:p>
            <a:pPr marL="857885" marR="113030" lvl="1" indent="-287020">
              <a:lnSpc>
                <a:spcPct val="70000"/>
              </a:lnSpc>
              <a:spcBef>
                <a:spcPts val="1005"/>
              </a:spcBef>
              <a:buClr>
                <a:srgbClr val="82B0E4"/>
              </a:buClr>
              <a:buSzPct val="79545"/>
              <a:buFont typeface="Wingdings 3"/>
              <a:buChar char=""/>
              <a:tabLst>
                <a:tab pos="858519" algn="l"/>
              </a:tabLst>
            </a:pPr>
            <a:r>
              <a:rPr sz="2200" b="1" spc="-5" dirty="0">
                <a:solidFill>
                  <a:schemeClr val="accent5">
                    <a:lumMod val="20000"/>
                    <a:lumOff val="80000"/>
                  </a:schemeClr>
                </a:solidFill>
                <a:cs typeface="Book Antiqua"/>
              </a:rPr>
              <a:t>not </a:t>
            </a:r>
            <a:r>
              <a:rPr sz="2200" spc="-10" dirty="0">
                <a:solidFill>
                  <a:schemeClr val="accent5">
                    <a:lumMod val="20000"/>
                    <a:lumOff val="80000"/>
                  </a:schemeClr>
                </a:solidFill>
                <a:cs typeface="Book Antiqua"/>
              </a:rPr>
              <a:t>private persons </a:t>
            </a:r>
            <a:r>
              <a:rPr sz="2200" spc="-5" dirty="0">
                <a:solidFill>
                  <a:schemeClr val="accent5">
                    <a:lumMod val="20000"/>
                    <a:lumOff val="80000"/>
                  </a:schemeClr>
                </a:solidFill>
                <a:cs typeface="Book Antiqua"/>
              </a:rPr>
              <a:t>unless engaging in </a:t>
            </a:r>
            <a:r>
              <a:rPr sz="2200" dirty="0">
                <a:solidFill>
                  <a:schemeClr val="accent5">
                    <a:lumMod val="20000"/>
                    <a:lumOff val="80000"/>
                  </a:schemeClr>
                </a:solidFill>
                <a:cs typeface="Book Antiqua"/>
              </a:rPr>
              <a:t>“state  </a:t>
            </a:r>
            <a:r>
              <a:rPr sz="2200" spc="-5" dirty="0">
                <a:solidFill>
                  <a:schemeClr val="accent5">
                    <a:lumMod val="20000"/>
                    <a:lumOff val="80000"/>
                  </a:schemeClr>
                </a:solidFill>
                <a:cs typeface="Book Antiqua"/>
              </a:rPr>
              <a:t>action” </a:t>
            </a:r>
            <a:r>
              <a:rPr sz="2200" spc="-10" dirty="0">
                <a:solidFill>
                  <a:schemeClr val="accent5">
                    <a:lumMod val="20000"/>
                    <a:lumOff val="80000"/>
                  </a:schemeClr>
                </a:solidFill>
                <a:cs typeface="Book Antiqua"/>
              </a:rPr>
              <a:t>because </a:t>
            </a:r>
            <a:r>
              <a:rPr sz="2200" spc="-5" dirty="0">
                <a:solidFill>
                  <a:schemeClr val="accent5">
                    <a:lumMod val="20000"/>
                    <a:lumOff val="80000"/>
                  </a:schemeClr>
                </a:solidFill>
                <a:cs typeface="Book Antiqua"/>
              </a:rPr>
              <a:t>of color of law</a:t>
            </a:r>
            <a:r>
              <a:rPr sz="2200" spc="15" dirty="0">
                <a:solidFill>
                  <a:schemeClr val="accent5">
                    <a:lumMod val="20000"/>
                    <a:lumOff val="80000"/>
                  </a:schemeClr>
                </a:solidFill>
                <a:cs typeface="Book Antiqua"/>
              </a:rPr>
              <a:t> </a:t>
            </a:r>
            <a:r>
              <a:rPr sz="2200" spc="-5" dirty="0">
                <a:solidFill>
                  <a:schemeClr val="accent5">
                    <a:lumMod val="20000"/>
                    <a:lumOff val="80000"/>
                  </a:schemeClr>
                </a:solidFill>
                <a:cs typeface="Book Antiqua"/>
              </a:rPr>
              <a:t>requirement</a:t>
            </a:r>
            <a:endParaRPr sz="2200" dirty="0">
              <a:solidFill>
                <a:schemeClr val="accent5">
                  <a:lumMod val="20000"/>
                  <a:lumOff val="80000"/>
                </a:schemeClr>
              </a:solidFill>
              <a:cs typeface="Book Antiqua"/>
            </a:endParaRPr>
          </a:p>
          <a:p>
            <a:pPr marL="456565" indent="-342900">
              <a:lnSpc>
                <a:spcPct val="100000"/>
              </a:lnSpc>
              <a:spcBef>
                <a:spcPts val="55"/>
              </a:spcBef>
              <a:buClr>
                <a:srgbClr val="82B0E4"/>
              </a:buClr>
              <a:buSzPct val="78846"/>
              <a:buFont typeface="Wingdings 3"/>
              <a:buChar char=""/>
              <a:tabLst>
                <a:tab pos="457200" algn="l"/>
              </a:tabLst>
            </a:pPr>
            <a:r>
              <a:rPr sz="2600" u="heavy" dirty="0">
                <a:solidFill>
                  <a:schemeClr val="accent5">
                    <a:lumMod val="20000"/>
                    <a:lumOff val="80000"/>
                  </a:schemeClr>
                </a:solidFill>
                <a:uFill>
                  <a:solidFill>
                    <a:srgbClr val="DBEEF8"/>
                  </a:solidFill>
                </a:uFill>
                <a:cs typeface="Book Antiqua"/>
              </a:rPr>
              <a:t>§</a:t>
            </a:r>
            <a:r>
              <a:rPr sz="2600" u="heavy" spc="-15" dirty="0">
                <a:solidFill>
                  <a:schemeClr val="accent5">
                    <a:lumMod val="20000"/>
                    <a:lumOff val="80000"/>
                  </a:schemeClr>
                </a:solidFill>
                <a:uFill>
                  <a:solidFill>
                    <a:srgbClr val="DBEEF8"/>
                  </a:solidFill>
                </a:uFill>
                <a:cs typeface="Book Antiqua"/>
              </a:rPr>
              <a:t> </a:t>
            </a:r>
            <a:r>
              <a:rPr sz="2600" u="heavy" spc="5" dirty="0">
                <a:solidFill>
                  <a:schemeClr val="accent5">
                    <a:lumMod val="20000"/>
                    <a:lumOff val="80000"/>
                  </a:schemeClr>
                </a:solidFill>
                <a:uFill>
                  <a:solidFill>
                    <a:srgbClr val="DBEEF8"/>
                  </a:solidFill>
                </a:uFill>
                <a:cs typeface="Book Antiqua"/>
              </a:rPr>
              <a:t>1985</a:t>
            </a:r>
            <a:endParaRPr sz="2600" dirty="0">
              <a:solidFill>
                <a:schemeClr val="accent5">
                  <a:lumMod val="20000"/>
                  <a:lumOff val="80000"/>
                </a:schemeClr>
              </a:solidFill>
              <a:cs typeface="Book Antiqua"/>
            </a:endParaRPr>
          </a:p>
          <a:p>
            <a:pPr marL="857885" marR="30480" lvl="1" indent="-287020">
              <a:lnSpc>
                <a:spcPct val="70000"/>
              </a:lnSpc>
              <a:spcBef>
                <a:spcPts val="1005"/>
              </a:spcBef>
              <a:buClr>
                <a:srgbClr val="82B0E4"/>
              </a:buClr>
              <a:buSzPct val="79545"/>
              <a:buFont typeface="Wingdings 3"/>
              <a:buChar char=""/>
              <a:tabLst>
                <a:tab pos="1028065" algn="l"/>
                <a:tab pos="1028700" algn="l"/>
              </a:tabLst>
            </a:pPr>
            <a:r>
              <a:rPr sz="2200" spc="-10" dirty="0">
                <a:solidFill>
                  <a:schemeClr val="accent5">
                    <a:lumMod val="20000"/>
                    <a:lumOff val="80000"/>
                  </a:schemeClr>
                </a:solidFill>
                <a:cs typeface="Book Antiqua"/>
              </a:rPr>
              <a:t>private </a:t>
            </a:r>
            <a:r>
              <a:rPr sz="2200" spc="-5" dirty="0">
                <a:solidFill>
                  <a:schemeClr val="accent5">
                    <a:lumMod val="20000"/>
                    <a:lumOff val="80000"/>
                  </a:schemeClr>
                </a:solidFill>
                <a:cs typeface="Book Antiqua"/>
              </a:rPr>
              <a:t>persons/business and governmental  entities</a:t>
            </a:r>
            <a:endParaRPr sz="2200" dirty="0">
              <a:solidFill>
                <a:schemeClr val="accent5">
                  <a:lumMod val="20000"/>
                  <a:lumOff val="80000"/>
                </a:schemeClr>
              </a:solidFill>
              <a:cs typeface="Book Antiqu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63676" y="435576"/>
            <a:ext cx="8123124" cy="689932"/>
          </a:xfrm>
          <a:prstGeom prst="rect">
            <a:avLst/>
          </a:prstGeom>
        </p:spPr>
        <p:txBody>
          <a:bodyPr vert="horz" wrap="square" lIns="0" tIns="12700" rIns="0" bIns="0" rtlCol="0">
            <a:spAutoFit/>
          </a:bodyPr>
          <a:lstStyle/>
          <a:p>
            <a:pPr marL="12700">
              <a:lnSpc>
                <a:spcPct val="100000"/>
              </a:lnSpc>
              <a:spcBef>
                <a:spcPts val="100"/>
              </a:spcBef>
              <a:tabLst>
                <a:tab pos="1280795" algn="l"/>
              </a:tabLst>
            </a:pPr>
            <a:r>
              <a:rPr lang="en-US" sz="4400" u="none" spc="-5" dirty="0"/>
              <a:t>FEDERAL CIVIL RIGHTS</a:t>
            </a:r>
            <a:r>
              <a:rPr lang="en-US" sz="4400" u="none" spc="-40" dirty="0"/>
              <a:t> </a:t>
            </a:r>
            <a:r>
              <a:rPr lang="en-US" sz="4400" u="none" spc="-5" dirty="0"/>
              <a:t>CLAIMS</a:t>
            </a:r>
            <a:endParaRPr lang="en-US" sz="4200" dirty="0"/>
          </a:p>
        </p:txBody>
      </p:sp>
      <p:sp>
        <p:nvSpPr>
          <p:cNvPr id="3" name="object 3"/>
          <p:cNvSpPr txBox="1"/>
          <p:nvPr/>
        </p:nvSpPr>
        <p:spPr>
          <a:xfrm>
            <a:off x="1044244" y="1327348"/>
            <a:ext cx="7871156" cy="4754507"/>
          </a:xfrm>
          <a:prstGeom prst="rect">
            <a:avLst/>
          </a:prstGeom>
        </p:spPr>
        <p:txBody>
          <a:bodyPr vert="horz" wrap="square" lIns="0" tIns="45085" rIns="0" bIns="0" rtlCol="0">
            <a:spAutoFit/>
          </a:bodyPr>
          <a:lstStyle/>
          <a:p>
            <a:pPr marL="113665">
              <a:lnSpc>
                <a:spcPct val="100000"/>
              </a:lnSpc>
              <a:spcBef>
                <a:spcPts val="355"/>
              </a:spcBef>
              <a:buClr>
                <a:srgbClr val="82B0E4"/>
              </a:buClr>
              <a:buSzPct val="78846"/>
              <a:tabLst>
                <a:tab pos="457200" algn="l"/>
              </a:tabLst>
            </a:pPr>
            <a:r>
              <a:rPr lang="en-US" sz="2600" dirty="0">
                <a:solidFill>
                  <a:schemeClr val="accent5">
                    <a:lumMod val="20000"/>
                    <a:lumOff val="80000"/>
                  </a:schemeClr>
                </a:solidFill>
                <a:uFill>
                  <a:solidFill>
                    <a:srgbClr val="DBEEF8"/>
                  </a:solidFill>
                </a:uFill>
                <a:cs typeface="Book Antiqua"/>
              </a:rPr>
              <a:t>DEFENSES</a:t>
            </a:r>
          </a:p>
          <a:p>
            <a:pPr marL="456565" indent="-342900">
              <a:lnSpc>
                <a:spcPct val="100000"/>
              </a:lnSpc>
              <a:spcBef>
                <a:spcPts val="355"/>
              </a:spcBef>
              <a:buClr>
                <a:srgbClr val="82B0E4"/>
              </a:buClr>
              <a:buSzPct val="78846"/>
              <a:buFont typeface="Wingdings 3"/>
              <a:buChar char=""/>
              <a:tabLst>
                <a:tab pos="457200" algn="l"/>
              </a:tabLst>
            </a:pPr>
            <a:r>
              <a:rPr lang="en-US" sz="2600" dirty="0">
                <a:solidFill>
                  <a:schemeClr val="accent5">
                    <a:lumMod val="20000"/>
                    <a:lumOff val="80000"/>
                  </a:schemeClr>
                </a:solidFill>
                <a:uFill>
                  <a:solidFill>
                    <a:srgbClr val="DBEEF8"/>
                  </a:solidFill>
                </a:uFill>
                <a:cs typeface="Book Antiqua"/>
              </a:rPr>
              <a:t>Absolute Immunity</a:t>
            </a:r>
          </a:p>
          <a:p>
            <a:pPr marL="913765" lvl="1" indent="-342900">
              <a:spcBef>
                <a:spcPts val="355"/>
              </a:spcBef>
              <a:buClr>
                <a:srgbClr val="82B0E4"/>
              </a:buClr>
              <a:buSzPct val="78846"/>
              <a:buFont typeface="Wingdings 3"/>
              <a:buChar char=""/>
              <a:tabLst>
                <a:tab pos="457200" algn="l"/>
              </a:tabLst>
            </a:pPr>
            <a:r>
              <a:rPr lang="en-US" sz="2600" dirty="0">
                <a:solidFill>
                  <a:schemeClr val="accent5">
                    <a:lumMod val="20000"/>
                    <a:lumOff val="80000"/>
                  </a:schemeClr>
                </a:solidFill>
                <a:uFill>
                  <a:solidFill>
                    <a:srgbClr val="DBEEF8"/>
                  </a:solidFill>
                </a:uFill>
                <a:cs typeface="Book Antiqua"/>
              </a:rPr>
              <a:t>Available to state and local legislators and  judges when sued for damages and, in some  instances, for injunctions</a:t>
            </a:r>
          </a:p>
          <a:p>
            <a:pPr marL="913765" lvl="1" indent="-342900">
              <a:spcBef>
                <a:spcPts val="355"/>
              </a:spcBef>
              <a:buClr>
                <a:srgbClr val="82B0E4"/>
              </a:buClr>
              <a:buSzPct val="78846"/>
              <a:buFont typeface="Wingdings 3"/>
              <a:buChar char=""/>
              <a:tabLst>
                <a:tab pos="457200" algn="l"/>
              </a:tabLst>
            </a:pPr>
            <a:r>
              <a:rPr lang="en-US" sz="2600" dirty="0">
                <a:solidFill>
                  <a:schemeClr val="accent5">
                    <a:lumMod val="20000"/>
                    <a:lumOff val="80000"/>
                  </a:schemeClr>
                </a:solidFill>
                <a:uFill>
                  <a:solidFill>
                    <a:srgbClr val="DBEEF8"/>
                  </a:solidFill>
                </a:uFill>
                <a:cs typeface="Book Antiqua"/>
              </a:rPr>
              <a:t>Prosecutors when sued for damages</a:t>
            </a:r>
          </a:p>
          <a:p>
            <a:pPr marL="456565" indent="-342900">
              <a:lnSpc>
                <a:spcPct val="100000"/>
              </a:lnSpc>
              <a:spcBef>
                <a:spcPts val="355"/>
              </a:spcBef>
              <a:buClr>
                <a:srgbClr val="82B0E4"/>
              </a:buClr>
              <a:buSzPct val="78846"/>
              <a:buFont typeface="Wingdings 3"/>
              <a:buChar char=""/>
              <a:tabLst>
                <a:tab pos="457200" algn="l"/>
              </a:tabLst>
            </a:pPr>
            <a:r>
              <a:rPr lang="en-US" sz="2600" dirty="0">
                <a:solidFill>
                  <a:schemeClr val="accent5">
                    <a:lumMod val="20000"/>
                    <a:lumOff val="80000"/>
                  </a:schemeClr>
                </a:solidFill>
                <a:uFill>
                  <a:solidFill>
                    <a:srgbClr val="DBEEF8"/>
                  </a:solidFill>
                </a:uFill>
                <a:cs typeface="Book Antiqua"/>
              </a:rPr>
              <a:t>Qualified Immunity</a:t>
            </a:r>
          </a:p>
          <a:p>
            <a:pPr marL="913765" lvl="1" indent="-342900">
              <a:spcBef>
                <a:spcPts val="355"/>
              </a:spcBef>
              <a:buClr>
                <a:srgbClr val="82B0E4"/>
              </a:buClr>
              <a:buSzPct val="78846"/>
              <a:buFont typeface="Wingdings 3"/>
              <a:buChar char=""/>
              <a:tabLst>
                <a:tab pos="457200" algn="l"/>
              </a:tabLst>
            </a:pPr>
            <a:r>
              <a:rPr lang="en-US" sz="2600" dirty="0">
                <a:solidFill>
                  <a:schemeClr val="accent5">
                    <a:lumMod val="20000"/>
                    <a:lumOff val="80000"/>
                  </a:schemeClr>
                </a:solidFill>
                <a:uFill>
                  <a:solidFill>
                    <a:srgbClr val="DBEEF8"/>
                  </a:solidFill>
                </a:uFill>
                <a:cs typeface="Book Antiqua"/>
              </a:rPr>
              <a:t>Available to gov’t officials in certain circumstances when sued in their individual capacities under sections 1981 and 1983.</a:t>
            </a:r>
          </a:p>
          <a:p>
            <a:pPr marL="913765" lvl="1" indent="-342900">
              <a:spcBef>
                <a:spcPts val="355"/>
              </a:spcBef>
              <a:buClr>
                <a:srgbClr val="82B0E4"/>
              </a:buClr>
              <a:buSzPct val="78846"/>
              <a:buFont typeface="Wingdings 3"/>
              <a:buChar char=""/>
              <a:tabLst>
                <a:tab pos="457200" algn="l"/>
              </a:tabLst>
            </a:pPr>
            <a:r>
              <a:rPr lang="en-US" sz="2600" dirty="0">
                <a:solidFill>
                  <a:schemeClr val="accent5">
                    <a:lumMod val="20000"/>
                    <a:lumOff val="80000"/>
                  </a:schemeClr>
                </a:solidFill>
                <a:uFill>
                  <a:solidFill>
                    <a:srgbClr val="DBEEF8"/>
                  </a:solidFill>
                </a:uFill>
                <a:cs typeface="Book Antiqua"/>
              </a:rPr>
              <a:t>In other words, not available in state tort lawsuit.</a:t>
            </a:r>
          </a:p>
        </p:txBody>
      </p:sp>
    </p:spTree>
    <p:extLst>
      <p:ext uri="{BB962C8B-B14F-4D97-AF65-F5344CB8AC3E}">
        <p14:creationId xmlns:p14="http://schemas.microsoft.com/office/powerpoint/2010/main" val="37294980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63676" y="760679"/>
            <a:ext cx="7742124" cy="627736"/>
          </a:xfrm>
          <a:prstGeom prst="rect">
            <a:avLst/>
          </a:prstGeom>
        </p:spPr>
        <p:txBody>
          <a:bodyPr vert="horz" wrap="square" lIns="0" tIns="12065" rIns="0" bIns="0" rtlCol="0">
            <a:spAutoFit/>
          </a:bodyPr>
          <a:lstStyle/>
          <a:p>
            <a:pPr marL="12700">
              <a:lnSpc>
                <a:spcPts val="4775"/>
              </a:lnSpc>
              <a:spcBef>
                <a:spcPts val="95"/>
              </a:spcBef>
            </a:pPr>
            <a:r>
              <a:rPr lang="en-US" sz="4000" u="none" spc="-5" dirty="0"/>
              <a:t>FEDERAL CIVIL RIGHTS</a:t>
            </a:r>
            <a:r>
              <a:rPr lang="en-US" sz="4000" u="none" spc="-40" dirty="0"/>
              <a:t> </a:t>
            </a:r>
            <a:r>
              <a:rPr lang="en-US" sz="4000" u="none" spc="-5" dirty="0"/>
              <a:t>CLAIMS</a:t>
            </a:r>
            <a:endParaRPr lang="en-US" sz="4000" dirty="0"/>
          </a:p>
        </p:txBody>
      </p:sp>
      <p:sp>
        <p:nvSpPr>
          <p:cNvPr id="3" name="object 3"/>
          <p:cNvSpPr txBox="1"/>
          <p:nvPr/>
        </p:nvSpPr>
        <p:spPr>
          <a:xfrm>
            <a:off x="906576" y="2068194"/>
            <a:ext cx="7323024" cy="2668038"/>
          </a:xfrm>
          <a:prstGeom prst="rect">
            <a:avLst/>
          </a:prstGeom>
        </p:spPr>
        <p:txBody>
          <a:bodyPr vert="horz" wrap="square" lIns="0" tIns="13335" rIns="0" bIns="0" rtlCol="0">
            <a:spAutoFit/>
          </a:bodyPr>
          <a:lstStyle/>
          <a:p>
            <a:pPr marL="12700">
              <a:lnSpc>
                <a:spcPct val="100000"/>
              </a:lnSpc>
              <a:spcBef>
                <a:spcPts val="105"/>
              </a:spcBef>
              <a:buClr>
                <a:srgbClr val="82B0E4"/>
              </a:buClr>
              <a:buSzPct val="80000"/>
              <a:tabLst>
                <a:tab pos="354965" algn="l"/>
                <a:tab pos="355600" algn="l"/>
              </a:tabLst>
            </a:pPr>
            <a:r>
              <a:rPr sz="3200" dirty="0">
                <a:solidFill>
                  <a:schemeClr val="accent5">
                    <a:lumMod val="20000"/>
                    <a:lumOff val="80000"/>
                  </a:schemeClr>
                </a:solidFill>
                <a:cs typeface="Book Antiqua"/>
              </a:rPr>
              <a:t>When are </a:t>
            </a:r>
            <a:r>
              <a:rPr sz="3200" spc="-5" dirty="0">
                <a:solidFill>
                  <a:schemeClr val="accent5">
                    <a:lumMod val="20000"/>
                    <a:lumOff val="80000"/>
                  </a:schemeClr>
                </a:solidFill>
                <a:cs typeface="Book Antiqua"/>
              </a:rPr>
              <a:t>gov’t </a:t>
            </a:r>
            <a:r>
              <a:rPr sz="3200" dirty="0">
                <a:solidFill>
                  <a:schemeClr val="accent5">
                    <a:lumMod val="20000"/>
                    <a:lumOff val="80000"/>
                  </a:schemeClr>
                </a:solidFill>
                <a:cs typeface="Book Antiqua"/>
              </a:rPr>
              <a:t>officials </a:t>
            </a:r>
            <a:r>
              <a:rPr sz="3200" spc="-5" dirty="0">
                <a:solidFill>
                  <a:schemeClr val="accent5">
                    <a:lumMod val="20000"/>
                    <a:lumOff val="80000"/>
                  </a:schemeClr>
                </a:solidFill>
                <a:cs typeface="Book Antiqua"/>
              </a:rPr>
              <a:t>entitled to</a:t>
            </a:r>
            <a:r>
              <a:rPr sz="3200" spc="-85" dirty="0">
                <a:solidFill>
                  <a:schemeClr val="accent5">
                    <a:lumMod val="20000"/>
                    <a:lumOff val="80000"/>
                  </a:schemeClr>
                </a:solidFill>
                <a:cs typeface="Book Antiqua"/>
              </a:rPr>
              <a:t> </a:t>
            </a:r>
            <a:r>
              <a:rPr sz="3200" dirty="0">
                <a:solidFill>
                  <a:schemeClr val="accent5">
                    <a:lumMod val="20000"/>
                    <a:lumOff val="80000"/>
                  </a:schemeClr>
                </a:solidFill>
                <a:cs typeface="Book Antiqua"/>
              </a:rPr>
              <a:t>Qualified</a:t>
            </a:r>
            <a:r>
              <a:rPr lang="en-US" sz="3200" dirty="0">
                <a:solidFill>
                  <a:schemeClr val="accent5">
                    <a:lumMod val="20000"/>
                    <a:lumOff val="80000"/>
                  </a:schemeClr>
                </a:solidFill>
                <a:cs typeface="Book Antiqua"/>
              </a:rPr>
              <a:t> </a:t>
            </a:r>
            <a:r>
              <a:rPr sz="3200" dirty="0">
                <a:solidFill>
                  <a:schemeClr val="accent5">
                    <a:lumMod val="20000"/>
                    <a:lumOff val="80000"/>
                  </a:schemeClr>
                </a:solidFill>
                <a:cs typeface="Book Antiqua"/>
              </a:rPr>
              <a:t>Immunity?</a:t>
            </a:r>
          </a:p>
          <a:p>
            <a:pPr marL="299085" marR="194945" indent="-287020">
              <a:buClr>
                <a:srgbClr val="82B0E4"/>
              </a:buClr>
              <a:buSzPct val="80555"/>
              <a:buFont typeface="Wingdings 3"/>
              <a:buChar char=""/>
              <a:tabLst>
                <a:tab pos="812165" algn="l"/>
                <a:tab pos="812800" algn="l"/>
              </a:tabLst>
            </a:pPr>
            <a:r>
              <a:rPr sz="2400" dirty="0">
                <a:solidFill>
                  <a:schemeClr val="accent5">
                    <a:lumMod val="20000"/>
                    <a:lumOff val="80000"/>
                  </a:schemeClr>
                </a:solidFill>
                <a:cs typeface="Book Antiqua"/>
              </a:rPr>
              <a:t>When </a:t>
            </a:r>
            <a:r>
              <a:rPr sz="2400" spc="-5" dirty="0">
                <a:solidFill>
                  <a:schemeClr val="accent5">
                    <a:lumMod val="20000"/>
                    <a:lumOff val="80000"/>
                  </a:schemeClr>
                </a:solidFill>
                <a:cs typeface="Book Antiqua"/>
              </a:rPr>
              <a:t>they </a:t>
            </a:r>
            <a:r>
              <a:rPr sz="2400" dirty="0">
                <a:solidFill>
                  <a:schemeClr val="accent5">
                    <a:lumMod val="20000"/>
                    <a:lumOff val="80000"/>
                  </a:schemeClr>
                </a:solidFill>
                <a:cs typeface="Book Antiqua"/>
              </a:rPr>
              <a:t>act with discretionary </a:t>
            </a:r>
            <a:r>
              <a:rPr sz="2400" spc="-5" dirty="0">
                <a:solidFill>
                  <a:schemeClr val="accent5">
                    <a:lumMod val="20000"/>
                    <a:lumOff val="80000"/>
                  </a:schemeClr>
                </a:solidFill>
                <a:cs typeface="Book Antiqua"/>
              </a:rPr>
              <a:t>authority </a:t>
            </a:r>
            <a:r>
              <a:rPr sz="2400" dirty="0">
                <a:solidFill>
                  <a:schemeClr val="accent5">
                    <a:lumMod val="20000"/>
                    <a:lumOff val="80000"/>
                  </a:schemeClr>
                </a:solidFill>
                <a:cs typeface="Book Antiqua"/>
              </a:rPr>
              <a:t>within </a:t>
            </a:r>
            <a:r>
              <a:rPr sz="2400" spc="-5" dirty="0">
                <a:solidFill>
                  <a:schemeClr val="accent5">
                    <a:lumMod val="20000"/>
                    <a:lumOff val="80000"/>
                  </a:schemeClr>
                </a:solidFill>
                <a:cs typeface="Book Antiqua"/>
              </a:rPr>
              <a:t>the  </a:t>
            </a:r>
            <a:r>
              <a:rPr sz="2400" dirty="0">
                <a:solidFill>
                  <a:schemeClr val="accent5">
                    <a:lumMod val="20000"/>
                    <a:lumOff val="80000"/>
                  </a:schemeClr>
                </a:solidFill>
                <a:cs typeface="Book Antiqua"/>
              </a:rPr>
              <a:t>scope of </a:t>
            </a:r>
            <a:r>
              <a:rPr sz="2400" spc="-5" dirty="0">
                <a:solidFill>
                  <a:schemeClr val="accent5">
                    <a:lumMod val="20000"/>
                    <a:lumOff val="80000"/>
                  </a:schemeClr>
                </a:solidFill>
                <a:cs typeface="Book Antiqua"/>
              </a:rPr>
              <a:t>their </a:t>
            </a:r>
            <a:r>
              <a:rPr sz="2400" dirty="0">
                <a:solidFill>
                  <a:schemeClr val="accent5">
                    <a:lumMod val="20000"/>
                    <a:lumOff val="80000"/>
                  </a:schemeClr>
                </a:solidFill>
                <a:cs typeface="Book Antiqua"/>
              </a:rPr>
              <a:t>job duties; AND</a:t>
            </a:r>
          </a:p>
          <a:p>
            <a:pPr marL="299085" indent="-287655">
              <a:spcBef>
                <a:spcPts val="1540"/>
              </a:spcBef>
              <a:buClr>
                <a:srgbClr val="82B0E4"/>
              </a:buClr>
              <a:buSzPct val="80555"/>
              <a:buFont typeface="Wingdings 3"/>
              <a:buChar char=""/>
              <a:tabLst>
                <a:tab pos="756920" algn="l"/>
              </a:tabLst>
            </a:pPr>
            <a:r>
              <a:rPr sz="2400" dirty="0">
                <a:solidFill>
                  <a:schemeClr val="accent5">
                    <a:lumMod val="20000"/>
                    <a:lumOff val="80000"/>
                  </a:schemeClr>
                </a:solidFill>
                <a:cs typeface="Book Antiqua"/>
              </a:rPr>
              <a:t>Their </a:t>
            </a:r>
            <a:r>
              <a:rPr sz="2400" spc="-5" dirty="0">
                <a:solidFill>
                  <a:schemeClr val="accent5">
                    <a:lumMod val="20000"/>
                    <a:lumOff val="80000"/>
                  </a:schemeClr>
                </a:solidFill>
                <a:cs typeface="Book Antiqua"/>
              </a:rPr>
              <a:t>conduct </a:t>
            </a:r>
            <a:r>
              <a:rPr sz="2400" dirty="0">
                <a:solidFill>
                  <a:schemeClr val="accent5">
                    <a:lumMod val="20000"/>
                    <a:lumOff val="80000"/>
                  </a:schemeClr>
                </a:solidFill>
                <a:cs typeface="Book Antiqua"/>
              </a:rPr>
              <a:t>does </a:t>
            </a:r>
            <a:r>
              <a:rPr sz="2400" spc="-5" dirty="0">
                <a:solidFill>
                  <a:schemeClr val="accent5">
                    <a:lumMod val="20000"/>
                    <a:lumOff val="80000"/>
                  </a:schemeClr>
                </a:solidFill>
                <a:cs typeface="Book Antiqua"/>
              </a:rPr>
              <a:t>not </a:t>
            </a:r>
            <a:r>
              <a:rPr sz="2400" dirty="0">
                <a:solidFill>
                  <a:schemeClr val="accent5">
                    <a:lumMod val="20000"/>
                    <a:lumOff val="80000"/>
                  </a:schemeClr>
                </a:solidFill>
                <a:cs typeface="Book Antiqua"/>
              </a:rPr>
              <a:t>violate a clearly </a:t>
            </a:r>
            <a:r>
              <a:rPr sz="2400" spc="-5" dirty="0">
                <a:solidFill>
                  <a:schemeClr val="accent5">
                    <a:lumMod val="20000"/>
                    <a:lumOff val="80000"/>
                  </a:schemeClr>
                </a:solidFill>
                <a:cs typeface="Book Antiqua"/>
              </a:rPr>
              <a:t>established</a:t>
            </a:r>
            <a:r>
              <a:rPr sz="2400" spc="-50" dirty="0">
                <a:solidFill>
                  <a:schemeClr val="accent5">
                    <a:lumMod val="20000"/>
                    <a:lumOff val="80000"/>
                  </a:schemeClr>
                </a:solidFill>
                <a:cs typeface="Book Antiqua"/>
              </a:rPr>
              <a:t> </a:t>
            </a:r>
            <a:r>
              <a:rPr sz="2400" spc="-5" dirty="0">
                <a:solidFill>
                  <a:schemeClr val="accent5">
                    <a:lumMod val="20000"/>
                    <a:lumOff val="80000"/>
                  </a:schemeClr>
                </a:solidFill>
                <a:cs typeface="Book Antiqua"/>
              </a:rPr>
              <a:t>right</a:t>
            </a:r>
            <a:r>
              <a:rPr lang="en-US" sz="2400" spc="-5" dirty="0">
                <a:solidFill>
                  <a:schemeClr val="accent5">
                    <a:lumMod val="20000"/>
                    <a:lumOff val="80000"/>
                  </a:schemeClr>
                </a:solidFill>
                <a:cs typeface="Book Antiqua"/>
              </a:rPr>
              <a:t> </a:t>
            </a:r>
            <a:r>
              <a:rPr sz="2400" dirty="0">
                <a:solidFill>
                  <a:schemeClr val="accent5">
                    <a:lumMod val="20000"/>
                    <a:lumOff val="80000"/>
                  </a:schemeClr>
                </a:solidFill>
                <a:cs typeface="Book Antiqua"/>
              </a:rPr>
              <a:t>of which a </a:t>
            </a:r>
            <a:r>
              <a:rPr sz="2400" b="1" spc="-5" dirty="0">
                <a:solidFill>
                  <a:schemeClr val="accent5">
                    <a:lumMod val="20000"/>
                    <a:lumOff val="80000"/>
                  </a:schemeClr>
                </a:solidFill>
                <a:cs typeface="Book Antiqua"/>
              </a:rPr>
              <a:t>reasonable person </a:t>
            </a:r>
            <a:r>
              <a:rPr sz="2400" spc="-5" dirty="0">
                <a:solidFill>
                  <a:schemeClr val="accent5">
                    <a:lumMod val="20000"/>
                    <a:lumOff val="80000"/>
                  </a:schemeClr>
                </a:solidFill>
                <a:cs typeface="Book Antiqua"/>
              </a:rPr>
              <a:t>would have</a:t>
            </a:r>
            <a:r>
              <a:rPr sz="2400" spc="25" dirty="0">
                <a:solidFill>
                  <a:schemeClr val="accent5">
                    <a:lumMod val="20000"/>
                    <a:lumOff val="80000"/>
                  </a:schemeClr>
                </a:solidFill>
                <a:cs typeface="Book Antiqua"/>
              </a:rPr>
              <a:t> </a:t>
            </a:r>
            <a:r>
              <a:rPr sz="2400" spc="-10" dirty="0">
                <a:solidFill>
                  <a:schemeClr val="accent5">
                    <a:lumMod val="20000"/>
                    <a:lumOff val="80000"/>
                  </a:schemeClr>
                </a:solidFill>
                <a:cs typeface="Book Antiqua"/>
              </a:rPr>
              <a:t>known.</a:t>
            </a:r>
            <a:endParaRPr sz="2400" dirty="0">
              <a:solidFill>
                <a:schemeClr val="accent5">
                  <a:lumMod val="20000"/>
                  <a:lumOff val="80000"/>
                </a:schemeClr>
              </a:solidFill>
              <a:cs typeface="Book Antiqu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509048"/>
            <a:ext cx="8441030" cy="689291"/>
          </a:xfrm>
          <a:prstGeom prst="rect">
            <a:avLst/>
          </a:prstGeom>
        </p:spPr>
        <p:txBody>
          <a:bodyPr vert="horz" wrap="square" lIns="0" tIns="12065" rIns="0" bIns="0" rtlCol="0">
            <a:spAutoFit/>
          </a:bodyPr>
          <a:lstStyle/>
          <a:p>
            <a:pPr marL="12700">
              <a:lnSpc>
                <a:spcPct val="100000"/>
              </a:lnSpc>
              <a:spcBef>
                <a:spcPts val="95"/>
              </a:spcBef>
            </a:pPr>
            <a:r>
              <a:rPr lang="en-US" sz="4400" u="none" spc="-5" dirty="0"/>
              <a:t>FEDERAL CIVIL RIGHTS</a:t>
            </a:r>
            <a:r>
              <a:rPr lang="en-US" sz="4400" u="none" spc="-40" dirty="0"/>
              <a:t> </a:t>
            </a:r>
            <a:r>
              <a:rPr lang="en-US" sz="4400" u="none" spc="-5" dirty="0"/>
              <a:t>CLAIMS</a:t>
            </a:r>
            <a:endParaRPr lang="en-US" sz="4400" dirty="0"/>
          </a:p>
        </p:txBody>
      </p:sp>
      <p:sp>
        <p:nvSpPr>
          <p:cNvPr id="3" name="object 3"/>
          <p:cNvSpPr txBox="1"/>
          <p:nvPr/>
        </p:nvSpPr>
        <p:spPr>
          <a:xfrm>
            <a:off x="381000" y="1371600"/>
            <a:ext cx="8382000" cy="3700244"/>
          </a:xfrm>
          <a:prstGeom prst="rect">
            <a:avLst/>
          </a:prstGeom>
        </p:spPr>
        <p:txBody>
          <a:bodyPr vert="horz" wrap="square" lIns="0" tIns="125730" rIns="0" bIns="0" rtlCol="0">
            <a:spAutoFit/>
          </a:bodyPr>
          <a:lstStyle/>
          <a:p>
            <a:pPr marL="38100">
              <a:lnSpc>
                <a:spcPct val="100000"/>
              </a:lnSpc>
              <a:spcBef>
                <a:spcPts val="990"/>
              </a:spcBef>
              <a:buClr>
                <a:srgbClr val="82B0E4"/>
              </a:buClr>
              <a:buSzPct val="80000"/>
              <a:tabLst>
                <a:tab pos="380365" algn="l"/>
                <a:tab pos="381000" algn="l"/>
              </a:tabLst>
            </a:pPr>
            <a:r>
              <a:rPr lang="en-US" sz="3200" u="none" spc="-10" dirty="0">
                <a:solidFill>
                  <a:schemeClr val="accent5">
                    <a:lumMod val="20000"/>
                    <a:lumOff val="80000"/>
                  </a:schemeClr>
                </a:solidFill>
              </a:rPr>
              <a:t>Qualified</a:t>
            </a:r>
            <a:r>
              <a:rPr lang="en-US" sz="3200" u="none" spc="-40" dirty="0">
                <a:solidFill>
                  <a:schemeClr val="accent5">
                    <a:lumMod val="20000"/>
                    <a:lumOff val="80000"/>
                  </a:schemeClr>
                </a:solidFill>
              </a:rPr>
              <a:t> </a:t>
            </a:r>
            <a:r>
              <a:rPr lang="en-US" sz="3200" u="none" spc="-5" dirty="0">
                <a:solidFill>
                  <a:schemeClr val="accent5">
                    <a:lumMod val="20000"/>
                    <a:lumOff val="80000"/>
                  </a:schemeClr>
                </a:solidFill>
              </a:rPr>
              <a:t>Immunity</a:t>
            </a:r>
          </a:p>
          <a:p>
            <a:pPr marL="38100">
              <a:lnSpc>
                <a:spcPct val="100000"/>
              </a:lnSpc>
              <a:spcBef>
                <a:spcPts val="990"/>
              </a:spcBef>
              <a:buClr>
                <a:srgbClr val="82B0E4"/>
              </a:buClr>
              <a:buSzPct val="80000"/>
              <a:tabLst>
                <a:tab pos="380365" algn="l"/>
                <a:tab pos="381000" algn="l"/>
              </a:tabLst>
            </a:pPr>
            <a:r>
              <a:rPr sz="2400" spc="-5" dirty="0">
                <a:solidFill>
                  <a:schemeClr val="accent5">
                    <a:lumMod val="20000"/>
                    <a:lumOff val="80000"/>
                  </a:schemeClr>
                </a:solidFill>
                <a:cs typeface="Book Antiqua"/>
              </a:rPr>
              <a:t>Objective </a:t>
            </a:r>
            <a:r>
              <a:rPr sz="2400" dirty="0">
                <a:solidFill>
                  <a:schemeClr val="accent5">
                    <a:lumMod val="20000"/>
                    <a:lumOff val="80000"/>
                  </a:schemeClr>
                </a:solidFill>
                <a:cs typeface="Book Antiqua"/>
              </a:rPr>
              <a:t>Reasonableness</a:t>
            </a:r>
            <a:r>
              <a:rPr sz="2400" spc="-25" dirty="0">
                <a:solidFill>
                  <a:schemeClr val="accent5">
                    <a:lumMod val="20000"/>
                    <a:lumOff val="80000"/>
                  </a:schemeClr>
                </a:solidFill>
                <a:cs typeface="Book Antiqua"/>
              </a:rPr>
              <a:t> </a:t>
            </a:r>
            <a:r>
              <a:rPr sz="2400" dirty="0">
                <a:solidFill>
                  <a:schemeClr val="accent5">
                    <a:lumMod val="20000"/>
                    <a:lumOff val="80000"/>
                  </a:schemeClr>
                </a:solidFill>
                <a:cs typeface="Book Antiqua"/>
              </a:rPr>
              <a:t>Standard</a:t>
            </a:r>
          </a:p>
          <a:p>
            <a:pPr marL="324485" marR="233045" indent="-287020">
              <a:lnSpc>
                <a:spcPct val="90000"/>
              </a:lnSpc>
              <a:spcBef>
                <a:spcPts val="1020"/>
              </a:spcBef>
              <a:buClr>
                <a:srgbClr val="82B0E4"/>
              </a:buClr>
              <a:buSzPct val="80555"/>
              <a:buFont typeface="Wingdings 3"/>
              <a:buChar char=""/>
              <a:tabLst>
                <a:tab pos="782320" algn="l"/>
              </a:tabLst>
            </a:pPr>
            <a:r>
              <a:rPr sz="2400" spc="-5" dirty="0">
                <a:solidFill>
                  <a:schemeClr val="accent5">
                    <a:lumMod val="20000"/>
                    <a:lumOff val="80000"/>
                  </a:schemeClr>
                </a:solidFill>
                <a:cs typeface="Book Antiqua"/>
              </a:rPr>
              <a:t>Government </a:t>
            </a:r>
            <a:r>
              <a:rPr sz="2400" dirty="0">
                <a:solidFill>
                  <a:schemeClr val="accent5">
                    <a:lumMod val="20000"/>
                    <a:lumOff val="80000"/>
                  </a:schemeClr>
                </a:solidFill>
                <a:cs typeface="Book Antiqua"/>
              </a:rPr>
              <a:t>agent </a:t>
            </a:r>
            <a:r>
              <a:rPr sz="2400" spc="-5" dirty="0">
                <a:solidFill>
                  <a:schemeClr val="accent5">
                    <a:lumMod val="20000"/>
                    <a:lumOff val="80000"/>
                  </a:schemeClr>
                </a:solidFill>
                <a:cs typeface="Book Antiqua"/>
              </a:rPr>
              <a:t>gets benefit </a:t>
            </a:r>
            <a:r>
              <a:rPr sz="2400" dirty="0">
                <a:solidFill>
                  <a:schemeClr val="accent5">
                    <a:lumMod val="20000"/>
                    <a:lumOff val="80000"/>
                  </a:schemeClr>
                </a:solidFill>
                <a:cs typeface="Book Antiqua"/>
              </a:rPr>
              <a:t>of  </a:t>
            </a:r>
            <a:r>
              <a:rPr sz="2400" spc="-5" dirty="0">
                <a:solidFill>
                  <a:schemeClr val="accent5">
                    <a:lumMod val="20000"/>
                    <a:lumOff val="80000"/>
                  </a:schemeClr>
                </a:solidFill>
                <a:cs typeface="Book Antiqua"/>
              </a:rPr>
              <a:t>the </a:t>
            </a:r>
            <a:r>
              <a:rPr sz="2400" dirty="0">
                <a:solidFill>
                  <a:schemeClr val="accent5">
                    <a:lumMod val="20000"/>
                    <a:lumOff val="80000"/>
                  </a:schemeClr>
                </a:solidFill>
                <a:cs typeface="Book Antiqua"/>
              </a:rPr>
              <a:t>doubt UNLESS </a:t>
            </a:r>
            <a:r>
              <a:rPr sz="2400" spc="-5" dirty="0">
                <a:solidFill>
                  <a:schemeClr val="accent5">
                    <a:lumMod val="20000"/>
                    <a:lumOff val="80000"/>
                  </a:schemeClr>
                </a:solidFill>
                <a:cs typeface="Book Antiqua"/>
              </a:rPr>
              <a:t>actions are </a:t>
            </a:r>
            <a:r>
              <a:rPr sz="2400" dirty="0">
                <a:solidFill>
                  <a:schemeClr val="accent5">
                    <a:lumMod val="20000"/>
                    <a:lumOff val="80000"/>
                  </a:schemeClr>
                </a:solidFill>
                <a:cs typeface="Book Antiqua"/>
              </a:rPr>
              <a:t>so obviously illegal </a:t>
            </a:r>
            <a:r>
              <a:rPr lang="en-US" sz="2400" dirty="0">
                <a:solidFill>
                  <a:schemeClr val="accent5">
                    <a:lumMod val="20000"/>
                    <a:lumOff val="80000"/>
                  </a:schemeClr>
                </a:solidFill>
                <a:cs typeface="Book Antiqua"/>
              </a:rPr>
              <a:t>considering </a:t>
            </a:r>
            <a:r>
              <a:rPr sz="2400" spc="-5" dirty="0">
                <a:solidFill>
                  <a:schemeClr val="accent5">
                    <a:lumMod val="20000"/>
                    <a:lumOff val="80000"/>
                  </a:schemeClr>
                </a:solidFill>
                <a:cs typeface="Book Antiqua"/>
              </a:rPr>
              <a:t>then-existing </a:t>
            </a:r>
            <a:r>
              <a:rPr sz="2400" dirty="0">
                <a:solidFill>
                  <a:schemeClr val="accent5">
                    <a:lumMod val="20000"/>
                    <a:lumOff val="80000"/>
                  </a:schemeClr>
                </a:solidFill>
                <a:cs typeface="Book Antiqua"/>
              </a:rPr>
              <a:t>law </a:t>
            </a:r>
            <a:r>
              <a:rPr sz="2400" spc="-5" dirty="0">
                <a:solidFill>
                  <a:schemeClr val="accent5">
                    <a:lumMod val="20000"/>
                    <a:lumOff val="80000"/>
                  </a:schemeClr>
                </a:solidFill>
                <a:cs typeface="Book Antiqua"/>
              </a:rPr>
              <a:t>that </a:t>
            </a:r>
            <a:r>
              <a:rPr sz="2400" dirty="0">
                <a:solidFill>
                  <a:schemeClr val="accent5">
                    <a:lumMod val="20000"/>
                    <a:lumOff val="80000"/>
                  </a:schemeClr>
                </a:solidFill>
                <a:cs typeface="Book Antiqua"/>
              </a:rPr>
              <a:t>only an official who was </a:t>
            </a:r>
            <a:r>
              <a:rPr sz="2400" b="1" spc="-5" dirty="0">
                <a:solidFill>
                  <a:schemeClr val="accent5">
                    <a:lumMod val="20000"/>
                    <a:lumOff val="80000"/>
                  </a:schemeClr>
                </a:solidFill>
                <a:cs typeface="Book Antiqua"/>
              </a:rPr>
              <a:t>plainly incompetent </a:t>
            </a:r>
            <a:r>
              <a:rPr sz="2400" dirty="0">
                <a:solidFill>
                  <a:schemeClr val="accent5">
                    <a:lumMod val="20000"/>
                    <a:lumOff val="80000"/>
                  </a:schemeClr>
                </a:solidFill>
                <a:cs typeface="Book Antiqua"/>
              </a:rPr>
              <a:t>or who </a:t>
            </a:r>
            <a:r>
              <a:rPr sz="2400" b="1" spc="-5" dirty="0">
                <a:solidFill>
                  <a:schemeClr val="accent5">
                    <a:lumMod val="20000"/>
                    <a:lumOff val="80000"/>
                  </a:schemeClr>
                </a:solidFill>
                <a:cs typeface="Book Antiqua"/>
              </a:rPr>
              <a:t>knowingly</a:t>
            </a:r>
            <a:r>
              <a:rPr sz="2400" spc="-5" dirty="0">
                <a:solidFill>
                  <a:schemeClr val="accent5">
                    <a:lumMod val="20000"/>
                    <a:lumOff val="80000"/>
                  </a:schemeClr>
                </a:solidFill>
                <a:cs typeface="Book Antiqua"/>
              </a:rPr>
              <a:t> </a:t>
            </a:r>
            <a:r>
              <a:rPr sz="2400" dirty="0">
                <a:solidFill>
                  <a:schemeClr val="accent5">
                    <a:lumMod val="20000"/>
                    <a:lumOff val="80000"/>
                  </a:schemeClr>
                </a:solidFill>
                <a:cs typeface="Book Antiqua"/>
              </a:rPr>
              <a:t>violated </a:t>
            </a:r>
            <a:r>
              <a:rPr sz="2400" spc="-5" dirty="0">
                <a:solidFill>
                  <a:schemeClr val="accent5">
                    <a:lumMod val="20000"/>
                    <a:lumOff val="80000"/>
                  </a:schemeClr>
                </a:solidFill>
                <a:cs typeface="Book Antiqua"/>
              </a:rPr>
              <a:t>the </a:t>
            </a:r>
            <a:r>
              <a:rPr sz="2400" dirty="0">
                <a:solidFill>
                  <a:schemeClr val="accent5">
                    <a:lumMod val="20000"/>
                    <a:lumOff val="80000"/>
                  </a:schemeClr>
                </a:solidFill>
                <a:cs typeface="Book Antiqua"/>
              </a:rPr>
              <a:t>law would </a:t>
            </a:r>
            <a:r>
              <a:rPr sz="2400" spc="-5" dirty="0">
                <a:solidFill>
                  <a:schemeClr val="accent5">
                    <a:lumMod val="20000"/>
                    <a:lumOff val="80000"/>
                  </a:schemeClr>
                </a:solidFill>
                <a:cs typeface="Book Antiqua"/>
              </a:rPr>
              <a:t>have committed</a:t>
            </a:r>
            <a:r>
              <a:rPr sz="2400" spc="-15" dirty="0">
                <a:solidFill>
                  <a:schemeClr val="accent5">
                    <a:lumMod val="20000"/>
                    <a:lumOff val="80000"/>
                  </a:schemeClr>
                </a:solidFill>
                <a:cs typeface="Book Antiqua"/>
              </a:rPr>
              <a:t> </a:t>
            </a:r>
            <a:r>
              <a:rPr sz="2400" spc="-5" dirty="0">
                <a:solidFill>
                  <a:schemeClr val="accent5">
                    <a:lumMod val="20000"/>
                    <a:lumOff val="80000"/>
                  </a:schemeClr>
                </a:solidFill>
                <a:cs typeface="Book Antiqua"/>
              </a:rPr>
              <a:t>them.</a:t>
            </a:r>
            <a:endParaRPr lang="en-US" sz="2400" dirty="0">
              <a:solidFill>
                <a:schemeClr val="accent5">
                  <a:lumMod val="20000"/>
                  <a:lumOff val="80000"/>
                </a:schemeClr>
              </a:solidFill>
              <a:cs typeface="Book Antiqua"/>
            </a:endParaRPr>
          </a:p>
          <a:p>
            <a:pPr marL="324485" marR="233045" indent="-287020">
              <a:lnSpc>
                <a:spcPct val="90000"/>
              </a:lnSpc>
              <a:spcBef>
                <a:spcPts val="1020"/>
              </a:spcBef>
              <a:buClr>
                <a:srgbClr val="82B0E4"/>
              </a:buClr>
              <a:buSzPct val="80555"/>
              <a:buFont typeface="Wingdings 3"/>
              <a:buChar char=""/>
              <a:tabLst>
                <a:tab pos="782320" algn="l"/>
              </a:tabLst>
            </a:pPr>
            <a:r>
              <a:rPr sz="2400" spc="5" dirty="0">
                <a:solidFill>
                  <a:schemeClr val="accent5">
                    <a:lumMod val="20000"/>
                    <a:lumOff val="80000"/>
                  </a:schemeClr>
                </a:solidFill>
                <a:cs typeface="Book Antiqua"/>
              </a:rPr>
              <a:t>11</a:t>
            </a:r>
            <a:r>
              <a:rPr lang="en-US" sz="2400" spc="5" dirty="0">
                <a:solidFill>
                  <a:schemeClr val="accent5">
                    <a:lumMod val="20000"/>
                    <a:lumOff val="80000"/>
                  </a:schemeClr>
                </a:solidFill>
                <a:cs typeface="Book Antiqua"/>
              </a:rPr>
              <a:t>th</a:t>
            </a:r>
            <a:r>
              <a:rPr sz="2000" spc="7" baseline="25641" dirty="0">
                <a:solidFill>
                  <a:schemeClr val="accent5">
                    <a:lumMod val="20000"/>
                    <a:lumOff val="80000"/>
                  </a:schemeClr>
                </a:solidFill>
                <a:cs typeface="Book Antiqua"/>
              </a:rPr>
              <a:t> </a:t>
            </a:r>
            <a:r>
              <a:rPr sz="2400" dirty="0">
                <a:solidFill>
                  <a:schemeClr val="accent5">
                    <a:lumMod val="20000"/>
                    <a:lumOff val="80000"/>
                  </a:schemeClr>
                </a:solidFill>
                <a:cs typeface="Book Antiqua"/>
              </a:rPr>
              <a:t>Cir. </a:t>
            </a:r>
            <a:r>
              <a:rPr sz="2400" spc="-5" dirty="0">
                <a:solidFill>
                  <a:schemeClr val="accent5">
                    <a:lumMod val="20000"/>
                    <a:lumOff val="80000"/>
                  </a:schemeClr>
                </a:solidFill>
                <a:cs typeface="Book Antiqua"/>
              </a:rPr>
              <a:t>has held that QI </a:t>
            </a:r>
            <a:r>
              <a:rPr sz="2400" dirty="0">
                <a:solidFill>
                  <a:schemeClr val="accent5">
                    <a:lumMod val="20000"/>
                    <a:lumOff val="80000"/>
                  </a:schemeClr>
                </a:solidFill>
                <a:cs typeface="Book Antiqua"/>
              </a:rPr>
              <a:t>is </a:t>
            </a:r>
            <a:r>
              <a:rPr sz="2400" spc="-5" dirty="0">
                <a:solidFill>
                  <a:schemeClr val="accent5">
                    <a:lumMod val="20000"/>
                    <a:lumOff val="80000"/>
                  </a:schemeClr>
                </a:solidFill>
                <a:cs typeface="Book Antiqua"/>
              </a:rPr>
              <a:t>the </a:t>
            </a:r>
            <a:r>
              <a:rPr sz="2400" dirty="0">
                <a:solidFill>
                  <a:schemeClr val="accent5">
                    <a:lumMod val="20000"/>
                    <a:lumOff val="80000"/>
                  </a:schemeClr>
                </a:solidFill>
                <a:cs typeface="Book Antiqua"/>
              </a:rPr>
              <a:t>rule</a:t>
            </a:r>
            <a:r>
              <a:rPr lang="en-US" sz="2400" dirty="0">
                <a:solidFill>
                  <a:schemeClr val="accent5">
                    <a:lumMod val="20000"/>
                    <a:lumOff val="80000"/>
                  </a:schemeClr>
                </a:solidFill>
                <a:cs typeface="Book Antiqua"/>
              </a:rPr>
              <a:t>, not </a:t>
            </a:r>
            <a:r>
              <a:rPr sz="2400" spc="-5" dirty="0">
                <a:solidFill>
                  <a:schemeClr val="accent5">
                    <a:lumMod val="20000"/>
                    <a:lumOff val="80000"/>
                  </a:schemeClr>
                </a:solidFill>
                <a:cs typeface="Book Antiqua"/>
              </a:rPr>
              <a:t>the exception. </a:t>
            </a:r>
            <a:r>
              <a:rPr sz="2400" dirty="0">
                <a:solidFill>
                  <a:schemeClr val="accent5">
                    <a:lumMod val="20000"/>
                    <a:lumOff val="80000"/>
                  </a:schemeClr>
                </a:solidFill>
                <a:cs typeface="Book Antiqua"/>
              </a:rPr>
              <a:t>It </a:t>
            </a:r>
            <a:r>
              <a:rPr sz="2400" spc="-5" dirty="0">
                <a:solidFill>
                  <a:schemeClr val="accent5">
                    <a:lumMod val="20000"/>
                    <a:lumOff val="80000"/>
                  </a:schemeClr>
                </a:solidFill>
                <a:cs typeface="Book Antiqua"/>
              </a:rPr>
              <a:t>provides immunity </a:t>
            </a:r>
            <a:r>
              <a:rPr sz="2400" dirty="0">
                <a:solidFill>
                  <a:schemeClr val="accent5">
                    <a:lumMod val="20000"/>
                    <a:lumOff val="80000"/>
                  </a:schemeClr>
                </a:solidFill>
                <a:cs typeface="Book Antiqua"/>
              </a:rPr>
              <a:t>from SUIT </a:t>
            </a:r>
            <a:r>
              <a:rPr sz="2400" spc="-5" dirty="0">
                <a:solidFill>
                  <a:schemeClr val="accent5">
                    <a:lumMod val="20000"/>
                    <a:lumOff val="80000"/>
                  </a:schemeClr>
                </a:solidFill>
                <a:cs typeface="Book Antiqua"/>
              </a:rPr>
              <a:t>not </a:t>
            </a:r>
            <a:r>
              <a:rPr sz="2400" dirty="0">
                <a:solidFill>
                  <a:schemeClr val="accent5">
                    <a:lumMod val="20000"/>
                    <a:lumOff val="80000"/>
                  </a:schemeClr>
                </a:solidFill>
                <a:cs typeface="Book Antiqua"/>
              </a:rPr>
              <a:t>just from liability. Usually,  immediately</a:t>
            </a:r>
            <a:r>
              <a:rPr sz="2400" spc="-15" dirty="0">
                <a:solidFill>
                  <a:schemeClr val="accent5">
                    <a:lumMod val="20000"/>
                    <a:lumOff val="80000"/>
                  </a:schemeClr>
                </a:solidFill>
                <a:cs typeface="Book Antiqua"/>
              </a:rPr>
              <a:t> </a:t>
            </a:r>
            <a:r>
              <a:rPr sz="2400" dirty="0">
                <a:solidFill>
                  <a:schemeClr val="accent5">
                    <a:lumMod val="20000"/>
                    <a:lumOff val="80000"/>
                  </a:schemeClr>
                </a:solidFill>
                <a:cs typeface="Book Antiqua"/>
              </a:rPr>
              <a:t>appealable.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28650" y="682941"/>
            <a:ext cx="8439150" cy="689932"/>
          </a:xfrm>
          <a:prstGeom prst="rect">
            <a:avLst/>
          </a:prstGeom>
        </p:spPr>
        <p:txBody>
          <a:bodyPr vert="horz" wrap="square" lIns="0" tIns="12700" rIns="0" bIns="0" rtlCol="0">
            <a:spAutoFit/>
          </a:bodyPr>
          <a:lstStyle/>
          <a:p>
            <a:pPr marL="12700">
              <a:lnSpc>
                <a:spcPct val="100000"/>
              </a:lnSpc>
              <a:spcBef>
                <a:spcPts val="100"/>
              </a:spcBef>
            </a:pPr>
            <a:r>
              <a:rPr lang="en-US" sz="4400" u="none" spc="-5" dirty="0"/>
              <a:t>FEDERAL CIVIL RIGHTS</a:t>
            </a:r>
            <a:r>
              <a:rPr lang="en-US" sz="4400" u="none" spc="-40" dirty="0"/>
              <a:t> </a:t>
            </a:r>
            <a:r>
              <a:rPr lang="en-US" sz="4400" u="none" spc="-5" dirty="0"/>
              <a:t>CLAIMS</a:t>
            </a:r>
            <a:endParaRPr lang="en-US" sz="4400" dirty="0"/>
          </a:p>
        </p:txBody>
      </p:sp>
      <p:sp>
        <p:nvSpPr>
          <p:cNvPr id="18" name="Content Placeholder 17">
            <a:extLst>
              <a:ext uri="{FF2B5EF4-FFF2-40B4-BE49-F238E27FC236}">
                <a16:creationId xmlns:a16="http://schemas.microsoft.com/office/drawing/2014/main" id="{2EB92D0D-FFB9-7848-7A33-64E95592D679}"/>
              </a:ext>
            </a:extLst>
          </p:cNvPr>
          <p:cNvSpPr>
            <a:spLocks noGrp="1"/>
          </p:cNvSpPr>
          <p:nvPr>
            <p:ph idx="1"/>
          </p:nvPr>
        </p:nvSpPr>
        <p:spPr/>
        <p:txBody>
          <a:bodyPr>
            <a:normAutofit/>
          </a:bodyPr>
          <a:lstStyle/>
          <a:p>
            <a:pPr marL="0" indent="0">
              <a:buNone/>
            </a:pPr>
            <a:r>
              <a:rPr lang="en-US" sz="2400" dirty="0"/>
              <a:t>CLEARLY ESTABLISHED RIGHTS CAN BE PROVEN BY</a:t>
            </a:r>
          </a:p>
          <a:p>
            <a:pPr marL="457200" indent="-457200">
              <a:buFont typeface="+mj-lt"/>
              <a:buAutoNum type="arabicPeriod"/>
            </a:pPr>
            <a:r>
              <a:rPr lang="en-US" sz="2400" dirty="0"/>
              <a:t>“On point” SCOTUS,  Court of Appeals, or  state high court case  with materially similar facts;</a:t>
            </a:r>
          </a:p>
          <a:p>
            <a:pPr marL="457200" indent="-457200">
              <a:buFont typeface="+mj-lt"/>
              <a:buAutoNum type="arabicPeriod"/>
            </a:pPr>
            <a:r>
              <a:rPr lang="en-US" sz="2400" dirty="0"/>
              <a:t>Broad, clearly established  constitutional principle  that could govern  novel facts; or</a:t>
            </a:r>
          </a:p>
          <a:p>
            <a:pPr marL="457200" indent="-457200">
              <a:buFont typeface="+mj-lt"/>
              <a:buAutoNum type="arabicPeriod"/>
            </a:pPr>
            <a:r>
              <a:rPr lang="en-US" sz="2400" dirty="0"/>
              <a:t>Conduct where a broad, preexisting  constitutional principle  applies with obvious  clarity.</a:t>
            </a:r>
          </a:p>
          <a:p>
            <a:pPr marL="457200" indent="-457200">
              <a:buFont typeface="+mj-lt"/>
              <a:buAutoNum type="arabicPeriod"/>
            </a:pPr>
            <a:endParaRPr lang="en-US"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63676" y="422180"/>
            <a:ext cx="8504124" cy="689291"/>
          </a:xfrm>
          <a:prstGeom prst="rect">
            <a:avLst/>
          </a:prstGeom>
        </p:spPr>
        <p:txBody>
          <a:bodyPr vert="horz" wrap="square" lIns="0" tIns="12065" rIns="0" bIns="0" rtlCol="0">
            <a:spAutoFit/>
          </a:bodyPr>
          <a:lstStyle/>
          <a:p>
            <a:pPr marL="12700">
              <a:lnSpc>
                <a:spcPct val="100000"/>
              </a:lnSpc>
              <a:spcBef>
                <a:spcPts val="95"/>
              </a:spcBef>
            </a:pPr>
            <a:r>
              <a:rPr lang="en-US" sz="4400" u="none" spc="-5" dirty="0"/>
              <a:t>FEDERAL CIVIL RIGHTS</a:t>
            </a:r>
            <a:r>
              <a:rPr lang="en-US" sz="4400" u="none" spc="-40" dirty="0"/>
              <a:t> </a:t>
            </a:r>
            <a:r>
              <a:rPr lang="en-US" sz="4400" u="none" spc="-5" dirty="0"/>
              <a:t>CLAIMS</a:t>
            </a:r>
            <a:endParaRPr sz="4400" dirty="0"/>
          </a:p>
        </p:txBody>
      </p:sp>
      <p:sp>
        <p:nvSpPr>
          <p:cNvPr id="3" name="object 3"/>
          <p:cNvSpPr/>
          <p:nvPr/>
        </p:nvSpPr>
        <p:spPr>
          <a:xfrm>
            <a:off x="1216913" y="2010355"/>
            <a:ext cx="6711950" cy="646430"/>
          </a:xfrm>
          <a:custGeom>
            <a:avLst/>
            <a:gdLst/>
            <a:ahLst/>
            <a:cxnLst/>
            <a:rect l="l" t="t" r="r" b="b"/>
            <a:pathLst>
              <a:path w="6711950" h="646430">
                <a:moveTo>
                  <a:pt x="6604000" y="0"/>
                </a:moveTo>
                <a:lnTo>
                  <a:pt x="107696" y="0"/>
                </a:lnTo>
                <a:lnTo>
                  <a:pt x="65777" y="8469"/>
                </a:lnTo>
                <a:lnTo>
                  <a:pt x="31545" y="31559"/>
                </a:lnTo>
                <a:lnTo>
                  <a:pt x="8463" y="65793"/>
                </a:lnTo>
                <a:lnTo>
                  <a:pt x="0" y="107695"/>
                </a:lnTo>
                <a:lnTo>
                  <a:pt x="0" y="538479"/>
                </a:lnTo>
                <a:lnTo>
                  <a:pt x="8463" y="580382"/>
                </a:lnTo>
                <a:lnTo>
                  <a:pt x="31545" y="614616"/>
                </a:lnTo>
                <a:lnTo>
                  <a:pt x="65777" y="637706"/>
                </a:lnTo>
                <a:lnTo>
                  <a:pt x="107696" y="646176"/>
                </a:lnTo>
                <a:lnTo>
                  <a:pt x="6604000" y="646176"/>
                </a:lnTo>
                <a:lnTo>
                  <a:pt x="6645902" y="637706"/>
                </a:lnTo>
                <a:lnTo>
                  <a:pt x="6680136" y="614616"/>
                </a:lnTo>
                <a:lnTo>
                  <a:pt x="6703226" y="580382"/>
                </a:lnTo>
                <a:lnTo>
                  <a:pt x="6711696" y="538479"/>
                </a:lnTo>
                <a:lnTo>
                  <a:pt x="6711696" y="107695"/>
                </a:lnTo>
                <a:lnTo>
                  <a:pt x="6703226" y="65793"/>
                </a:lnTo>
                <a:lnTo>
                  <a:pt x="6680136" y="31559"/>
                </a:lnTo>
                <a:lnTo>
                  <a:pt x="6645902" y="8469"/>
                </a:lnTo>
                <a:lnTo>
                  <a:pt x="6604000" y="0"/>
                </a:lnTo>
                <a:close/>
              </a:path>
            </a:pathLst>
          </a:custGeom>
          <a:solidFill>
            <a:schemeClr val="accent2"/>
          </a:solidFill>
        </p:spPr>
        <p:txBody>
          <a:bodyPr wrap="square" lIns="0" tIns="0" rIns="0" bIns="0" rtlCol="0"/>
          <a:lstStyle/>
          <a:p>
            <a:endParaRPr/>
          </a:p>
        </p:txBody>
      </p:sp>
      <p:sp>
        <p:nvSpPr>
          <p:cNvPr id="4" name="object 4"/>
          <p:cNvSpPr/>
          <p:nvPr/>
        </p:nvSpPr>
        <p:spPr>
          <a:xfrm>
            <a:off x="1216913" y="2010355"/>
            <a:ext cx="6711950" cy="646430"/>
          </a:xfrm>
          <a:custGeom>
            <a:avLst/>
            <a:gdLst/>
            <a:ahLst/>
            <a:cxnLst/>
            <a:rect l="l" t="t" r="r" b="b"/>
            <a:pathLst>
              <a:path w="6711950" h="646430">
                <a:moveTo>
                  <a:pt x="0" y="107695"/>
                </a:moveTo>
                <a:lnTo>
                  <a:pt x="8463" y="65793"/>
                </a:lnTo>
                <a:lnTo>
                  <a:pt x="31545" y="31559"/>
                </a:lnTo>
                <a:lnTo>
                  <a:pt x="65777" y="8469"/>
                </a:lnTo>
                <a:lnTo>
                  <a:pt x="107696" y="0"/>
                </a:lnTo>
                <a:lnTo>
                  <a:pt x="6604000" y="0"/>
                </a:lnTo>
                <a:lnTo>
                  <a:pt x="6645902" y="8469"/>
                </a:lnTo>
                <a:lnTo>
                  <a:pt x="6680136" y="31559"/>
                </a:lnTo>
                <a:lnTo>
                  <a:pt x="6703226" y="65793"/>
                </a:lnTo>
                <a:lnTo>
                  <a:pt x="6711696" y="107695"/>
                </a:lnTo>
                <a:lnTo>
                  <a:pt x="6711696" y="538479"/>
                </a:lnTo>
                <a:lnTo>
                  <a:pt x="6703226" y="580382"/>
                </a:lnTo>
                <a:lnTo>
                  <a:pt x="6680136" y="614616"/>
                </a:lnTo>
                <a:lnTo>
                  <a:pt x="6645902" y="637706"/>
                </a:lnTo>
                <a:lnTo>
                  <a:pt x="6604000" y="646176"/>
                </a:lnTo>
                <a:lnTo>
                  <a:pt x="107696" y="646176"/>
                </a:lnTo>
                <a:lnTo>
                  <a:pt x="65777" y="637706"/>
                </a:lnTo>
                <a:lnTo>
                  <a:pt x="31545" y="614616"/>
                </a:lnTo>
                <a:lnTo>
                  <a:pt x="8463" y="580382"/>
                </a:lnTo>
                <a:lnTo>
                  <a:pt x="0" y="538479"/>
                </a:lnTo>
                <a:lnTo>
                  <a:pt x="0" y="107695"/>
                </a:lnTo>
                <a:close/>
              </a:path>
            </a:pathLst>
          </a:custGeom>
          <a:ln w="19050">
            <a:solidFill>
              <a:srgbClr val="FFFFFF"/>
            </a:solidFill>
          </a:ln>
        </p:spPr>
        <p:txBody>
          <a:bodyPr wrap="square" lIns="0" tIns="0" rIns="0" bIns="0" rtlCol="0"/>
          <a:lstStyle/>
          <a:p>
            <a:endParaRPr/>
          </a:p>
        </p:txBody>
      </p:sp>
      <p:sp>
        <p:nvSpPr>
          <p:cNvPr id="5" name="object 5"/>
          <p:cNvSpPr/>
          <p:nvPr/>
        </p:nvSpPr>
        <p:spPr>
          <a:xfrm>
            <a:off x="1216913" y="3970219"/>
            <a:ext cx="6711950" cy="647700"/>
          </a:xfrm>
          <a:custGeom>
            <a:avLst/>
            <a:gdLst/>
            <a:ahLst/>
            <a:cxnLst/>
            <a:rect l="l" t="t" r="r" b="b"/>
            <a:pathLst>
              <a:path w="6711950" h="647700">
                <a:moveTo>
                  <a:pt x="6603746" y="0"/>
                </a:moveTo>
                <a:lnTo>
                  <a:pt x="107950" y="0"/>
                </a:lnTo>
                <a:lnTo>
                  <a:pt x="65933" y="8491"/>
                </a:lnTo>
                <a:lnTo>
                  <a:pt x="31619" y="31638"/>
                </a:lnTo>
                <a:lnTo>
                  <a:pt x="8483" y="65954"/>
                </a:lnTo>
                <a:lnTo>
                  <a:pt x="0" y="107950"/>
                </a:lnTo>
                <a:lnTo>
                  <a:pt x="0" y="539750"/>
                </a:lnTo>
                <a:lnTo>
                  <a:pt x="8483" y="581745"/>
                </a:lnTo>
                <a:lnTo>
                  <a:pt x="31619" y="616061"/>
                </a:lnTo>
                <a:lnTo>
                  <a:pt x="65933" y="639208"/>
                </a:lnTo>
                <a:lnTo>
                  <a:pt x="107950" y="647700"/>
                </a:lnTo>
                <a:lnTo>
                  <a:pt x="6603746" y="647700"/>
                </a:lnTo>
                <a:lnTo>
                  <a:pt x="6645741" y="639208"/>
                </a:lnTo>
                <a:lnTo>
                  <a:pt x="6680057" y="616061"/>
                </a:lnTo>
                <a:lnTo>
                  <a:pt x="6703204" y="581745"/>
                </a:lnTo>
                <a:lnTo>
                  <a:pt x="6711696" y="539750"/>
                </a:lnTo>
                <a:lnTo>
                  <a:pt x="6711696" y="107950"/>
                </a:lnTo>
                <a:lnTo>
                  <a:pt x="6703204" y="65954"/>
                </a:lnTo>
                <a:lnTo>
                  <a:pt x="6680057" y="31638"/>
                </a:lnTo>
                <a:lnTo>
                  <a:pt x="6645741" y="8491"/>
                </a:lnTo>
                <a:lnTo>
                  <a:pt x="6603746" y="0"/>
                </a:lnTo>
                <a:close/>
              </a:path>
            </a:pathLst>
          </a:custGeom>
          <a:solidFill>
            <a:schemeClr val="accent2"/>
          </a:solidFill>
        </p:spPr>
        <p:txBody>
          <a:bodyPr wrap="square" lIns="0" tIns="0" rIns="0" bIns="0" rtlCol="0"/>
          <a:lstStyle/>
          <a:p>
            <a:endParaRPr/>
          </a:p>
        </p:txBody>
      </p:sp>
      <p:sp>
        <p:nvSpPr>
          <p:cNvPr id="6" name="object 6"/>
          <p:cNvSpPr/>
          <p:nvPr/>
        </p:nvSpPr>
        <p:spPr>
          <a:xfrm>
            <a:off x="1216913" y="3970219"/>
            <a:ext cx="6711950" cy="647700"/>
          </a:xfrm>
          <a:custGeom>
            <a:avLst/>
            <a:gdLst/>
            <a:ahLst/>
            <a:cxnLst/>
            <a:rect l="l" t="t" r="r" b="b"/>
            <a:pathLst>
              <a:path w="6711950" h="647700">
                <a:moveTo>
                  <a:pt x="0" y="107950"/>
                </a:moveTo>
                <a:lnTo>
                  <a:pt x="8483" y="65954"/>
                </a:lnTo>
                <a:lnTo>
                  <a:pt x="31619" y="31638"/>
                </a:lnTo>
                <a:lnTo>
                  <a:pt x="65933" y="8491"/>
                </a:lnTo>
                <a:lnTo>
                  <a:pt x="107950" y="0"/>
                </a:lnTo>
                <a:lnTo>
                  <a:pt x="6603746" y="0"/>
                </a:lnTo>
                <a:lnTo>
                  <a:pt x="6645741" y="8491"/>
                </a:lnTo>
                <a:lnTo>
                  <a:pt x="6680057" y="31638"/>
                </a:lnTo>
                <a:lnTo>
                  <a:pt x="6703204" y="65954"/>
                </a:lnTo>
                <a:lnTo>
                  <a:pt x="6711696" y="107950"/>
                </a:lnTo>
                <a:lnTo>
                  <a:pt x="6711696" y="539750"/>
                </a:lnTo>
                <a:lnTo>
                  <a:pt x="6703204" y="581745"/>
                </a:lnTo>
                <a:lnTo>
                  <a:pt x="6680057" y="616061"/>
                </a:lnTo>
                <a:lnTo>
                  <a:pt x="6645741" y="639208"/>
                </a:lnTo>
                <a:lnTo>
                  <a:pt x="6603746" y="647700"/>
                </a:lnTo>
                <a:lnTo>
                  <a:pt x="107950" y="647700"/>
                </a:lnTo>
                <a:lnTo>
                  <a:pt x="65933" y="639208"/>
                </a:lnTo>
                <a:lnTo>
                  <a:pt x="31619" y="616061"/>
                </a:lnTo>
                <a:lnTo>
                  <a:pt x="8483" y="581745"/>
                </a:lnTo>
                <a:lnTo>
                  <a:pt x="0" y="539750"/>
                </a:lnTo>
                <a:lnTo>
                  <a:pt x="0" y="107950"/>
                </a:lnTo>
                <a:close/>
              </a:path>
            </a:pathLst>
          </a:custGeom>
          <a:ln w="19050">
            <a:solidFill>
              <a:srgbClr val="FFFFFF"/>
            </a:solidFill>
          </a:ln>
        </p:spPr>
        <p:txBody>
          <a:bodyPr wrap="square" lIns="0" tIns="0" rIns="0" bIns="0" rtlCol="0"/>
          <a:lstStyle/>
          <a:p>
            <a:endParaRPr/>
          </a:p>
        </p:txBody>
      </p:sp>
      <p:sp>
        <p:nvSpPr>
          <p:cNvPr id="7" name="object 7"/>
          <p:cNvSpPr txBox="1"/>
          <p:nvPr/>
        </p:nvSpPr>
        <p:spPr>
          <a:xfrm>
            <a:off x="1338199" y="1905000"/>
            <a:ext cx="6354445" cy="4079322"/>
          </a:xfrm>
          <a:prstGeom prst="rect">
            <a:avLst/>
          </a:prstGeom>
        </p:spPr>
        <p:txBody>
          <a:bodyPr vert="horz" wrap="square" lIns="0" tIns="199390" rIns="0" bIns="0" rtlCol="0">
            <a:spAutoFit/>
          </a:bodyPr>
          <a:lstStyle/>
          <a:p>
            <a:pPr marL="12700">
              <a:lnSpc>
                <a:spcPct val="100000"/>
              </a:lnSpc>
              <a:spcBef>
                <a:spcPts val="1570"/>
              </a:spcBef>
            </a:pPr>
            <a:r>
              <a:rPr sz="2700" dirty="0">
                <a:solidFill>
                  <a:srgbClr val="FFFFFF"/>
                </a:solidFill>
                <a:cs typeface="Century Gothic"/>
              </a:rPr>
              <a:t>§</a:t>
            </a:r>
            <a:r>
              <a:rPr sz="2700" spc="-5" dirty="0">
                <a:solidFill>
                  <a:srgbClr val="FFFFFF"/>
                </a:solidFill>
                <a:cs typeface="Century Gothic"/>
              </a:rPr>
              <a:t> </a:t>
            </a:r>
            <a:r>
              <a:rPr sz="2700" dirty="0">
                <a:solidFill>
                  <a:srgbClr val="FFFFFF"/>
                </a:solidFill>
                <a:cs typeface="Century Gothic"/>
              </a:rPr>
              <a:t>1981</a:t>
            </a:r>
            <a:endParaRPr sz="2700" dirty="0">
              <a:cs typeface="Century Gothic"/>
            </a:endParaRPr>
          </a:p>
          <a:p>
            <a:pPr marL="319405" indent="-229235">
              <a:lnSpc>
                <a:spcPct val="100000"/>
              </a:lnSpc>
              <a:spcBef>
                <a:spcPts val="1140"/>
              </a:spcBef>
              <a:buChar char="•"/>
              <a:tabLst>
                <a:tab pos="320040" algn="l"/>
              </a:tabLst>
            </a:pPr>
            <a:r>
              <a:rPr sz="2100" dirty="0">
                <a:solidFill>
                  <a:srgbClr val="FFFFFF"/>
                </a:solidFill>
                <a:cs typeface="Century Gothic"/>
              </a:rPr>
              <a:t>Injunctive </a:t>
            </a:r>
            <a:r>
              <a:rPr sz="2100" spc="-5" dirty="0">
                <a:solidFill>
                  <a:srgbClr val="FFFFFF"/>
                </a:solidFill>
                <a:cs typeface="Century Gothic"/>
              </a:rPr>
              <a:t>relief, </a:t>
            </a:r>
            <a:r>
              <a:rPr sz="2100" dirty="0">
                <a:solidFill>
                  <a:srgbClr val="FFFFFF"/>
                </a:solidFill>
                <a:cs typeface="Century Gothic"/>
              </a:rPr>
              <a:t>reinstatement, </a:t>
            </a:r>
            <a:r>
              <a:rPr sz="2100" spc="-5" dirty="0">
                <a:solidFill>
                  <a:srgbClr val="FFFFFF"/>
                </a:solidFill>
                <a:cs typeface="Century Gothic"/>
              </a:rPr>
              <a:t>back</a:t>
            </a:r>
            <a:r>
              <a:rPr sz="2100" spc="-95" dirty="0">
                <a:solidFill>
                  <a:srgbClr val="FFFFFF"/>
                </a:solidFill>
                <a:cs typeface="Century Gothic"/>
              </a:rPr>
              <a:t> </a:t>
            </a:r>
            <a:r>
              <a:rPr sz="2100" spc="-10" dirty="0">
                <a:solidFill>
                  <a:srgbClr val="FFFFFF"/>
                </a:solidFill>
                <a:cs typeface="Century Gothic"/>
              </a:rPr>
              <a:t>pay</a:t>
            </a:r>
            <a:endParaRPr sz="2100" dirty="0">
              <a:cs typeface="Century Gothic"/>
            </a:endParaRPr>
          </a:p>
          <a:p>
            <a:pPr marL="319405" marR="5080" indent="-228600">
              <a:lnSpc>
                <a:spcPts val="2320"/>
              </a:lnSpc>
              <a:spcBef>
                <a:spcPts val="555"/>
              </a:spcBef>
              <a:buChar char="•"/>
              <a:tabLst>
                <a:tab pos="320040" algn="l"/>
              </a:tabLst>
            </a:pPr>
            <a:r>
              <a:rPr sz="2100" dirty="0">
                <a:solidFill>
                  <a:srgbClr val="FFFFFF"/>
                </a:solidFill>
                <a:cs typeface="Century Gothic"/>
              </a:rPr>
              <a:t>Punitive </a:t>
            </a:r>
            <a:r>
              <a:rPr sz="2100" spc="-5" dirty="0">
                <a:solidFill>
                  <a:srgbClr val="FFFFFF"/>
                </a:solidFill>
                <a:cs typeface="Century Gothic"/>
              </a:rPr>
              <a:t>damages against </a:t>
            </a:r>
            <a:r>
              <a:rPr sz="2100" dirty="0">
                <a:solidFill>
                  <a:srgbClr val="FFFFFF"/>
                </a:solidFill>
                <a:cs typeface="Century Gothic"/>
              </a:rPr>
              <a:t>a </a:t>
            </a:r>
            <a:r>
              <a:rPr sz="2100" spc="-5" dirty="0">
                <a:solidFill>
                  <a:srgbClr val="FFFFFF"/>
                </a:solidFill>
                <a:cs typeface="Century Gothic"/>
              </a:rPr>
              <a:t>public </a:t>
            </a:r>
            <a:r>
              <a:rPr sz="2100" dirty="0">
                <a:solidFill>
                  <a:srgbClr val="FFFFFF"/>
                </a:solidFill>
                <a:cs typeface="Century Gothic"/>
              </a:rPr>
              <a:t>official and  compensatory </a:t>
            </a:r>
            <a:r>
              <a:rPr sz="2100" spc="-5" dirty="0">
                <a:solidFill>
                  <a:srgbClr val="FFFFFF"/>
                </a:solidFill>
                <a:cs typeface="Century Gothic"/>
              </a:rPr>
              <a:t>damages against both </a:t>
            </a:r>
            <a:r>
              <a:rPr sz="2100" dirty="0">
                <a:solidFill>
                  <a:srgbClr val="FFFFFF"/>
                </a:solidFill>
                <a:cs typeface="Century Gothic"/>
              </a:rPr>
              <a:t>the  official and the</a:t>
            </a:r>
            <a:r>
              <a:rPr sz="2100" spc="-40" dirty="0">
                <a:solidFill>
                  <a:srgbClr val="FFFFFF"/>
                </a:solidFill>
                <a:cs typeface="Century Gothic"/>
              </a:rPr>
              <a:t> </a:t>
            </a:r>
            <a:r>
              <a:rPr sz="2100" dirty="0">
                <a:solidFill>
                  <a:srgbClr val="FFFFFF"/>
                </a:solidFill>
                <a:cs typeface="Century Gothic"/>
              </a:rPr>
              <a:t>municipality</a:t>
            </a:r>
            <a:endParaRPr sz="2100" dirty="0">
              <a:cs typeface="Century Gothic"/>
            </a:endParaRPr>
          </a:p>
          <a:p>
            <a:pPr marL="12700">
              <a:lnSpc>
                <a:spcPct val="100000"/>
              </a:lnSpc>
              <a:spcBef>
                <a:spcPts val="1025"/>
              </a:spcBef>
            </a:pPr>
            <a:r>
              <a:rPr sz="2700" dirty="0">
                <a:solidFill>
                  <a:srgbClr val="FFFFFF"/>
                </a:solidFill>
                <a:cs typeface="Century Gothic"/>
              </a:rPr>
              <a:t>§</a:t>
            </a:r>
            <a:r>
              <a:rPr sz="2700" spc="-5" dirty="0">
                <a:solidFill>
                  <a:srgbClr val="FFFFFF"/>
                </a:solidFill>
                <a:cs typeface="Century Gothic"/>
              </a:rPr>
              <a:t> </a:t>
            </a:r>
            <a:r>
              <a:rPr sz="2700" dirty="0">
                <a:solidFill>
                  <a:srgbClr val="FFFFFF"/>
                </a:solidFill>
                <a:cs typeface="Century Gothic"/>
              </a:rPr>
              <a:t>1983</a:t>
            </a:r>
            <a:endParaRPr sz="2700" dirty="0">
              <a:cs typeface="Century Gothic"/>
            </a:endParaRPr>
          </a:p>
          <a:p>
            <a:pPr marL="319405" indent="-229235">
              <a:lnSpc>
                <a:spcPct val="100000"/>
              </a:lnSpc>
              <a:spcBef>
                <a:spcPts val="1145"/>
              </a:spcBef>
              <a:buChar char="•"/>
              <a:tabLst>
                <a:tab pos="320040" algn="l"/>
              </a:tabLst>
            </a:pPr>
            <a:r>
              <a:rPr sz="2100" dirty="0">
                <a:solidFill>
                  <a:srgbClr val="FFFFFF"/>
                </a:solidFill>
                <a:cs typeface="Century Gothic"/>
              </a:rPr>
              <a:t>Injunctive </a:t>
            </a:r>
            <a:r>
              <a:rPr sz="2100" spc="-5" dirty="0">
                <a:solidFill>
                  <a:srgbClr val="FFFFFF"/>
                </a:solidFill>
                <a:cs typeface="Century Gothic"/>
              </a:rPr>
              <a:t>relief, </a:t>
            </a:r>
            <a:r>
              <a:rPr sz="2100" dirty="0">
                <a:solidFill>
                  <a:srgbClr val="FFFFFF"/>
                </a:solidFill>
                <a:cs typeface="Century Gothic"/>
              </a:rPr>
              <a:t>reinstatement, </a:t>
            </a:r>
            <a:r>
              <a:rPr sz="2100" spc="-5" dirty="0">
                <a:solidFill>
                  <a:srgbClr val="FFFFFF"/>
                </a:solidFill>
                <a:cs typeface="Century Gothic"/>
              </a:rPr>
              <a:t>back</a:t>
            </a:r>
            <a:r>
              <a:rPr sz="2100" spc="-95" dirty="0">
                <a:solidFill>
                  <a:srgbClr val="FFFFFF"/>
                </a:solidFill>
                <a:cs typeface="Century Gothic"/>
              </a:rPr>
              <a:t> </a:t>
            </a:r>
            <a:r>
              <a:rPr sz="2100" spc="-10" dirty="0">
                <a:solidFill>
                  <a:srgbClr val="FFFFFF"/>
                </a:solidFill>
                <a:cs typeface="Century Gothic"/>
              </a:rPr>
              <a:t>pay</a:t>
            </a:r>
            <a:endParaRPr sz="2100" dirty="0">
              <a:cs typeface="Century Gothic"/>
            </a:endParaRPr>
          </a:p>
          <a:p>
            <a:pPr marL="319405" marR="5080" indent="-228600">
              <a:lnSpc>
                <a:spcPts val="2320"/>
              </a:lnSpc>
              <a:spcBef>
                <a:spcPts val="555"/>
              </a:spcBef>
              <a:buChar char="•"/>
              <a:tabLst>
                <a:tab pos="320040" algn="l"/>
              </a:tabLst>
            </a:pPr>
            <a:r>
              <a:rPr sz="2100" dirty="0">
                <a:solidFill>
                  <a:srgbClr val="FFFFFF"/>
                </a:solidFill>
                <a:cs typeface="Century Gothic"/>
              </a:rPr>
              <a:t>Punitive </a:t>
            </a:r>
            <a:r>
              <a:rPr sz="2100" spc="-5" dirty="0">
                <a:solidFill>
                  <a:srgbClr val="FFFFFF"/>
                </a:solidFill>
                <a:cs typeface="Century Gothic"/>
              </a:rPr>
              <a:t>damages against </a:t>
            </a:r>
            <a:r>
              <a:rPr sz="2100" dirty="0">
                <a:solidFill>
                  <a:srgbClr val="FFFFFF"/>
                </a:solidFill>
                <a:cs typeface="Century Gothic"/>
              </a:rPr>
              <a:t>a </a:t>
            </a:r>
            <a:r>
              <a:rPr sz="2100" spc="-5" dirty="0">
                <a:solidFill>
                  <a:srgbClr val="FFFFFF"/>
                </a:solidFill>
                <a:cs typeface="Century Gothic"/>
              </a:rPr>
              <a:t>public </a:t>
            </a:r>
            <a:r>
              <a:rPr sz="2100" dirty="0">
                <a:solidFill>
                  <a:srgbClr val="FFFFFF"/>
                </a:solidFill>
                <a:cs typeface="Century Gothic"/>
              </a:rPr>
              <a:t>official and  compensatory </a:t>
            </a:r>
            <a:r>
              <a:rPr sz="2100" spc="-5" dirty="0">
                <a:solidFill>
                  <a:srgbClr val="FFFFFF"/>
                </a:solidFill>
                <a:cs typeface="Century Gothic"/>
              </a:rPr>
              <a:t>against </a:t>
            </a:r>
            <a:r>
              <a:rPr sz="2100" dirty="0">
                <a:solidFill>
                  <a:srgbClr val="FFFFFF"/>
                </a:solidFill>
                <a:cs typeface="Century Gothic"/>
              </a:rPr>
              <a:t>municipality </a:t>
            </a:r>
            <a:r>
              <a:rPr sz="2100" spc="-5" dirty="0">
                <a:solidFill>
                  <a:srgbClr val="FFFFFF"/>
                </a:solidFill>
                <a:cs typeface="Century Gothic"/>
              </a:rPr>
              <a:t>and  </a:t>
            </a:r>
            <a:r>
              <a:rPr sz="2100" dirty="0">
                <a:solidFill>
                  <a:srgbClr val="FFFFFF"/>
                </a:solidFill>
                <a:cs typeface="Century Gothic"/>
              </a:rPr>
              <a:t>official</a:t>
            </a:r>
            <a:endParaRPr sz="2100" dirty="0">
              <a:cs typeface="Century Gothic"/>
            </a:endParaRPr>
          </a:p>
          <a:p>
            <a:pPr marL="319405" indent="-229235">
              <a:lnSpc>
                <a:spcPct val="100000"/>
              </a:lnSpc>
              <a:spcBef>
                <a:spcPts val="260"/>
              </a:spcBef>
              <a:buChar char="•"/>
              <a:tabLst>
                <a:tab pos="320040" algn="l"/>
              </a:tabLst>
            </a:pPr>
            <a:r>
              <a:rPr sz="2100" spc="-5" dirty="0">
                <a:solidFill>
                  <a:srgbClr val="FFFFFF"/>
                </a:solidFill>
                <a:cs typeface="Century Gothic"/>
              </a:rPr>
              <a:t>Attorneys’ </a:t>
            </a:r>
            <a:r>
              <a:rPr sz="2100" dirty="0">
                <a:solidFill>
                  <a:srgbClr val="FFFFFF"/>
                </a:solidFill>
                <a:cs typeface="Century Gothic"/>
              </a:rPr>
              <a:t>fees </a:t>
            </a:r>
            <a:r>
              <a:rPr sz="2100" spc="-5" dirty="0">
                <a:solidFill>
                  <a:srgbClr val="FFFFFF"/>
                </a:solidFill>
                <a:cs typeface="Century Gothic"/>
              </a:rPr>
              <a:t>and</a:t>
            </a:r>
            <a:r>
              <a:rPr sz="2100" spc="-15" dirty="0">
                <a:solidFill>
                  <a:srgbClr val="FFFFFF"/>
                </a:solidFill>
                <a:cs typeface="Century Gothic"/>
              </a:rPr>
              <a:t> </a:t>
            </a:r>
            <a:r>
              <a:rPr sz="2100" dirty="0">
                <a:solidFill>
                  <a:srgbClr val="FFFFFF"/>
                </a:solidFill>
                <a:cs typeface="Century Gothic"/>
              </a:rPr>
              <a:t>costs</a:t>
            </a:r>
            <a:endParaRPr sz="2100" dirty="0">
              <a:cs typeface="Century Gothic"/>
            </a:endParaRPr>
          </a:p>
        </p:txBody>
      </p:sp>
      <p:sp>
        <p:nvSpPr>
          <p:cNvPr id="8" name="TextBox 7">
            <a:extLst>
              <a:ext uri="{FF2B5EF4-FFF2-40B4-BE49-F238E27FC236}">
                <a16:creationId xmlns:a16="http://schemas.microsoft.com/office/drawing/2014/main" id="{8FE135DD-175D-E197-514D-F155E87308B0}"/>
              </a:ext>
            </a:extLst>
          </p:cNvPr>
          <p:cNvSpPr txBox="1"/>
          <p:nvPr/>
        </p:nvSpPr>
        <p:spPr>
          <a:xfrm>
            <a:off x="1101980" y="1302469"/>
            <a:ext cx="1545616" cy="707886"/>
          </a:xfrm>
          <a:prstGeom prst="rect">
            <a:avLst/>
          </a:prstGeom>
          <a:noFill/>
        </p:spPr>
        <p:txBody>
          <a:bodyPr wrap="none" rtlCol="0">
            <a:spAutoFit/>
          </a:bodyPr>
          <a:lstStyle/>
          <a:p>
            <a:r>
              <a:rPr lang="en-US" sz="4000" dirty="0"/>
              <a:t>RELIEF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565505" y="612118"/>
            <a:ext cx="8273695" cy="689932"/>
          </a:xfrm>
          <a:prstGeom prst="rect">
            <a:avLst/>
          </a:prstGeom>
        </p:spPr>
        <p:txBody>
          <a:bodyPr vert="horz" wrap="square" lIns="0" tIns="12700" rIns="0" bIns="0" rtlCol="0">
            <a:spAutoFit/>
          </a:bodyPr>
          <a:lstStyle/>
          <a:p>
            <a:pPr marL="12700">
              <a:lnSpc>
                <a:spcPct val="100000"/>
              </a:lnSpc>
              <a:spcBef>
                <a:spcPts val="100"/>
              </a:spcBef>
            </a:pPr>
            <a:r>
              <a:rPr lang="en-US" sz="4400" u="none" spc="-5" dirty="0"/>
              <a:t>FEDERAL CIVIL RIGHTS</a:t>
            </a:r>
            <a:r>
              <a:rPr lang="en-US" sz="4400" u="none" spc="-40" dirty="0"/>
              <a:t> </a:t>
            </a:r>
            <a:r>
              <a:rPr lang="en-US" sz="4400" u="none" spc="-5" dirty="0"/>
              <a:t>CLAIMS</a:t>
            </a:r>
            <a:endParaRPr sz="4200" dirty="0"/>
          </a:p>
        </p:txBody>
      </p:sp>
      <p:sp>
        <p:nvSpPr>
          <p:cNvPr id="5" name="object 5"/>
          <p:cNvSpPr txBox="1"/>
          <p:nvPr/>
        </p:nvSpPr>
        <p:spPr>
          <a:xfrm>
            <a:off x="685800" y="1748409"/>
            <a:ext cx="7648193" cy="4285660"/>
          </a:xfrm>
          <a:prstGeom prst="rect">
            <a:avLst/>
          </a:prstGeom>
        </p:spPr>
        <p:txBody>
          <a:bodyPr vert="horz" wrap="square" lIns="0" tIns="85725" rIns="0" bIns="0" rtlCol="0">
            <a:spAutoFit/>
          </a:bodyPr>
          <a:lstStyle/>
          <a:p>
            <a:pPr marL="12700" marR="5080">
              <a:lnSpc>
                <a:spcPct val="80000"/>
              </a:lnSpc>
              <a:spcBef>
                <a:spcPts val="675"/>
              </a:spcBef>
              <a:buClr>
                <a:srgbClr val="82B0E4"/>
              </a:buClr>
              <a:buSzPct val="79166"/>
              <a:tabLst>
                <a:tab pos="354965" algn="l"/>
                <a:tab pos="355600" algn="l"/>
              </a:tabLst>
            </a:pPr>
            <a:r>
              <a:rPr lang="en-US" sz="3600" dirty="0">
                <a:solidFill>
                  <a:schemeClr val="accent5">
                    <a:lumMod val="20000"/>
                    <a:lumOff val="80000"/>
                  </a:schemeClr>
                </a:solidFill>
                <a:cs typeface="Book Antiqua"/>
              </a:rPr>
              <a:t>STATUTE OF LIMITATIONS</a:t>
            </a:r>
          </a:p>
          <a:p>
            <a:pPr marL="355600" marR="5080" indent="-342900">
              <a:lnSpc>
                <a:spcPct val="80000"/>
              </a:lnSpc>
              <a:spcBef>
                <a:spcPts val="675"/>
              </a:spcBef>
              <a:buClr>
                <a:srgbClr val="82B0E4"/>
              </a:buClr>
              <a:buSzPct val="79166"/>
              <a:buFont typeface="Wingdings 3"/>
              <a:buChar char=""/>
              <a:tabLst>
                <a:tab pos="354965" algn="l"/>
                <a:tab pos="355600" algn="l"/>
              </a:tabLst>
            </a:pPr>
            <a:r>
              <a:rPr sz="2400" dirty="0">
                <a:solidFill>
                  <a:schemeClr val="accent5">
                    <a:lumMod val="20000"/>
                    <a:lumOff val="80000"/>
                  </a:schemeClr>
                </a:solidFill>
                <a:cs typeface="Book Antiqua"/>
              </a:rPr>
              <a:t>§ 1983 (presumably</a:t>
            </a:r>
            <a:r>
              <a:rPr sz="2400" spc="-105" dirty="0">
                <a:solidFill>
                  <a:schemeClr val="accent5">
                    <a:lumMod val="20000"/>
                    <a:lumOff val="80000"/>
                  </a:schemeClr>
                </a:solidFill>
                <a:cs typeface="Book Antiqua"/>
              </a:rPr>
              <a:t> </a:t>
            </a:r>
            <a:r>
              <a:rPr sz="2400" dirty="0">
                <a:solidFill>
                  <a:schemeClr val="accent5">
                    <a:lumMod val="20000"/>
                    <a:lumOff val="80000"/>
                  </a:schemeClr>
                </a:solidFill>
                <a:cs typeface="Book Antiqua"/>
              </a:rPr>
              <a:t>§  1985)</a:t>
            </a:r>
          </a:p>
          <a:p>
            <a:pPr marL="756285" marR="409575" lvl="1" indent="-287020">
              <a:lnSpc>
                <a:spcPct val="80000"/>
              </a:lnSpc>
              <a:spcBef>
                <a:spcPts val="994"/>
              </a:spcBef>
              <a:buClr>
                <a:srgbClr val="82B0E4"/>
              </a:buClr>
              <a:buSzPct val="79166"/>
              <a:buFont typeface="Wingdings 3"/>
              <a:buChar char=""/>
              <a:tabLst>
                <a:tab pos="756920" algn="l"/>
              </a:tabLst>
            </a:pPr>
            <a:r>
              <a:rPr sz="2400" spc="-5" dirty="0">
                <a:solidFill>
                  <a:schemeClr val="accent5">
                    <a:lumMod val="20000"/>
                    <a:lumOff val="80000"/>
                  </a:schemeClr>
                </a:solidFill>
                <a:cs typeface="Book Antiqua"/>
              </a:rPr>
              <a:t>Governed by </a:t>
            </a:r>
            <a:r>
              <a:rPr sz="2400" dirty="0">
                <a:solidFill>
                  <a:schemeClr val="accent5">
                    <a:lumMod val="20000"/>
                    <a:lumOff val="80000"/>
                  </a:schemeClr>
                </a:solidFill>
                <a:cs typeface="Book Antiqua"/>
              </a:rPr>
              <a:t>same SOL as  </a:t>
            </a:r>
            <a:r>
              <a:rPr sz="2400" spc="-5" dirty="0">
                <a:solidFill>
                  <a:schemeClr val="accent5">
                    <a:lumMod val="20000"/>
                    <a:lumOff val="80000"/>
                  </a:schemeClr>
                </a:solidFill>
                <a:cs typeface="Book Antiqua"/>
              </a:rPr>
              <a:t>personal</a:t>
            </a:r>
            <a:r>
              <a:rPr sz="2400" spc="-75" dirty="0">
                <a:solidFill>
                  <a:schemeClr val="accent5">
                    <a:lumMod val="20000"/>
                    <a:lumOff val="80000"/>
                  </a:schemeClr>
                </a:solidFill>
                <a:cs typeface="Book Antiqua"/>
              </a:rPr>
              <a:t> </a:t>
            </a:r>
            <a:r>
              <a:rPr sz="2400" spc="-5" dirty="0">
                <a:solidFill>
                  <a:schemeClr val="accent5">
                    <a:lumMod val="20000"/>
                    <a:lumOff val="80000"/>
                  </a:schemeClr>
                </a:solidFill>
                <a:cs typeface="Book Antiqua"/>
              </a:rPr>
              <a:t>injury  </a:t>
            </a:r>
            <a:r>
              <a:rPr sz="2400" dirty="0">
                <a:solidFill>
                  <a:schemeClr val="accent5">
                    <a:lumMod val="20000"/>
                    <a:lumOff val="80000"/>
                  </a:schemeClr>
                </a:solidFill>
                <a:cs typeface="Book Antiqua"/>
              </a:rPr>
              <a:t>suits</a:t>
            </a:r>
          </a:p>
          <a:p>
            <a:pPr marL="756285" marR="183515" lvl="1" indent="-287020" algn="just">
              <a:lnSpc>
                <a:spcPts val="2310"/>
              </a:lnSpc>
              <a:spcBef>
                <a:spcPts val="985"/>
              </a:spcBef>
              <a:buClr>
                <a:srgbClr val="82B0E4"/>
              </a:buClr>
              <a:buSzPct val="79166"/>
              <a:buFont typeface="Wingdings 3"/>
              <a:buChar char=""/>
              <a:tabLst>
                <a:tab pos="756920" algn="l"/>
              </a:tabLst>
            </a:pPr>
            <a:r>
              <a:rPr sz="2400" dirty="0">
                <a:solidFill>
                  <a:schemeClr val="accent5">
                    <a:lumMod val="20000"/>
                    <a:lumOff val="80000"/>
                  </a:schemeClr>
                </a:solidFill>
                <a:cs typeface="Book Antiqua"/>
              </a:rPr>
              <a:t>In </a:t>
            </a:r>
            <a:r>
              <a:rPr sz="2400" spc="-5" dirty="0">
                <a:solidFill>
                  <a:schemeClr val="accent5">
                    <a:lumMod val="20000"/>
                    <a:lumOff val="80000"/>
                  </a:schemeClr>
                </a:solidFill>
                <a:cs typeface="Book Antiqua"/>
              </a:rPr>
              <a:t>Florida, the </a:t>
            </a:r>
            <a:r>
              <a:rPr lang="en-US" sz="2400" dirty="0">
                <a:solidFill>
                  <a:schemeClr val="accent5">
                    <a:lumMod val="20000"/>
                    <a:lumOff val="80000"/>
                  </a:schemeClr>
                </a:solidFill>
                <a:cs typeface="Book Antiqua"/>
              </a:rPr>
              <a:t>2 </a:t>
            </a:r>
            <a:r>
              <a:rPr sz="2400" spc="-5" dirty="0">
                <a:solidFill>
                  <a:schemeClr val="accent5">
                    <a:lumMod val="20000"/>
                    <a:lumOff val="80000"/>
                  </a:schemeClr>
                </a:solidFill>
                <a:cs typeface="Book Antiqua"/>
              </a:rPr>
              <a:t>year</a:t>
            </a:r>
            <a:r>
              <a:rPr lang="en-US" sz="2400" spc="-5" dirty="0">
                <a:solidFill>
                  <a:schemeClr val="accent5">
                    <a:lumMod val="20000"/>
                    <a:lumOff val="80000"/>
                  </a:schemeClr>
                </a:solidFill>
                <a:cs typeface="Book Antiqua"/>
              </a:rPr>
              <a:t>*</a:t>
            </a:r>
            <a:r>
              <a:rPr sz="2400" spc="-5" dirty="0">
                <a:solidFill>
                  <a:schemeClr val="accent5">
                    <a:lumMod val="20000"/>
                    <a:lumOff val="80000"/>
                  </a:schemeClr>
                </a:solidFill>
                <a:cs typeface="Book Antiqua"/>
              </a:rPr>
              <a:t> SOL </a:t>
            </a:r>
            <a:r>
              <a:rPr sz="2400" dirty="0">
                <a:solidFill>
                  <a:schemeClr val="accent5">
                    <a:lumMod val="20000"/>
                    <a:lumOff val="80000"/>
                  </a:schemeClr>
                </a:solidFill>
                <a:cs typeface="Book Antiqua"/>
              </a:rPr>
              <a:t>for</a:t>
            </a:r>
            <a:r>
              <a:rPr sz="2400" spc="-50" dirty="0">
                <a:solidFill>
                  <a:schemeClr val="accent5">
                    <a:lumMod val="20000"/>
                    <a:lumOff val="80000"/>
                  </a:schemeClr>
                </a:solidFill>
                <a:cs typeface="Book Antiqua"/>
              </a:rPr>
              <a:t> </a:t>
            </a:r>
            <a:r>
              <a:rPr sz="2400" spc="-10" dirty="0">
                <a:solidFill>
                  <a:schemeClr val="accent5">
                    <a:lumMod val="20000"/>
                    <a:lumOff val="80000"/>
                  </a:schemeClr>
                </a:solidFill>
                <a:cs typeface="Book Antiqua"/>
              </a:rPr>
              <a:t>tort </a:t>
            </a:r>
            <a:r>
              <a:rPr sz="2400" spc="-5" dirty="0">
                <a:solidFill>
                  <a:schemeClr val="accent5">
                    <a:lumMod val="20000"/>
                    <a:lumOff val="80000"/>
                  </a:schemeClr>
                </a:solidFill>
                <a:cs typeface="Book Antiqua"/>
              </a:rPr>
              <a:t>actions</a:t>
            </a:r>
            <a:r>
              <a:rPr sz="2400" spc="-15" dirty="0">
                <a:solidFill>
                  <a:schemeClr val="accent5">
                    <a:lumMod val="20000"/>
                    <a:lumOff val="80000"/>
                  </a:schemeClr>
                </a:solidFill>
                <a:cs typeface="Book Antiqua"/>
              </a:rPr>
              <a:t> </a:t>
            </a:r>
            <a:r>
              <a:rPr sz="2400" spc="-5" dirty="0">
                <a:solidFill>
                  <a:schemeClr val="accent5">
                    <a:lumMod val="20000"/>
                    <a:lumOff val="80000"/>
                  </a:schemeClr>
                </a:solidFill>
                <a:cs typeface="Book Antiqua"/>
              </a:rPr>
              <a:t>governs</a:t>
            </a:r>
            <a:endParaRPr sz="2400" dirty="0">
              <a:solidFill>
                <a:schemeClr val="accent5">
                  <a:lumMod val="20000"/>
                  <a:lumOff val="80000"/>
                </a:schemeClr>
              </a:solidFill>
              <a:cs typeface="Book Antiqua"/>
            </a:endParaRPr>
          </a:p>
          <a:p>
            <a:pPr marL="355600" indent="-342900">
              <a:lnSpc>
                <a:spcPct val="100000"/>
              </a:lnSpc>
              <a:buClr>
                <a:srgbClr val="82B0E4"/>
              </a:buClr>
              <a:buSzPct val="79166"/>
              <a:buFont typeface="Wingdings 3"/>
              <a:buChar char=""/>
              <a:tabLst>
                <a:tab pos="354965" algn="l"/>
                <a:tab pos="355600" algn="l"/>
              </a:tabLst>
            </a:pPr>
            <a:r>
              <a:rPr sz="2400" dirty="0">
                <a:solidFill>
                  <a:schemeClr val="accent5">
                    <a:lumMod val="20000"/>
                    <a:lumOff val="80000"/>
                  </a:schemeClr>
                </a:solidFill>
                <a:cs typeface="Book Antiqua"/>
              </a:rPr>
              <a:t>§</a:t>
            </a:r>
            <a:r>
              <a:rPr sz="2400" spc="-5" dirty="0">
                <a:solidFill>
                  <a:schemeClr val="accent5">
                    <a:lumMod val="20000"/>
                    <a:lumOff val="80000"/>
                  </a:schemeClr>
                </a:solidFill>
                <a:cs typeface="Book Antiqua"/>
              </a:rPr>
              <a:t> </a:t>
            </a:r>
            <a:r>
              <a:rPr sz="2400" dirty="0">
                <a:solidFill>
                  <a:schemeClr val="accent5">
                    <a:lumMod val="20000"/>
                    <a:lumOff val="80000"/>
                  </a:schemeClr>
                </a:solidFill>
                <a:cs typeface="Book Antiqua"/>
              </a:rPr>
              <a:t>1981</a:t>
            </a:r>
          </a:p>
          <a:p>
            <a:pPr marL="756285" lvl="1" indent="-287020">
              <a:lnSpc>
                <a:spcPts val="2595"/>
              </a:lnSpc>
              <a:spcBef>
                <a:spcPts val="430"/>
              </a:spcBef>
              <a:buClr>
                <a:srgbClr val="82B0E4"/>
              </a:buClr>
              <a:buSzPct val="79166"/>
              <a:buFont typeface="Wingdings 3"/>
              <a:buChar char=""/>
              <a:tabLst>
                <a:tab pos="756920" algn="l"/>
              </a:tabLst>
            </a:pPr>
            <a:r>
              <a:rPr sz="2400" spc="-5" dirty="0">
                <a:solidFill>
                  <a:schemeClr val="accent5">
                    <a:lumMod val="20000"/>
                    <a:lumOff val="80000"/>
                  </a:schemeClr>
                </a:solidFill>
                <a:cs typeface="Book Antiqua"/>
              </a:rPr>
              <a:t>4-year</a:t>
            </a:r>
            <a:r>
              <a:rPr sz="2400" spc="-15" dirty="0">
                <a:solidFill>
                  <a:schemeClr val="accent5">
                    <a:lumMod val="20000"/>
                    <a:lumOff val="80000"/>
                  </a:schemeClr>
                </a:solidFill>
                <a:cs typeface="Book Antiqua"/>
              </a:rPr>
              <a:t> </a:t>
            </a:r>
            <a:r>
              <a:rPr sz="2400" spc="-5" dirty="0">
                <a:solidFill>
                  <a:schemeClr val="accent5">
                    <a:lumMod val="20000"/>
                    <a:lumOff val="80000"/>
                  </a:schemeClr>
                </a:solidFill>
                <a:cs typeface="Book Antiqua"/>
              </a:rPr>
              <a:t>SOL</a:t>
            </a:r>
            <a:endParaRPr lang="en-US" sz="2400" spc="-5" dirty="0">
              <a:solidFill>
                <a:schemeClr val="accent5">
                  <a:lumMod val="20000"/>
                  <a:lumOff val="80000"/>
                </a:schemeClr>
              </a:solidFill>
              <a:cs typeface="Book Antiqua"/>
            </a:endParaRPr>
          </a:p>
          <a:p>
            <a:pPr marL="756285" lvl="1" indent="-287020">
              <a:lnSpc>
                <a:spcPts val="2595"/>
              </a:lnSpc>
              <a:spcBef>
                <a:spcPts val="430"/>
              </a:spcBef>
              <a:buClr>
                <a:srgbClr val="82B0E4"/>
              </a:buClr>
              <a:buSzPct val="79166"/>
              <a:buFont typeface="Wingdings 3"/>
              <a:buChar char=""/>
              <a:tabLst>
                <a:tab pos="756920" algn="l"/>
              </a:tabLst>
            </a:pPr>
            <a:endParaRPr lang="en-US" sz="2400" spc="-5" dirty="0">
              <a:solidFill>
                <a:schemeClr val="accent5">
                  <a:lumMod val="20000"/>
                  <a:lumOff val="80000"/>
                </a:schemeClr>
              </a:solidFill>
              <a:cs typeface="Book Antiqua"/>
            </a:endParaRPr>
          </a:p>
          <a:p>
            <a:pPr marL="468313" lvl="1" indent="-468313">
              <a:lnSpc>
                <a:spcPts val="2595"/>
              </a:lnSpc>
              <a:spcBef>
                <a:spcPts val="430"/>
              </a:spcBef>
              <a:buClr>
                <a:srgbClr val="82B0E4"/>
              </a:buClr>
              <a:buSzPct val="79166"/>
              <a:tabLst>
                <a:tab pos="756920" algn="l"/>
              </a:tabLst>
            </a:pPr>
            <a:r>
              <a:rPr lang="en-US" sz="2400" spc="-5" dirty="0">
                <a:solidFill>
                  <a:schemeClr val="accent5">
                    <a:lumMod val="20000"/>
                    <a:lumOff val="80000"/>
                  </a:schemeClr>
                </a:solidFill>
                <a:cs typeface="Book Antiqua"/>
              </a:rPr>
              <a:t>*Recall that tort SOLs in Florida is 2 years generally under §95.11(4)(a), Fla. Stat., and 4 for suits against local governments specifically §768.28(14), Fla. Stat., and the 2 year limitation applies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13"/>
          <p:cNvSpPr txBox="1">
            <a:spLocks noGrp="1"/>
          </p:cNvSpPr>
          <p:nvPr>
            <p:ph type="title"/>
          </p:nvPr>
        </p:nvSpPr>
        <p:spPr>
          <a:xfrm>
            <a:off x="565505" y="612118"/>
            <a:ext cx="8426095" cy="689932"/>
          </a:xfrm>
          <a:prstGeom prst="rect">
            <a:avLst/>
          </a:prstGeom>
        </p:spPr>
        <p:txBody>
          <a:bodyPr vert="horz" wrap="square" lIns="0" tIns="12700" rIns="0" bIns="0" rtlCol="0">
            <a:spAutoFit/>
          </a:bodyPr>
          <a:lstStyle/>
          <a:p>
            <a:pPr marL="12700">
              <a:lnSpc>
                <a:spcPct val="100000"/>
              </a:lnSpc>
              <a:spcBef>
                <a:spcPts val="100"/>
              </a:spcBef>
            </a:pPr>
            <a:r>
              <a:rPr lang="en-US" sz="4400" u="none" spc="-5" dirty="0"/>
              <a:t>FEDERAL CIVIL RIGHTS</a:t>
            </a:r>
            <a:r>
              <a:rPr lang="en-US" sz="4400" u="none" spc="-40" dirty="0"/>
              <a:t> </a:t>
            </a:r>
            <a:r>
              <a:rPr lang="en-US" sz="4400" u="none" spc="-5" dirty="0"/>
              <a:t>CLAIMS</a:t>
            </a:r>
            <a:endParaRPr lang="en-US" sz="4200" dirty="0"/>
          </a:p>
        </p:txBody>
      </p:sp>
      <p:sp>
        <p:nvSpPr>
          <p:cNvPr id="15" name="object 15"/>
          <p:cNvSpPr txBox="1"/>
          <p:nvPr/>
        </p:nvSpPr>
        <p:spPr>
          <a:xfrm>
            <a:off x="565504" y="1524000"/>
            <a:ext cx="7435495" cy="3695884"/>
          </a:xfrm>
          <a:prstGeom prst="rect">
            <a:avLst/>
          </a:prstGeom>
        </p:spPr>
        <p:txBody>
          <a:bodyPr vert="horz" wrap="square" lIns="0" tIns="154940" rIns="0" bIns="0" rtlCol="0">
            <a:spAutoFit/>
          </a:bodyPr>
          <a:lstStyle/>
          <a:p>
            <a:pPr marL="12700">
              <a:lnSpc>
                <a:spcPct val="100000"/>
              </a:lnSpc>
              <a:spcBef>
                <a:spcPts val="1220"/>
              </a:spcBef>
              <a:buClr>
                <a:srgbClr val="F0F8FC"/>
              </a:buClr>
              <a:buSzPct val="80000"/>
              <a:tabLst>
                <a:tab pos="354965" algn="l"/>
                <a:tab pos="355600" algn="l"/>
              </a:tabLst>
            </a:pPr>
            <a:r>
              <a:rPr lang="en-US" sz="3600" spc="-5" dirty="0">
                <a:uFill>
                  <a:solidFill>
                    <a:srgbClr val="000000"/>
                  </a:solidFill>
                </a:uFill>
                <a:cs typeface="Book Antiqua"/>
              </a:rPr>
              <a:t>Excessive Use of Force </a:t>
            </a:r>
            <a:r>
              <a:rPr lang="en-US" sz="3600" u="heavy" spc="-5" dirty="0">
                <a:uFill>
                  <a:solidFill>
                    <a:schemeClr val="tx1"/>
                  </a:solidFill>
                </a:uFill>
                <a:cs typeface="Book Antiqua"/>
              </a:rPr>
              <a:t>Graham</a:t>
            </a:r>
            <a:r>
              <a:rPr lang="en-US" sz="3600" spc="-25" dirty="0">
                <a:cs typeface="Book Antiqua"/>
              </a:rPr>
              <a:t> </a:t>
            </a:r>
            <a:r>
              <a:rPr lang="en-US" sz="3600" dirty="0">
                <a:cs typeface="Book Antiqua"/>
              </a:rPr>
              <a:t>Factors</a:t>
            </a:r>
          </a:p>
          <a:p>
            <a:pPr marL="756285" lvl="1" indent="-287020">
              <a:lnSpc>
                <a:spcPct val="100000"/>
              </a:lnSpc>
              <a:spcBef>
                <a:spcPts val="1010"/>
              </a:spcBef>
              <a:buClr>
                <a:srgbClr val="F0F8FC"/>
              </a:buClr>
              <a:buSzPct val="80555"/>
              <a:buFont typeface="Wingdings 3"/>
              <a:buChar char=""/>
              <a:tabLst>
                <a:tab pos="756920" algn="l"/>
              </a:tabLst>
            </a:pPr>
            <a:r>
              <a:rPr sz="1800" dirty="0">
                <a:cs typeface="Book Antiqua"/>
              </a:rPr>
              <a:t>Severity of </a:t>
            </a:r>
            <a:r>
              <a:rPr sz="1800" spc="-5" dirty="0">
                <a:cs typeface="Book Antiqua"/>
              </a:rPr>
              <a:t>the </a:t>
            </a:r>
            <a:r>
              <a:rPr sz="1800" dirty="0">
                <a:cs typeface="Book Antiqua"/>
              </a:rPr>
              <a:t>crime at</a:t>
            </a:r>
            <a:r>
              <a:rPr sz="1800" spc="-20" dirty="0">
                <a:cs typeface="Book Antiqua"/>
              </a:rPr>
              <a:t> </a:t>
            </a:r>
            <a:r>
              <a:rPr sz="1800" dirty="0">
                <a:cs typeface="Book Antiqua"/>
              </a:rPr>
              <a:t>issue;</a:t>
            </a:r>
          </a:p>
          <a:p>
            <a:pPr marL="756285" marR="5080" lvl="1" indent="-287020">
              <a:lnSpc>
                <a:spcPct val="100000"/>
              </a:lnSpc>
              <a:spcBef>
                <a:spcPts val="1005"/>
              </a:spcBef>
              <a:buClr>
                <a:srgbClr val="F0F8FC"/>
              </a:buClr>
              <a:buSzPct val="80555"/>
              <a:buFont typeface="Wingdings 3"/>
              <a:buChar char=""/>
              <a:tabLst>
                <a:tab pos="756920" algn="l"/>
              </a:tabLst>
            </a:pPr>
            <a:r>
              <a:rPr sz="1800" dirty="0">
                <a:cs typeface="Book Antiqua"/>
              </a:rPr>
              <a:t>Whether </a:t>
            </a:r>
            <a:r>
              <a:rPr sz="1800" spc="-5" dirty="0">
                <a:cs typeface="Book Antiqua"/>
              </a:rPr>
              <a:t>the </a:t>
            </a:r>
            <a:r>
              <a:rPr sz="1800" dirty="0">
                <a:cs typeface="Book Antiqua"/>
              </a:rPr>
              <a:t>suspect </a:t>
            </a:r>
            <a:r>
              <a:rPr sz="1800" spc="-5" dirty="0">
                <a:cs typeface="Book Antiqua"/>
              </a:rPr>
              <a:t>poses </a:t>
            </a:r>
            <a:r>
              <a:rPr sz="1800" dirty="0">
                <a:cs typeface="Book Antiqua"/>
              </a:rPr>
              <a:t>an immediate  </a:t>
            </a:r>
            <a:r>
              <a:rPr sz="1800" spc="-5" dirty="0">
                <a:cs typeface="Book Antiqua"/>
              </a:rPr>
              <a:t>threat to the </a:t>
            </a:r>
            <a:r>
              <a:rPr sz="1800" dirty="0">
                <a:cs typeface="Book Antiqua"/>
              </a:rPr>
              <a:t>safety of </a:t>
            </a:r>
            <a:r>
              <a:rPr sz="1800" spc="-5" dirty="0">
                <a:cs typeface="Book Antiqua"/>
              </a:rPr>
              <a:t>the </a:t>
            </a:r>
            <a:r>
              <a:rPr sz="1800" dirty="0">
                <a:cs typeface="Book Antiqua"/>
              </a:rPr>
              <a:t>officers or</a:t>
            </a:r>
            <a:r>
              <a:rPr sz="1800" spc="-65" dirty="0">
                <a:cs typeface="Book Antiqua"/>
              </a:rPr>
              <a:t> </a:t>
            </a:r>
            <a:r>
              <a:rPr sz="1800" dirty="0">
                <a:cs typeface="Book Antiqua"/>
              </a:rPr>
              <a:t>others;</a:t>
            </a:r>
          </a:p>
          <a:p>
            <a:pPr marL="756285" marR="45720" lvl="1" indent="-287020">
              <a:lnSpc>
                <a:spcPct val="100000"/>
              </a:lnSpc>
              <a:spcBef>
                <a:spcPts val="994"/>
              </a:spcBef>
              <a:buClr>
                <a:srgbClr val="F0F8FC"/>
              </a:buClr>
              <a:buSzPct val="80555"/>
              <a:buFont typeface="Wingdings 3"/>
              <a:buChar char=""/>
              <a:tabLst>
                <a:tab pos="756920" algn="l"/>
              </a:tabLst>
            </a:pPr>
            <a:r>
              <a:rPr sz="1800" dirty="0">
                <a:cs typeface="Book Antiqua"/>
              </a:rPr>
              <a:t>Whether </a:t>
            </a:r>
            <a:r>
              <a:rPr sz="1800" spc="-5" dirty="0">
                <a:cs typeface="Book Antiqua"/>
              </a:rPr>
              <a:t>the </a:t>
            </a:r>
            <a:r>
              <a:rPr sz="1800" dirty="0">
                <a:cs typeface="Book Antiqua"/>
              </a:rPr>
              <a:t>suspect was actively </a:t>
            </a:r>
            <a:r>
              <a:rPr sz="1800" spc="-5" dirty="0">
                <a:cs typeface="Book Antiqua"/>
              </a:rPr>
              <a:t>resisting  arrest </a:t>
            </a:r>
            <a:r>
              <a:rPr sz="1800" dirty="0">
                <a:cs typeface="Book Antiqua"/>
              </a:rPr>
              <a:t>or attempting </a:t>
            </a:r>
            <a:r>
              <a:rPr sz="1800" spc="-5" dirty="0">
                <a:cs typeface="Book Antiqua"/>
              </a:rPr>
              <a:t>to </a:t>
            </a:r>
            <a:r>
              <a:rPr sz="1800" dirty="0">
                <a:cs typeface="Book Antiqua"/>
              </a:rPr>
              <a:t>evade </a:t>
            </a:r>
            <a:r>
              <a:rPr sz="1800" spc="-5" dirty="0">
                <a:cs typeface="Book Antiqua"/>
              </a:rPr>
              <a:t>arrest by  flight;</a:t>
            </a:r>
            <a:endParaRPr sz="1800" dirty="0">
              <a:cs typeface="Book Antiqua"/>
            </a:endParaRPr>
          </a:p>
          <a:p>
            <a:pPr marL="756285" marR="401955" lvl="1" indent="-287020">
              <a:lnSpc>
                <a:spcPct val="100000"/>
              </a:lnSpc>
              <a:spcBef>
                <a:spcPts val="1000"/>
              </a:spcBef>
              <a:buClr>
                <a:srgbClr val="F0F8FC"/>
              </a:buClr>
              <a:buSzPct val="80555"/>
              <a:buFont typeface="Wingdings 3"/>
              <a:buChar char=""/>
              <a:tabLst>
                <a:tab pos="756920" algn="l"/>
              </a:tabLst>
            </a:pPr>
            <a:r>
              <a:rPr sz="1800" dirty="0">
                <a:cs typeface="Book Antiqua"/>
              </a:rPr>
              <a:t>The relationship </a:t>
            </a:r>
            <a:r>
              <a:rPr sz="1800" spc="-5" dirty="0">
                <a:cs typeface="Book Antiqua"/>
              </a:rPr>
              <a:t>between the need </a:t>
            </a:r>
            <a:r>
              <a:rPr sz="1800" dirty="0">
                <a:cs typeface="Book Antiqua"/>
              </a:rPr>
              <a:t>and  </a:t>
            </a:r>
            <a:r>
              <a:rPr sz="1800" spc="-5" dirty="0">
                <a:cs typeface="Book Antiqua"/>
              </a:rPr>
              <a:t>amount </a:t>
            </a:r>
            <a:r>
              <a:rPr sz="1800" dirty="0">
                <a:cs typeface="Book Antiqua"/>
              </a:rPr>
              <a:t>of force used; and</a:t>
            </a:r>
          </a:p>
          <a:p>
            <a:pPr marL="756285" lvl="1" indent="-287020">
              <a:lnSpc>
                <a:spcPct val="100000"/>
              </a:lnSpc>
              <a:spcBef>
                <a:spcPts val="1010"/>
              </a:spcBef>
              <a:buClr>
                <a:srgbClr val="F0F8FC"/>
              </a:buClr>
              <a:buSzPct val="80555"/>
              <a:buFont typeface="Wingdings 3"/>
              <a:buChar char=""/>
              <a:tabLst>
                <a:tab pos="756920" algn="l"/>
              </a:tabLst>
            </a:pPr>
            <a:r>
              <a:rPr sz="1800" dirty="0">
                <a:cs typeface="Book Antiqua"/>
              </a:rPr>
              <a:t>The extent of </a:t>
            </a:r>
            <a:r>
              <a:rPr sz="1800" spc="-5" dirty="0">
                <a:cs typeface="Book Antiqua"/>
              </a:rPr>
              <a:t>the </a:t>
            </a:r>
            <a:r>
              <a:rPr sz="1800" dirty="0">
                <a:cs typeface="Book Antiqua"/>
              </a:rPr>
              <a:t>injury</a:t>
            </a:r>
            <a:r>
              <a:rPr sz="1800" spc="-10" dirty="0">
                <a:cs typeface="Book Antiqua"/>
              </a:rPr>
              <a:t> </a:t>
            </a:r>
            <a:r>
              <a:rPr sz="1800" dirty="0">
                <a:cs typeface="Book Antiqua"/>
              </a:rPr>
              <a:t>inflicted.</a:t>
            </a:r>
            <a:endParaRPr lang="en-US" dirty="0">
              <a:cs typeface="Book Antiqua"/>
            </a:endParaRPr>
          </a:p>
          <a:p>
            <a:pPr marL="468313" lvl="1" indent="-468313">
              <a:spcBef>
                <a:spcPts val="1010"/>
              </a:spcBef>
              <a:buClr>
                <a:srgbClr val="F0F8FC"/>
              </a:buClr>
              <a:buSzPct val="80555"/>
              <a:tabLst>
                <a:tab pos="756920" algn="l"/>
              </a:tabLst>
            </a:pPr>
            <a:r>
              <a:rPr lang="en-US" u="sng" dirty="0"/>
              <a:t>Graham v. Connor</a:t>
            </a:r>
            <a:r>
              <a:rPr lang="en-US" dirty="0"/>
              <a:t>, 490 U.S. 386 (1989)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txBox="1">
            <a:spLocks noGrp="1"/>
          </p:cNvSpPr>
          <p:nvPr>
            <p:ph type="title"/>
          </p:nvPr>
        </p:nvSpPr>
        <p:spPr>
          <a:xfrm>
            <a:off x="453644" y="357887"/>
            <a:ext cx="6169406" cy="997709"/>
          </a:xfrm>
          <a:prstGeom prst="rect">
            <a:avLst/>
          </a:prstGeom>
        </p:spPr>
        <p:txBody>
          <a:bodyPr vert="horz" wrap="square" lIns="0" tIns="12700" rIns="0" bIns="0" rtlCol="0">
            <a:spAutoFit/>
          </a:bodyPr>
          <a:lstStyle/>
          <a:p>
            <a:pPr marL="12700">
              <a:lnSpc>
                <a:spcPct val="100000"/>
              </a:lnSpc>
              <a:spcBef>
                <a:spcPts val="100"/>
              </a:spcBef>
            </a:pPr>
            <a:r>
              <a:rPr sz="3200" u="heavy" dirty="0">
                <a:solidFill>
                  <a:srgbClr val="EBEBEB"/>
                </a:solidFill>
                <a:uFill>
                  <a:solidFill>
                    <a:srgbClr val="EBEBEB"/>
                  </a:solidFill>
                </a:uFill>
              </a:rPr>
              <a:t>Sebastian v.</a:t>
            </a:r>
            <a:r>
              <a:rPr sz="3200" u="heavy" spc="-5" dirty="0">
                <a:solidFill>
                  <a:srgbClr val="EBEBEB"/>
                </a:solidFill>
                <a:uFill>
                  <a:solidFill>
                    <a:srgbClr val="EBEBEB"/>
                  </a:solidFill>
                </a:uFill>
              </a:rPr>
              <a:t> </a:t>
            </a:r>
            <a:r>
              <a:rPr sz="3200" u="heavy" dirty="0">
                <a:solidFill>
                  <a:srgbClr val="EBEBEB"/>
                </a:solidFill>
                <a:uFill>
                  <a:solidFill>
                    <a:srgbClr val="EBEBEB"/>
                  </a:solidFill>
                </a:uFill>
              </a:rPr>
              <a:t>Ortiz</a:t>
            </a:r>
            <a:r>
              <a:rPr sz="3200" u="none" dirty="0">
                <a:solidFill>
                  <a:srgbClr val="EBEBEB"/>
                </a:solidFill>
              </a:rPr>
              <a:t>,</a:t>
            </a:r>
            <a:r>
              <a:rPr lang="en-US" sz="3200" u="none" dirty="0">
                <a:solidFill>
                  <a:srgbClr val="EBEBEB"/>
                </a:solidFill>
              </a:rPr>
              <a:t> </a:t>
            </a:r>
            <a:r>
              <a:rPr sz="3200" u="none" dirty="0">
                <a:solidFill>
                  <a:srgbClr val="EBEBEB"/>
                </a:solidFill>
              </a:rPr>
              <a:t>918 </a:t>
            </a:r>
            <a:r>
              <a:rPr sz="3200" u="none" spc="-5" dirty="0">
                <a:solidFill>
                  <a:srgbClr val="EBEBEB"/>
                </a:solidFill>
              </a:rPr>
              <a:t>F.3d </a:t>
            </a:r>
            <a:r>
              <a:rPr sz="3200" u="none" dirty="0">
                <a:solidFill>
                  <a:srgbClr val="EBEBEB"/>
                </a:solidFill>
              </a:rPr>
              <a:t>1301 (11th </a:t>
            </a:r>
            <a:r>
              <a:rPr sz="3200" u="none" spc="-5" dirty="0">
                <a:solidFill>
                  <a:srgbClr val="EBEBEB"/>
                </a:solidFill>
              </a:rPr>
              <a:t>Cir.</a:t>
            </a:r>
            <a:r>
              <a:rPr sz="3200" u="none" spc="-75" dirty="0">
                <a:solidFill>
                  <a:srgbClr val="EBEBEB"/>
                </a:solidFill>
              </a:rPr>
              <a:t> </a:t>
            </a:r>
            <a:r>
              <a:rPr sz="3200" u="none" dirty="0">
                <a:solidFill>
                  <a:srgbClr val="EBEBEB"/>
                </a:solidFill>
              </a:rPr>
              <a:t>2019)</a:t>
            </a:r>
            <a:endParaRPr sz="3200" dirty="0"/>
          </a:p>
        </p:txBody>
      </p:sp>
      <p:sp>
        <p:nvSpPr>
          <p:cNvPr id="15" name="object 15"/>
          <p:cNvSpPr/>
          <p:nvPr/>
        </p:nvSpPr>
        <p:spPr>
          <a:xfrm>
            <a:off x="1676400" y="1371600"/>
            <a:ext cx="1357884" cy="1392936"/>
          </a:xfrm>
          <a:prstGeom prst="rect">
            <a:avLst/>
          </a:prstGeom>
          <a:blipFill>
            <a:blip r:embed="rId2" cstate="print"/>
            <a:stretch>
              <a:fillRect/>
            </a:stretch>
          </a:blipFill>
        </p:spPr>
        <p:txBody>
          <a:bodyPr wrap="square" lIns="0" tIns="0" rIns="0" bIns="0" rtlCol="0"/>
          <a:lstStyle/>
          <a:p>
            <a:endParaRPr/>
          </a:p>
        </p:txBody>
      </p:sp>
      <p:sp>
        <p:nvSpPr>
          <p:cNvPr id="16" name="object 16"/>
          <p:cNvSpPr txBox="1"/>
          <p:nvPr/>
        </p:nvSpPr>
        <p:spPr>
          <a:xfrm>
            <a:off x="978204" y="2819400"/>
            <a:ext cx="3043555" cy="860235"/>
          </a:xfrm>
          <a:prstGeom prst="rect">
            <a:avLst/>
          </a:prstGeom>
        </p:spPr>
        <p:txBody>
          <a:bodyPr vert="horz" wrap="square" lIns="0" tIns="6985" rIns="0" bIns="0" rtlCol="0">
            <a:spAutoFit/>
          </a:bodyPr>
          <a:lstStyle/>
          <a:p>
            <a:pPr marL="12700" marR="5080">
              <a:lnSpc>
                <a:spcPct val="103600"/>
              </a:lnSpc>
              <a:spcBef>
                <a:spcPts val="55"/>
              </a:spcBef>
            </a:pPr>
            <a:r>
              <a:rPr dirty="0">
                <a:cs typeface="Book Antiqua"/>
              </a:rPr>
              <a:t>Sebastian </a:t>
            </a:r>
            <a:r>
              <a:rPr spc="-5" dirty="0">
                <a:cs typeface="Book Antiqua"/>
              </a:rPr>
              <a:t>stopped </a:t>
            </a:r>
            <a:r>
              <a:rPr dirty="0">
                <a:cs typeface="Book Antiqua"/>
              </a:rPr>
              <a:t>for traffic infraction,</a:t>
            </a:r>
            <a:r>
              <a:rPr spc="-110" dirty="0">
                <a:cs typeface="Book Antiqua"/>
              </a:rPr>
              <a:t> </a:t>
            </a:r>
            <a:r>
              <a:rPr dirty="0">
                <a:cs typeface="Book Antiqua"/>
              </a:rPr>
              <a:t>complied with </a:t>
            </a:r>
            <a:r>
              <a:rPr spc="-5" dirty="0">
                <a:cs typeface="Book Antiqua"/>
              </a:rPr>
              <a:t>stop, refused </a:t>
            </a:r>
            <a:r>
              <a:rPr dirty="0">
                <a:cs typeface="Book Antiqua"/>
              </a:rPr>
              <a:t>search of his</a:t>
            </a:r>
            <a:r>
              <a:rPr spc="-50" dirty="0">
                <a:cs typeface="Book Antiqua"/>
              </a:rPr>
              <a:t> </a:t>
            </a:r>
            <a:r>
              <a:rPr dirty="0">
                <a:cs typeface="Book Antiqua"/>
              </a:rPr>
              <a:t>vehicle.</a:t>
            </a:r>
          </a:p>
        </p:txBody>
      </p:sp>
      <p:sp>
        <p:nvSpPr>
          <p:cNvPr id="17" name="object 17"/>
          <p:cNvSpPr txBox="1"/>
          <p:nvPr/>
        </p:nvSpPr>
        <p:spPr>
          <a:xfrm>
            <a:off x="978204" y="3733800"/>
            <a:ext cx="3135630" cy="1148328"/>
          </a:xfrm>
          <a:prstGeom prst="rect">
            <a:avLst/>
          </a:prstGeom>
        </p:spPr>
        <p:txBody>
          <a:bodyPr vert="horz" wrap="square" lIns="0" tIns="6985" rIns="0" bIns="0" rtlCol="0">
            <a:spAutoFit/>
          </a:bodyPr>
          <a:lstStyle/>
          <a:p>
            <a:pPr marL="12700" marR="5080">
              <a:lnSpc>
                <a:spcPct val="103600"/>
              </a:lnSpc>
              <a:spcBef>
                <a:spcPts val="55"/>
              </a:spcBef>
            </a:pPr>
            <a:r>
              <a:rPr dirty="0">
                <a:cs typeface="Book Antiqua"/>
              </a:rPr>
              <a:t>Officer </a:t>
            </a:r>
            <a:r>
              <a:rPr spc="-5" dirty="0">
                <a:cs typeface="Book Antiqua"/>
              </a:rPr>
              <a:t>Ortiz</a:t>
            </a:r>
            <a:r>
              <a:rPr lang="en-US" spc="-5" dirty="0">
                <a:cs typeface="Book Antiqua"/>
              </a:rPr>
              <a:t> </a:t>
            </a:r>
            <a:r>
              <a:rPr spc="-5" dirty="0">
                <a:cs typeface="Book Antiqua"/>
              </a:rPr>
              <a:t>forcibly </a:t>
            </a:r>
            <a:r>
              <a:rPr dirty="0">
                <a:cs typeface="Book Antiqua"/>
              </a:rPr>
              <a:t>removed</a:t>
            </a:r>
            <a:r>
              <a:rPr spc="-85" dirty="0">
                <a:cs typeface="Book Antiqua"/>
              </a:rPr>
              <a:t> </a:t>
            </a:r>
            <a:r>
              <a:rPr dirty="0">
                <a:cs typeface="Book Antiqua"/>
              </a:rPr>
              <a:t>Sebastian </a:t>
            </a:r>
            <a:r>
              <a:rPr lang="en-US" dirty="0">
                <a:cs typeface="Book Antiqua"/>
              </a:rPr>
              <a:t>from vehicle </a:t>
            </a:r>
            <a:r>
              <a:rPr dirty="0">
                <a:cs typeface="Book Antiqua"/>
              </a:rPr>
              <a:t>and </a:t>
            </a:r>
            <a:r>
              <a:rPr spc="-5" dirty="0">
                <a:cs typeface="Book Antiqua"/>
              </a:rPr>
              <a:t>put </a:t>
            </a:r>
            <a:r>
              <a:rPr dirty="0">
                <a:cs typeface="Book Antiqua"/>
              </a:rPr>
              <a:t>handcuffs on in a painful  manner.</a:t>
            </a:r>
          </a:p>
        </p:txBody>
      </p:sp>
      <p:sp>
        <p:nvSpPr>
          <p:cNvPr id="18" name="object 18"/>
          <p:cNvSpPr txBox="1"/>
          <p:nvPr/>
        </p:nvSpPr>
        <p:spPr>
          <a:xfrm>
            <a:off x="978204" y="4953000"/>
            <a:ext cx="3091815" cy="860235"/>
          </a:xfrm>
          <a:prstGeom prst="rect">
            <a:avLst/>
          </a:prstGeom>
        </p:spPr>
        <p:txBody>
          <a:bodyPr vert="horz" wrap="square" lIns="0" tIns="6985" rIns="0" bIns="0" rtlCol="0">
            <a:spAutoFit/>
          </a:bodyPr>
          <a:lstStyle/>
          <a:p>
            <a:pPr marL="12700" marR="5080">
              <a:lnSpc>
                <a:spcPct val="103600"/>
              </a:lnSpc>
              <a:spcBef>
                <a:spcPts val="55"/>
              </a:spcBef>
            </a:pPr>
            <a:r>
              <a:rPr dirty="0">
                <a:cs typeface="Book Antiqua"/>
              </a:rPr>
              <a:t>Sebastian placed in a hot </a:t>
            </a:r>
            <a:r>
              <a:rPr spc="-5" dirty="0">
                <a:cs typeface="Book Antiqua"/>
              </a:rPr>
              <a:t>patrol </a:t>
            </a:r>
            <a:r>
              <a:rPr dirty="0">
                <a:cs typeface="Book Antiqua"/>
              </a:rPr>
              <a:t>car</a:t>
            </a:r>
            <a:r>
              <a:rPr spc="-100" dirty="0">
                <a:cs typeface="Book Antiqua"/>
              </a:rPr>
              <a:t> </a:t>
            </a:r>
            <a:r>
              <a:rPr spc="-5" dirty="0">
                <a:cs typeface="Book Antiqua"/>
              </a:rPr>
              <a:t>with </a:t>
            </a:r>
            <a:r>
              <a:rPr dirty="0">
                <a:cs typeface="Book Antiqua"/>
              </a:rPr>
              <a:t>only a </a:t>
            </a:r>
            <a:r>
              <a:rPr lang="en-US" dirty="0">
                <a:cs typeface="Book Antiqua"/>
              </a:rPr>
              <a:t>cracked </a:t>
            </a:r>
            <a:r>
              <a:rPr dirty="0">
                <a:cs typeface="Book Antiqua"/>
              </a:rPr>
              <a:t>window and painfully</a:t>
            </a:r>
            <a:r>
              <a:rPr spc="-60" dirty="0">
                <a:cs typeface="Book Antiqua"/>
              </a:rPr>
              <a:t> </a:t>
            </a:r>
            <a:r>
              <a:rPr dirty="0">
                <a:cs typeface="Book Antiqua"/>
              </a:rPr>
              <a:t>handcuffed</a:t>
            </a:r>
          </a:p>
        </p:txBody>
      </p:sp>
      <p:sp>
        <p:nvSpPr>
          <p:cNvPr id="19" name="object 19"/>
          <p:cNvSpPr/>
          <p:nvPr/>
        </p:nvSpPr>
        <p:spPr>
          <a:xfrm>
            <a:off x="5912574" y="2413922"/>
            <a:ext cx="557530" cy="167640"/>
          </a:xfrm>
          <a:custGeom>
            <a:avLst/>
            <a:gdLst/>
            <a:ahLst/>
            <a:cxnLst/>
            <a:rect l="l" t="t" r="r" b="b"/>
            <a:pathLst>
              <a:path w="557529" h="167639">
                <a:moveTo>
                  <a:pt x="501759" y="55781"/>
                </a:moveTo>
                <a:lnTo>
                  <a:pt x="55751" y="55781"/>
                </a:lnTo>
                <a:lnTo>
                  <a:pt x="34103" y="60183"/>
                </a:lnTo>
                <a:lnTo>
                  <a:pt x="16376" y="72167"/>
                </a:lnTo>
                <a:lnTo>
                  <a:pt x="4399" y="89904"/>
                </a:lnTo>
                <a:lnTo>
                  <a:pt x="0" y="111563"/>
                </a:lnTo>
                <a:lnTo>
                  <a:pt x="4399" y="133222"/>
                </a:lnTo>
                <a:lnTo>
                  <a:pt x="16376" y="150959"/>
                </a:lnTo>
                <a:lnTo>
                  <a:pt x="34103" y="162943"/>
                </a:lnTo>
                <a:lnTo>
                  <a:pt x="55751" y="167345"/>
                </a:lnTo>
                <a:lnTo>
                  <a:pt x="501759" y="167345"/>
                </a:lnTo>
                <a:lnTo>
                  <a:pt x="523406" y="162943"/>
                </a:lnTo>
                <a:lnTo>
                  <a:pt x="541133" y="150959"/>
                </a:lnTo>
                <a:lnTo>
                  <a:pt x="553111" y="133222"/>
                </a:lnTo>
                <a:lnTo>
                  <a:pt x="557510" y="111563"/>
                </a:lnTo>
                <a:lnTo>
                  <a:pt x="553111" y="89904"/>
                </a:lnTo>
                <a:lnTo>
                  <a:pt x="541133" y="72167"/>
                </a:lnTo>
                <a:lnTo>
                  <a:pt x="523406" y="60183"/>
                </a:lnTo>
                <a:lnTo>
                  <a:pt x="501759" y="55781"/>
                </a:lnTo>
                <a:close/>
              </a:path>
              <a:path w="557529" h="167639">
                <a:moveTo>
                  <a:pt x="473883" y="0"/>
                </a:moveTo>
                <a:lnTo>
                  <a:pt x="83626" y="0"/>
                </a:lnTo>
                <a:lnTo>
                  <a:pt x="83626" y="55781"/>
                </a:lnTo>
                <a:lnTo>
                  <a:pt x="473883" y="55781"/>
                </a:lnTo>
                <a:lnTo>
                  <a:pt x="473883" y="0"/>
                </a:lnTo>
                <a:close/>
              </a:path>
            </a:pathLst>
          </a:custGeom>
          <a:solidFill>
            <a:srgbClr val="17406C"/>
          </a:solidFill>
        </p:spPr>
        <p:txBody>
          <a:bodyPr wrap="square" lIns="0" tIns="0" rIns="0" bIns="0" rtlCol="0"/>
          <a:lstStyle/>
          <a:p>
            <a:endParaRPr sz="2400"/>
          </a:p>
        </p:txBody>
      </p:sp>
      <p:sp>
        <p:nvSpPr>
          <p:cNvPr id="20" name="object 20"/>
          <p:cNvSpPr/>
          <p:nvPr/>
        </p:nvSpPr>
        <p:spPr>
          <a:xfrm>
            <a:off x="6079827" y="1900731"/>
            <a:ext cx="346075" cy="346075"/>
          </a:xfrm>
          <a:custGeom>
            <a:avLst/>
            <a:gdLst/>
            <a:ahLst/>
            <a:cxnLst/>
            <a:rect l="l" t="t" r="r" b="b"/>
            <a:pathLst>
              <a:path w="346075" h="346075">
                <a:moveTo>
                  <a:pt x="83103" y="0"/>
                </a:moveTo>
                <a:lnTo>
                  <a:pt x="67619" y="3137"/>
                </a:lnTo>
                <a:lnTo>
                  <a:pt x="54357" y="12550"/>
                </a:lnTo>
                <a:lnTo>
                  <a:pt x="0" y="66938"/>
                </a:lnTo>
                <a:lnTo>
                  <a:pt x="278755" y="345846"/>
                </a:lnTo>
                <a:lnTo>
                  <a:pt x="333112" y="291459"/>
                </a:lnTo>
                <a:lnTo>
                  <a:pt x="342520" y="277405"/>
                </a:lnTo>
                <a:lnTo>
                  <a:pt x="345656" y="261651"/>
                </a:lnTo>
                <a:lnTo>
                  <a:pt x="342520" y="246158"/>
                </a:lnTo>
                <a:lnTo>
                  <a:pt x="333112" y="232888"/>
                </a:lnTo>
                <a:lnTo>
                  <a:pt x="112895" y="12550"/>
                </a:lnTo>
                <a:lnTo>
                  <a:pt x="98849" y="3137"/>
                </a:lnTo>
                <a:lnTo>
                  <a:pt x="83103" y="0"/>
                </a:lnTo>
                <a:close/>
              </a:path>
            </a:pathLst>
          </a:custGeom>
          <a:solidFill>
            <a:srgbClr val="17406C"/>
          </a:solidFill>
        </p:spPr>
        <p:txBody>
          <a:bodyPr wrap="square" lIns="0" tIns="0" rIns="0" bIns="0" rtlCol="0"/>
          <a:lstStyle/>
          <a:p>
            <a:endParaRPr/>
          </a:p>
        </p:txBody>
      </p:sp>
      <p:sp>
        <p:nvSpPr>
          <p:cNvPr id="21" name="object 21"/>
          <p:cNvSpPr/>
          <p:nvPr/>
        </p:nvSpPr>
        <p:spPr>
          <a:xfrm>
            <a:off x="6514686" y="1465633"/>
            <a:ext cx="346075" cy="346075"/>
          </a:xfrm>
          <a:custGeom>
            <a:avLst/>
            <a:gdLst/>
            <a:ahLst/>
            <a:cxnLst/>
            <a:rect l="l" t="t" r="r" b="b"/>
            <a:pathLst>
              <a:path w="346075" h="346075">
                <a:moveTo>
                  <a:pt x="66901" y="0"/>
                </a:moveTo>
                <a:lnTo>
                  <a:pt x="12543" y="54387"/>
                </a:lnTo>
                <a:lnTo>
                  <a:pt x="3135" y="68441"/>
                </a:lnTo>
                <a:lnTo>
                  <a:pt x="0" y="84195"/>
                </a:lnTo>
                <a:lnTo>
                  <a:pt x="3135" y="99688"/>
                </a:lnTo>
                <a:lnTo>
                  <a:pt x="12543" y="112957"/>
                </a:lnTo>
                <a:lnTo>
                  <a:pt x="232760" y="333295"/>
                </a:lnTo>
                <a:lnTo>
                  <a:pt x="246807" y="342708"/>
                </a:lnTo>
                <a:lnTo>
                  <a:pt x="262552" y="345846"/>
                </a:lnTo>
                <a:lnTo>
                  <a:pt x="278036" y="342708"/>
                </a:lnTo>
                <a:lnTo>
                  <a:pt x="291299" y="333295"/>
                </a:lnTo>
                <a:lnTo>
                  <a:pt x="345656" y="278908"/>
                </a:lnTo>
                <a:lnTo>
                  <a:pt x="66901" y="0"/>
                </a:lnTo>
                <a:close/>
              </a:path>
            </a:pathLst>
          </a:custGeom>
          <a:solidFill>
            <a:srgbClr val="17406C"/>
          </a:solidFill>
        </p:spPr>
        <p:txBody>
          <a:bodyPr wrap="square" lIns="0" tIns="0" rIns="0" bIns="0" rtlCol="0"/>
          <a:lstStyle/>
          <a:p>
            <a:endParaRPr/>
          </a:p>
        </p:txBody>
      </p:sp>
      <p:sp>
        <p:nvSpPr>
          <p:cNvPr id="22" name="object 22"/>
          <p:cNvSpPr/>
          <p:nvPr/>
        </p:nvSpPr>
        <p:spPr>
          <a:xfrm>
            <a:off x="6219205" y="1605088"/>
            <a:ext cx="812800" cy="784860"/>
          </a:xfrm>
          <a:custGeom>
            <a:avLst/>
            <a:gdLst/>
            <a:ahLst/>
            <a:cxnLst/>
            <a:rect l="l" t="t" r="r" b="b"/>
            <a:pathLst>
              <a:path w="812800" h="784860">
                <a:moveTo>
                  <a:pt x="501759" y="390472"/>
                </a:moveTo>
                <a:lnTo>
                  <a:pt x="334506" y="390472"/>
                </a:lnTo>
                <a:lnTo>
                  <a:pt x="710825" y="766998"/>
                </a:lnTo>
                <a:lnTo>
                  <a:pt x="730556" y="780333"/>
                </a:lnTo>
                <a:lnTo>
                  <a:pt x="752639" y="784779"/>
                </a:lnTo>
                <a:lnTo>
                  <a:pt x="774721" y="780333"/>
                </a:lnTo>
                <a:lnTo>
                  <a:pt x="794452" y="766998"/>
                </a:lnTo>
                <a:lnTo>
                  <a:pt x="807780" y="747257"/>
                </a:lnTo>
                <a:lnTo>
                  <a:pt x="812222" y="725162"/>
                </a:lnTo>
                <a:lnTo>
                  <a:pt x="807780" y="703067"/>
                </a:lnTo>
                <a:lnTo>
                  <a:pt x="794452" y="683326"/>
                </a:lnTo>
                <a:lnTo>
                  <a:pt x="501759" y="390472"/>
                </a:lnTo>
                <a:close/>
              </a:path>
              <a:path w="812800" h="784860">
                <a:moveTo>
                  <a:pt x="278755" y="0"/>
                </a:moveTo>
                <a:lnTo>
                  <a:pt x="0" y="278908"/>
                </a:lnTo>
                <a:lnTo>
                  <a:pt x="223004" y="502035"/>
                </a:lnTo>
                <a:lnTo>
                  <a:pt x="334506" y="390472"/>
                </a:lnTo>
                <a:lnTo>
                  <a:pt x="501759" y="390472"/>
                </a:lnTo>
                <a:lnTo>
                  <a:pt x="418132" y="306799"/>
                </a:lnTo>
                <a:lnTo>
                  <a:pt x="501759" y="223126"/>
                </a:lnTo>
                <a:lnTo>
                  <a:pt x="278755" y="0"/>
                </a:lnTo>
                <a:close/>
              </a:path>
            </a:pathLst>
          </a:custGeom>
          <a:solidFill>
            <a:srgbClr val="17406C"/>
          </a:solidFill>
        </p:spPr>
        <p:txBody>
          <a:bodyPr wrap="square" lIns="0" tIns="0" rIns="0" bIns="0" rtlCol="0"/>
          <a:lstStyle/>
          <a:p>
            <a:endParaRPr/>
          </a:p>
        </p:txBody>
      </p:sp>
      <p:sp>
        <p:nvSpPr>
          <p:cNvPr id="23" name="object 23"/>
          <p:cNvSpPr txBox="1"/>
          <p:nvPr/>
        </p:nvSpPr>
        <p:spPr>
          <a:xfrm>
            <a:off x="4788534" y="2810637"/>
            <a:ext cx="3602354" cy="2586862"/>
          </a:xfrm>
          <a:prstGeom prst="rect">
            <a:avLst/>
          </a:prstGeom>
        </p:spPr>
        <p:txBody>
          <a:bodyPr vert="horz" wrap="square" lIns="0" tIns="5080" rIns="0" bIns="0" rtlCol="0">
            <a:spAutoFit/>
          </a:bodyPr>
          <a:lstStyle/>
          <a:p>
            <a:pPr marL="12700" marR="5080">
              <a:lnSpc>
                <a:spcPct val="103600"/>
              </a:lnSpc>
              <a:spcBef>
                <a:spcPts val="40"/>
              </a:spcBef>
            </a:pPr>
            <a:r>
              <a:rPr lang="en-US" dirty="0">
                <a:cs typeface="Book Antiqua"/>
              </a:rPr>
              <a:t>Court </a:t>
            </a:r>
            <a:r>
              <a:rPr lang="en-US" spc="-5" dirty="0">
                <a:cs typeface="Book Antiqua"/>
              </a:rPr>
              <a:t>determined </a:t>
            </a:r>
            <a:r>
              <a:rPr lang="en-US" dirty="0">
                <a:cs typeface="Book Antiqua"/>
              </a:rPr>
              <a:t>that all </a:t>
            </a:r>
            <a:r>
              <a:rPr lang="en-US" spc="-5" dirty="0">
                <a:cs typeface="Book Antiqua"/>
              </a:rPr>
              <a:t>the </a:t>
            </a:r>
            <a:r>
              <a:rPr lang="en-US" u="sng" spc="-5" dirty="0">
                <a:uFill>
                  <a:solidFill>
                    <a:schemeClr val="tx1"/>
                  </a:solidFill>
                </a:uFill>
                <a:cs typeface="Book Antiqua"/>
              </a:rPr>
              <a:t>Graham</a:t>
            </a:r>
            <a:r>
              <a:rPr lang="en-US" spc="-5" dirty="0">
                <a:uFill>
                  <a:solidFill>
                    <a:schemeClr val="tx1"/>
                  </a:solidFill>
                </a:uFill>
                <a:cs typeface="Book Antiqua"/>
              </a:rPr>
              <a:t> </a:t>
            </a:r>
            <a:r>
              <a:rPr lang="en-US" dirty="0">
                <a:cs typeface="Book Antiqua"/>
              </a:rPr>
              <a:t>factors  weighed heavily in Sebastian’s favor and</a:t>
            </a:r>
            <a:r>
              <a:rPr lang="en-US" spc="-165" dirty="0">
                <a:cs typeface="Book Antiqua"/>
              </a:rPr>
              <a:t> </a:t>
            </a:r>
            <a:r>
              <a:rPr lang="en-US" dirty="0">
                <a:cs typeface="Book Antiqua"/>
              </a:rPr>
              <a:t>that </a:t>
            </a:r>
            <a:r>
              <a:rPr lang="en-US" spc="-5" dirty="0">
                <a:cs typeface="Book Antiqua"/>
              </a:rPr>
              <a:t>the </a:t>
            </a:r>
            <a:r>
              <a:rPr lang="en-US" dirty="0">
                <a:cs typeface="Book Antiqua"/>
              </a:rPr>
              <a:t>case law bars </a:t>
            </a:r>
            <a:r>
              <a:rPr lang="en-US" spc="-5" dirty="0">
                <a:cs typeface="Book Antiqua"/>
              </a:rPr>
              <a:t>Officer Ortiz’s </a:t>
            </a:r>
            <a:r>
              <a:rPr lang="en-US" dirty="0">
                <a:cs typeface="Book Antiqua"/>
              </a:rPr>
              <a:t>actions with sufficient</a:t>
            </a:r>
            <a:r>
              <a:rPr lang="en-US" spc="-35" dirty="0">
                <a:cs typeface="Book Antiqua"/>
              </a:rPr>
              <a:t> </a:t>
            </a:r>
            <a:r>
              <a:rPr lang="en-US" dirty="0">
                <a:cs typeface="Book Antiqua"/>
              </a:rPr>
              <a:t>clarity (Severity of the crime; whether suspect poses immediate threat;</a:t>
            </a:r>
          </a:p>
          <a:p>
            <a:pPr marL="12700" marR="5080">
              <a:lnSpc>
                <a:spcPct val="103600"/>
              </a:lnSpc>
              <a:spcBef>
                <a:spcPts val="40"/>
              </a:spcBef>
            </a:pPr>
            <a:r>
              <a:rPr lang="en-US" dirty="0">
                <a:cs typeface="Book Antiqua"/>
              </a:rPr>
              <a:t>actively resisting or evading;</a:t>
            </a:r>
          </a:p>
          <a:p>
            <a:pPr marL="12700" marR="5080">
              <a:lnSpc>
                <a:spcPct val="103600"/>
              </a:lnSpc>
              <a:spcBef>
                <a:spcPts val="40"/>
              </a:spcBef>
            </a:pPr>
            <a:r>
              <a:rPr lang="en-US" dirty="0">
                <a:cs typeface="Book Antiqua"/>
              </a:rPr>
              <a:t>Need for force; and extent of injury)</a:t>
            </a:r>
          </a:p>
          <a:p>
            <a:pPr marL="12700" marR="5080">
              <a:lnSpc>
                <a:spcPct val="103600"/>
              </a:lnSpc>
              <a:spcBef>
                <a:spcPts val="40"/>
              </a:spcBef>
            </a:pPr>
            <a:endParaRPr lang="en-US" dirty="0">
              <a:cs typeface="Book Antiqu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7340" y="526291"/>
            <a:ext cx="7236460" cy="997709"/>
          </a:xfrm>
          <a:prstGeom prst="rect">
            <a:avLst/>
          </a:prstGeom>
        </p:spPr>
        <p:txBody>
          <a:bodyPr vert="horz" wrap="square" lIns="0" tIns="12700" rIns="0" bIns="0" rtlCol="0">
            <a:spAutoFit/>
          </a:bodyPr>
          <a:lstStyle/>
          <a:p>
            <a:pPr marL="12700">
              <a:lnSpc>
                <a:spcPct val="100000"/>
              </a:lnSpc>
              <a:spcBef>
                <a:spcPts val="100"/>
              </a:spcBef>
            </a:pPr>
            <a:r>
              <a:rPr sz="3200" u="sng" spc="-5" dirty="0"/>
              <a:t>Stephens </a:t>
            </a:r>
            <a:r>
              <a:rPr sz="3200" u="sng" dirty="0"/>
              <a:t>v.</a:t>
            </a:r>
            <a:r>
              <a:rPr sz="3200" u="sng" spc="5" dirty="0"/>
              <a:t> </a:t>
            </a:r>
            <a:r>
              <a:rPr sz="3200" u="sng" spc="-5" dirty="0" err="1"/>
              <a:t>DeGiovanni</a:t>
            </a:r>
            <a:r>
              <a:rPr sz="3200" u="none" spc="-5" dirty="0"/>
              <a:t>,</a:t>
            </a:r>
            <a:r>
              <a:rPr lang="en-US" sz="3200" u="none" spc="-5" dirty="0"/>
              <a:t> </a:t>
            </a:r>
            <a:r>
              <a:rPr sz="3200" u="none" dirty="0"/>
              <a:t>852 </a:t>
            </a:r>
            <a:r>
              <a:rPr sz="3200" u="none" spc="-5" dirty="0"/>
              <a:t>F.3d </a:t>
            </a:r>
            <a:r>
              <a:rPr sz="3200" u="none" dirty="0"/>
              <a:t>1298 (11th Cir.</a:t>
            </a:r>
            <a:r>
              <a:rPr sz="3200" u="none" spc="-95" dirty="0"/>
              <a:t> </a:t>
            </a:r>
            <a:r>
              <a:rPr sz="3200" u="none" dirty="0"/>
              <a:t>2017)</a:t>
            </a:r>
            <a:endParaRPr sz="3200" dirty="0"/>
          </a:p>
        </p:txBody>
      </p:sp>
      <p:sp>
        <p:nvSpPr>
          <p:cNvPr id="3" name="object 3"/>
          <p:cNvSpPr/>
          <p:nvPr/>
        </p:nvSpPr>
        <p:spPr>
          <a:xfrm>
            <a:off x="2134361" y="1600961"/>
            <a:ext cx="5226050" cy="1228725"/>
          </a:xfrm>
          <a:custGeom>
            <a:avLst/>
            <a:gdLst/>
            <a:ahLst/>
            <a:cxnLst/>
            <a:rect l="l" t="t" r="r" b="b"/>
            <a:pathLst>
              <a:path w="5226050" h="1228725">
                <a:moveTo>
                  <a:pt x="5225795" y="0"/>
                </a:moveTo>
                <a:lnTo>
                  <a:pt x="614171" y="0"/>
                </a:lnTo>
                <a:lnTo>
                  <a:pt x="0" y="614172"/>
                </a:lnTo>
                <a:lnTo>
                  <a:pt x="614171" y="1228343"/>
                </a:lnTo>
                <a:lnTo>
                  <a:pt x="5225795" y="1228343"/>
                </a:lnTo>
                <a:lnTo>
                  <a:pt x="5225795" y="0"/>
                </a:lnTo>
                <a:close/>
              </a:path>
            </a:pathLst>
          </a:custGeom>
          <a:solidFill>
            <a:schemeClr val="accent2"/>
          </a:solidFill>
        </p:spPr>
        <p:txBody>
          <a:bodyPr wrap="square" lIns="0" tIns="0" rIns="0" bIns="0" rtlCol="0"/>
          <a:lstStyle/>
          <a:p>
            <a:endParaRPr sz="2000"/>
          </a:p>
        </p:txBody>
      </p:sp>
      <p:sp>
        <p:nvSpPr>
          <p:cNvPr id="4" name="object 4"/>
          <p:cNvSpPr/>
          <p:nvPr/>
        </p:nvSpPr>
        <p:spPr>
          <a:xfrm>
            <a:off x="2134361" y="1600961"/>
            <a:ext cx="5226050" cy="1228725"/>
          </a:xfrm>
          <a:custGeom>
            <a:avLst/>
            <a:gdLst/>
            <a:ahLst/>
            <a:cxnLst/>
            <a:rect l="l" t="t" r="r" b="b"/>
            <a:pathLst>
              <a:path w="5226050" h="1228725">
                <a:moveTo>
                  <a:pt x="5225795" y="1228343"/>
                </a:moveTo>
                <a:lnTo>
                  <a:pt x="614171" y="1228343"/>
                </a:lnTo>
                <a:lnTo>
                  <a:pt x="0" y="614172"/>
                </a:lnTo>
                <a:lnTo>
                  <a:pt x="614171" y="0"/>
                </a:lnTo>
                <a:lnTo>
                  <a:pt x="5225795" y="0"/>
                </a:lnTo>
                <a:lnTo>
                  <a:pt x="5225795" y="1228343"/>
                </a:lnTo>
                <a:close/>
              </a:path>
            </a:pathLst>
          </a:custGeom>
          <a:ln w="19050">
            <a:solidFill>
              <a:srgbClr val="FFFFFF"/>
            </a:solidFill>
          </a:ln>
        </p:spPr>
        <p:txBody>
          <a:bodyPr wrap="square" lIns="0" tIns="0" rIns="0" bIns="0" rtlCol="0"/>
          <a:lstStyle/>
          <a:p>
            <a:endParaRPr sz="2000"/>
          </a:p>
        </p:txBody>
      </p:sp>
      <p:sp>
        <p:nvSpPr>
          <p:cNvPr id="5" name="object 5"/>
          <p:cNvSpPr txBox="1"/>
          <p:nvPr/>
        </p:nvSpPr>
        <p:spPr>
          <a:xfrm>
            <a:off x="3116960" y="2084069"/>
            <a:ext cx="4016375" cy="227626"/>
          </a:xfrm>
          <a:prstGeom prst="rect">
            <a:avLst/>
          </a:prstGeom>
        </p:spPr>
        <p:txBody>
          <a:bodyPr vert="horz" wrap="square" lIns="0" tIns="12065" rIns="0" bIns="0" rtlCol="0">
            <a:spAutoFit/>
          </a:bodyPr>
          <a:lstStyle/>
          <a:p>
            <a:pPr marL="12700">
              <a:lnSpc>
                <a:spcPct val="100000"/>
              </a:lnSpc>
              <a:spcBef>
                <a:spcPts val="95"/>
              </a:spcBef>
            </a:pPr>
            <a:r>
              <a:rPr sz="1400" spc="-5" dirty="0">
                <a:solidFill>
                  <a:srgbClr val="FFFFFF"/>
                </a:solidFill>
                <a:cs typeface="Book Antiqua"/>
              </a:rPr>
              <a:t>Eleventh Circuit vacated MSJ </a:t>
            </a:r>
            <a:r>
              <a:rPr sz="1400" spc="-10" dirty="0">
                <a:solidFill>
                  <a:srgbClr val="FFFFFF"/>
                </a:solidFill>
                <a:cs typeface="Book Antiqua"/>
              </a:rPr>
              <a:t>ruling in </a:t>
            </a:r>
            <a:r>
              <a:rPr sz="1400" spc="-5" dirty="0">
                <a:solidFill>
                  <a:srgbClr val="FFFFFF"/>
                </a:solidFill>
                <a:cs typeface="Book Antiqua"/>
              </a:rPr>
              <a:t>favor of</a:t>
            </a:r>
            <a:r>
              <a:rPr sz="1400" spc="125" dirty="0">
                <a:solidFill>
                  <a:srgbClr val="FFFFFF"/>
                </a:solidFill>
                <a:cs typeface="Book Antiqua"/>
              </a:rPr>
              <a:t> </a:t>
            </a:r>
            <a:r>
              <a:rPr sz="1400" spc="-10" dirty="0">
                <a:solidFill>
                  <a:srgbClr val="FFFFFF"/>
                </a:solidFill>
                <a:cs typeface="Book Antiqua"/>
              </a:rPr>
              <a:t>deputy</a:t>
            </a:r>
            <a:endParaRPr sz="1400">
              <a:cs typeface="Book Antiqua"/>
            </a:endParaRPr>
          </a:p>
        </p:txBody>
      </p:sp>
      <p:sp>
        <p:nvSpPr>
          <p:cNvPr id="6" name="object 6"/>
          <p:cNvSpPr/>
          <p:nvPr/>
        </p:nvSpPr>
        <p:spPr>
          <a:xfrm>
            <a:off x="1676701" y="1712872"/>
            <a:ext cx="940435" cy="1014094"/>
          </a:xfrm>
          <a:custGeom>
            <a:avLst/>
            <a:gdLst/>
            <a:ahLst/>
            <a:cxnLst/>
            <a:rect l="l" t="t" r="r" b="b"/>
            <a:pathLst>
              <a:path w="940435" h="1014094">
                <a:moveTo>
                  <a:pt x="775469" y="937830"/>
                </a:moveTo>
                <a:lnTo>
                  <a:pt x="168250" y="937830"/>
                </a:lnTo>
                <a:lnTo>
                  <a:pt x="168250" y="1013870"/>
                </a:lnTo>
                <a:lnTo>
                  <a:pt x="775469" y="1013870"/>
                </a:lnTo>
                <a:lnTo>
                  <a:pt x="775469" y="937830"/>
                </a:lnTo>
                <a:close/>
              </a:path>
              <a:path w="940435" h="1014094">
                <a:moveTo>
                  <a:pt x="598363" y="887136"/>
                </a:moveTo>
                <a:lnTo>
                  <a:pt x="344090" y="887136"/>
                </a:lnTo>
                <a:lnTo>
                  <a:pt x="334267" y="889136"/>
                </a:lnTo>
                <a:lnTo>
                  <a:pt x="326222" y="894582"/>
                </a:lnTo>
                <a:lnTo>
                  <a:pt x="320786" y="902641"/>
                </a:lnTo>
                <a:lnTo>
                  <a:pt x="318790" y="912483"/>
                </a:lnTo>
                <a:lnTo>
                  <a:pt x="318790" y="937830"/>
                </a:lnTo>
                <a:lnTo>
                  <a:pt x="623664" y="937830"/>
                </a:lnTo>
                <a:lnTo>
                  <a:pt x="623664" y="912483"/>
                </a:lnTo>
                <a:lnTo>
                  <a:pt x="621668" y="902641"/>
                </a:lnTo>
                <a:lnTo>
                  <a:pt x="616232" y="894582"/>
                </a:lnTo>
                <a:lnTo>
                  <a:pt x="608187" y="889136"/>
                </a:lnTo>
                <a:lnTo>
                  <a:pt x="598363" y="887136"/>
                </a:lnTo>
                <a:close/>
              </a:path>
              <a:path w="940435" h="1014094">
                <a:moveTo>
                  <a:pt x="537642" y="215447"/>
                </a:moveTo>
                <a:lnTo>
                  <a:pt x="404812" y="215447"/>
                </a:lnTo>
                <a:lnTo>
                  <a:pt x="410228" y="223724"/>
                </a:lnTo>
                <a:lnTo>
                  <a:pt x="416830" y="231289"/>
                </a:lnTo>
                <a:lnTo>
                  <a:pt x="424381" y="237903"/>
                </a:lnTo>
                <a:lnTo>
                  <a:pt x="432643" y="243328"/>
                </a:lnTo>
                <a:lnTo>
                  <a:pt x="432643" y="887136"/>
                </a:lnTo>
                <a:lnTo>
                  <a:pt x="509811" y="887136"/>
                </a:lnTo>
                <a:lnTo>
                  <a:pt x="509811" y="243328"/>
                </a:lnTo>
                <a:lnTo>
                  <a:pt x="518073" y="237903"/>
                </a:lnTo>
                <a:lnTo>
                  <a:pt x="525624" y="231289"/>
                </a:lnTo>
                <a:lnTo>
                  <a:pt x="532226" y="223724"/>
                </a:lnTo>
                <a:lnTo>
                  <a:pt x="537642" y="215447"/>
                </a:lnTo>
                <a:close/>
              </a:path>
              <a:path w="940435" h="1014094">
                <a:moveTo>
                  <a:pt x="864022" y="139407"/>
                </a:moveTo>
                <a:lnTo>
                  <a:pt x="79697" y="139407"/>
                </a:lnTo>
                <a:lnTo>
                  <a:pt x="64694" y="142318"/>
                </a:lnTo>
                <a:lnTo>
                  <a:pt x="52657" y="150337"/>
                </a:lnTo>
                <a:lnTo>
                  <a:pt x="44651" y="162397"/>
                </a:lnTo>
                <a:lnTo>
                  <a:pt x="41746" y="177427"/>
                </a:lnTo>
                <a:lnTo>
                  <a:pt x="43999" y="190298"/>
                </a:lnTo>
                <a:lnTo>
                  <a:pt x="50285" y="201506"/>
                </a:lnTo>
                <a:lnTo>
                  <a:pt x="59891" y="209863"/>
                </a:lnTo>
                <a:lnTo>
                  <a:pt x="72107" y="214180"/>
                </a:lnTo>
                <a:lnTo>
                  <a:pt x="0" y="582975"/>
                </a:lnTo>
                <a:lnTo>
                  <a:pt x="51866" y="582975"/>
                </a:lnTo>
                <a:lnTo>
                  <a:pt x="107528" y="294022"/>
                </a:lnTo>
                <a:lnTo>
                  <a:pt x="158897" y="294022"/>
                </a:lnTo>
                <a:lnTo>
                  <a:pt x="139154" y="215447"/>
                </a:lnTo>
                <a:lnTo>
                  <a:pt x="864022" y="215447"/>
                </a:lnTo>
                <a:lnTo>
                  <a:pt x="879024" y="212536"/>
                </a:lnTo>
                <a:lnTo>
                  <a:pt x="891062" y="204516"/>
                </a:lnTo>
                <a:lnTo>
                  <a:pt x="892219" y="202774"/>
                </a:lnTo>
                <a:lnTo>
                  <a:pt x="471859" y="202774"/>
                </a:lnTo>
                <a:lnTo>
                  <a:pt x="462036" y="200774"/>
                </a:lnTo>
                <a:lnTo>
                  <a:pt x="453991" y="195328"/>
                </a:lnTo>
                <a:lnTo>
                  <a:pt x="448555" y="187268"/>
                </a:lnTo>
                <a:lnTo>
                  <a:pt x="446559" y="177427"/>
                </a:lnTo>
                <a:lnTo>
                  <a:pt x="448555" y="167585"/>
                </a:lnTo>
                <a:lnTo>
                  <a:pt x="453991" y="159526"/>
                </a:lnTo>
                <a:lnTo>
                  <a:pt x="462036" y="154080"/>
                </a:lnTo>
                <a:lnTo>
                  <a:pt x="471859" y="152080"/>
                </a:lnTo>
                <a:lnTo>
                  <a:pt x="892219" y="152080"/>
                </a:lnTo>
                <a:lnTo>
                  <a:pt x="891062" y="150337"/>
                </a:lnTo>
                <a:lnTo>
                  <a:pt x="879024" y="142318"/>
                </a:lnTo>
                <a:lnTo>
                  <a:pt x="864022" y="139407"/>
                </a:lnTo>
                <a:close/>
              </a:path>
              <a:path w="940435" h="1014094">
                <a:moveTo>
                  <a:pt x="158897" y="294022"/>
                </a:moveTo>
                <a:lnTo>
                  <a:pt x="107528" y="294022"/>
                </a:lnTo>
                <a:lnTo>
                  <a:pt x="179635" y="582975"/>
                </a:lnTo>
                <a:lnTo>
                  <a:pt x="231502" y="582975"/>
                </a:lnTo>
                <a:lnTo>
                  <a:pt x="158897" y="294022"/>
                </a:lnTo>
                <a:close/>
              </a:path>
              <a:path w="940435" h="1014094">
                <a:moveTo>
                  <a:pt x="847576" y="215447"/>
                </a:moveTo>
                <a:lnTo>
                  <a:pt x="780529" y="215447"/>
                </a:lnTo>
                <a:lnTo>
                  <a:pt x="709687" y="582975"/>
                </a:lnTo>
                <a:lnTo>
                  <a:pt x="761554" y="582975"/>
                </a:lnTo>
                <a:lnTo>
                  <a:pt x="817215" y="294022"/>
                </a:lnTo>
                <a:lnTo>
                  <a:pt x="867320" y="294022"/>
                </a:lnTo>
                <a:lnTo>
                  <a:pt x="847576" y="215447"/>
                </a:lnTo>
                <a:close/>
              </a:path>
              <a:path w="940435" h="1014094">
                <a:moveTo>
                  <a:pt x="867320" y="294022"/>
                </a:moveTo>
                <a:lnTo>
                  <a:pt x="817215" y="294022"/>
                </a:lnTo>
                <a:lnTo>
                  <a:pt x="888058" y="582975"/>
                </a:lnTo>
                <a:lnTo>
                  <a:pt x="939924" y="582975"/>
                </a:lnTo>
                <a:lnTo>
                  <a:pt x="867320" y="294022"/>
                </a:lnTo>
                <a:close/>
              </a:path>
              <a:path w="940435" h="1014094">
                <a:moveTo>
                  <a:pt x="892219" y="152080"/>
                </a:moveTo>
                <a:lnTo>
                  <a:pt x="471859" y="152080"/>
                </a:lnTo>
                <a:lnTo>
                  <a:pt x="481683" y="154080"/>
                </a:lnTo>
                <a:lnTo>
                  <a:pt x="489728" y="159526"/>
                </a:lnTo>
                <a:lnTo>
                  <a:pt x="495164" y="167585"/>
                </a:lnTo>
                <a:lnTo>
                  <a:pt x="497160" y="177427"/>
                </a:lnTo>
                <a:lnTo>
                  <a:pt x="495164" y="187268"/>
                </a:lnTo>
                <a:lnTo>
                  <a:pt x="489728" y="195328"/>
                </a:lnTo>
                <a:lnTo>
                  <a:pt x="481683" y="200774"/>
                </a:lnTo>
                <a:lnTo>
                  <a:pt x="471859" y="202774"/>
                </a:lnTo>
                <a:lnTo>
                  <a:pt x="892219" y="202774"/>
                </a:lnTo>
                <a:lnTo>
                  <a:pt x="899067" y="192457"/>
                </a:lnTo>
                <a:lnTo>
                  <a:pt x="901973" y="177427"/>
                </a:lnTo>
                <a:lnTo>
                  <a:pt x="899067" y="162397"/>
                </a:lnTo>
                <a:lnTo>
                  <a:pt x="892219" y="152080"/>
                </a:lnTo>
                <a:close/>
              </a:path>
              <a:path w="940435" h="1014094">
                <a:moveTo>
                  <a:pt x="471859" y="0"/>
                </a:moveTo>
                <a:lnTo>
                  <a:pt x="456857" y="2910"/>
                </a:lnTo>
                <a:lnTo>
                  <a:pt x="444819" y="10930"/>
                </a:lnTo>
                <a:lnTo>
                  <a:pt x="436814" y="22990"/>
                </a:lnTo>
                <a:lnTo>
                  <a:pt x="433908" y="38020"/>
                </a:lnTo>
                <a:lnTo>
                  <a:pt x="433908" y="111525"/>
                </a:lnTo>
                <a:lnTo>
                  <a:pt x="425646" y="116951"/>
                </a:lnTo>
                <a:lnTo>
                  <a:pt x="418095" y="123565"/>
                </a:lnTo>
                <a:lnTo>
                  <a:pt x="411493" y="131129"/>
                </a:lnTo>
                <a:lnTo>
                  <a:pt x="406077" y="139407"/>
                </a:lnTo>
                <a:lnTo>
                  <a:pt x="537642" y="139407"/>
                </a:lnTo>
                <a:lnTo>
                  <a:pt x="532226" y="131129"/>
                </a:lnTo>
                <a:lnTo>
                  <a:pt x="525624" y="123565"/>
                </a:lnTo>
                <a:lnTo>
                  <a:pt x="518073" y="116951"/>
                </a:lnTo>
                <a:lnTo>
                  <a:pt x="509811" y="111525"/>
                </a:lnTo>
                <a:lnTo>
                  <a:pt x="509811" y="38020"/>
                </a:lnTo>
                <a:lnTo>
                  <a:pt x="506905" y="22990"/>
                </a:lnTo>
                <a:lnTo>
                  <a:pt x="498900" y="10930"/>
                </a:lnTo>
                <a:lnTo>
                  <a:pt x="486862" y="2910"/>
                </a:lnTo>
                <a:lnTo>
                  <a:pt x="471859" y="0"/>
                </a:lnTo>
                <a:close/>
              </a:path>
            </a:pathLst>
          </a:custGeom>
          <a:solidFill>
            <a:srgbClr val="BBC7E4"/>
          </a:solidFill>
        </p:spPr>
        <p:txBody>
          <a:bodyPr wrap="square" lIns="0" tIns="0" rIns="0" bIns="0" rtlCol="0"/>
          <a:lstStyle/>
          <a:p>
            <a:endParaRPr sz="2000"/>
          </a:p>
        </p:txBody>
      </p:sp>
      <p:sp>
        <p:nvSpPr>
          <p:cNvPr id="7" name="object 7"/>
          <p:cNvSpPr/>
          <p:nvPr/>
        </p:nvSpPr>
        <p:spPr>
          <a:xfrm>
            <a:off x="1642545" y="2333867"/>
            <a:ext cx="304165" cy="76200"/>
          </a:xfrm>
          <a:custGeom>
            <a:avLst/>
            <a:gdLst/>
            <a:ahLst/>
            <a:cxnLst/>
            <a:rect l="l" t="t" r="r" b="b"/>
            <a:pathLst>
              <a:path w="304164" h="76200">
                <a:moveTo>
                  <a:pt x="303609" y="0"/>
                </a:moveTo>
                <a:lnTo>
                  <a:pt x="0" y="0"/>
                </a:lnTo>
                <a:lnTo>
                  <a:pt x="11978" y="29525"/>
                </a:lnTo>
                <a:lnTo>
                  <a:pt x="44592" y="53703"/>
                </a:lnTo>
                <a:lnTo>
                  <a:pt x="92861" y="70040"/>
                </a:lnTo>
                <a:lnTo>
                  <a:pt x="151804" y="76040"/>
                </a:lnTo>
                <a:lnTo>
                  <a:pt x="210747" y="70040"/>
                </a:lnTo>
                <a:lnTo>
                  <a:pt x="259016" y="53703"/>
                </a:lnTo>
                <a:lnTo>
                  <a:pt x="291631" y="29525"/>
                </a:lnTo>
                <a:lnTo>
                  <a:pt x="303609" y="0"/>
                </a:lnTo>
                <a:close/>
              </a:path>
            </a:pathLst>
          </a:custGeom>
          <a:solidFill>
            <a:srgbClr val="BBC7E4"/>
          </a:solidFill>
        </p:spPr>
        <p:txBody>
          <a:bodyPr wrap="square" lIns="0" tIns="0" rIns="0" bIns="0" rtlCol="0"/>
          <a:lstStyle/>
          <a:p>
            <a:endParaRPr sz="2000"/>
          </a:p>
        </p:txBody>
      </p:sp>
      <p:sp>
        <p:nvSpPr>
          <p:cNvPr id="8" name="object 8"/>
          <p:cNvSpPr/>
          <p:nvPr/>
        </p:nvSpPr>
        <p:spPr>
          <a:xfrm>
            <a:off x="2350968" y="2333867"/>
            <a:ext cx="304165" cy="76200"/>
          </a:xfrm>
          <a:custGeom>
            <a:avLst/>
            <a:gdLst/>
            <a:ahLst/>
            <a:cxnLst/>
            <a:rect l="l" t="t" r="r" b="b"/>
            <a:pathLst>
              <a:path w="304164" h="76200">
                <a:moveTo>
                  <a:pt x="303609" y="0"/>
                </a:moveTo>
                <a:lnTo>
                  <a:pt x="0" y="0"/>
                </a:lnTo>
                <a:lnTo>
                  <a:pt x="11978" y="29525"/>
                </a:lnTo>
                <a:lnTo>
                  <a:pt x="44592" y="53703"/>
                </a:lnTo>
                <a:lnTo>
                  <a:pt x="92861" y="70040"/>
                </a:lnTo>
                <a:lnTo>
                  <a:pt x="151804" y="76040"/>
                </a:lnTo>
                <a:lnTo>
                  <a:pt x="210747" y="70040"/>
                </a:lnTo>
                <a:lnTo>
                  <a:pt x="259016" y="53703"/>
                </a:lnTo>
                <a:lnTo>
                  <a:pt x="291631" y="29525"/>
                </a:lnTo>
                <a:lnTo>
                  <a:pt x="303609" y="0"/>
                </a:lnTo>
                <a:close/>
              </a:path>
            </a:pathLst>
          </a:custGeom>
          <a:solidFill>
            <a:srgbClr val="BBC7E4"/>
          </a:solidFill>
        </p:spPr>
        <p:txBody>
          <a:bodyPr wrap="square" lIns="0" tIns="0" rIns="0" bIns="0" rtlCol="0"/>
          <a:lstStyle/>
          <a:p>
            <a:endParaRPr sz="2000"/>
          </a:p>
        </p:txBody>
      </p:sp>
      <p:sp>
        <p:nvSpPr>
          <p:cNvPr id="9" name="object 9"/>
          <p:cNvSpPr/>
          <p:nvPr/>
        </p:nvSpPr>
        <p:spPr>
          <a:xfrm>
            <a:off x="1532382" y="1602486"/>
            <a:ext cx="1228725" cy="1229995"/>
          </a:xfrm>
          <a:custGeom>
            <a:avLst/>
            <a:gdLst/>
            <a:ahLst/>
            <a:cxnLst/>
            <a:rect l="l" t="t" r="r" b="b"/>
            <a:pathLst>
              <a:path w="1228725" h="1229995">
                <a:moveTo>
                  <a:pt x="0" y="614934"/>
                </a:moveTo>
                <a:lnTo>
                  <a:pt x="1847" y="566879"/>
                </a:lnTo>
                <a:lnTo>
                  <a:pt x="7299" y="519836"/>
                </a:lnTo>
                <a:lnTo>
                  <a:pt x="16219" y="473941"/>
                </a:lnTo>
                <a:lnTo>
                  <a:pt x="28471" y="429331"/>
                </a:lnTo>
                <a:lnTo>
                  <a:pt x="43917" y="386141"/>
                </a:lnTo>
                <a:lnTo>
                  <a:pt x="62421" y="344510"/>
                </a:lnTo>
                <a:lnTo>
                  <a:pt x="83848" y="304574"/>
                </a:lnTo>
                <a:lnTo>
                  <a:pt x="108060" y="266469"/>
                </a:lnTo>
                <a:lnTo>
                  <a:pt x="134920" y="230332"/>
                </a:lnTo>
                <a:lnTo>
                  <a:pt x="164293" y="196301"/>
                </a:lnTo>
                <a:lnTo>
                  <a:pt x="196042" y="164511"/>
                </a:lnTo>
                <a:lnTo>
                  <a:pt x="230030" y="135100"/>
                </a:lnTo>
                <a:lnTo>
                  <a:pt x="266121" y="108204"/>
                </a:lnTo>
                <a:lnTo>
                  <a:pt x="304179" y="83961"/>
                </a:lnTo>
                <a:lnTo>
                  <a:pt x="344066" y="62506"/>
                </a:lnTo>
                <a:lnTo>
                  <a:pt x="385646" y="43976"/>
                </a:lnTo>
                <a:lnTo>
                  <a:pt x="428784" y="28509"/>
                </a:lnTo>
                <a:lnTo>
                  <a:pt x="473341" y="16241"/>
                </a:lnTo>
                <a:lnTo>
                  <a:pt x="519183" y="7309"/>
                </a:lnTo>
                <a:lnTo>
                  <a:pt x="566172" y="1850"/>
                </a:lnTo>
                <a:lnTo>
                  <a:pt x="614172" y="0"/>
                </a:lnTo>
                <a:lnTo>
                  <a:pt x="662171" y="1850"/>
                </a:lnTo>
                <a:lnTo>
                  <a:pt x="709160" y="7309"/>
                </a:lnTo>
                <a:lnTo>
                  <a:pt x="755002" y="16241"/>
                </a:lnTo>
                <a:lnTo>
                  <a:pt x="799559" y="28509"/>
                </a:lnTo>
                <a:lnTo>
                  <a:pt x="842697" y="43976"/>
                </a:lnTo>
                <a:lnTo>
                  <a:pt x="884277" y="62506"/>
                </a:lnTo>
                <a:lnTo>
                  <a:pt x="924164" y="83961"/>
                </a:lnTo>
                <a:lnTo>
                  <a:pt x="962222" y="108204"/>
                </a:lnTo>
                <a:lnTo>
                  <a:pt x="998313" y="135100"/>
                </a:lnTo>
                <a:lnTo>
                  <a:pt x="1032301" y="164511"/>
                </a:lnTo>
                <a:lnTo>
                  <a:pt x="1064050" y="196301"/>
                </a:lnTo>
                <a:lnTo>
                  <a:pt x="1093423" y="230332"/>
                </a:lnTo>
                <a:lnTo>
                  <a:pt x="1120283" y="266469"/>
                </a:lnTo>
                <a:lnTo>
                  <a:pt x="1144495" y="304574"/>
                </a:lnTo>
                <a:lnTo>
                  <a:pt x="1165922" y="344510"/>
                </a:lnTo>
                <a:lnTo>
                  <a:pt x="1184426" y="386141"/>
                </a:lnTo>
                <a:lnTo>
                  <a:pt x="1199872" y="429331"/>
                </a:lnTo>
                <a:lnTo>
                  <a:pt x="1212124" y="473941"/>
                </a:lnTo>
                <a:lnTo>
                  <a:pt x="1221044" y="519836"/>
                </a:lnTo>
                <a:lnTo>
                  <a:pt x="1226496" y="566879"/>
                </a:lnTo>
                <a:lnTo>
                  <a:pt x="1228344" y="614934"/>
                </a:lnTo>
                <a:lnTo>
                  <a:pt x="1226496" y="662988"/>
                </a:lnTo>
                <a:lnTo>
                  <a:pt x="1221044" y="710031"/>
                </a:lnTo>
                <a:lnTo>
                  <a:pt x="1212124" y="755926"/>
                </a:lnTo>
                <a:lnTo>
                  <a:pt x="1199872" y="800536"/>
                </a:lnTo>
                <a:lnTo>
                  <a:pt x="1184426" y="843726"/>
                </a:lnTo>
                <a:lnTo>
                  <a:pt x="1165922" y="885357"/>
                </a:lnTo>
                <a:lnTo>
                  <a:pt x="1144495" y="925293"/>
                </a:lnTo>
                <a:lnTo>
                  <a:pt x="1120283" y="963398"/>
                </a:lnTo>
                <a:lnTo>
                  <a:pt x="1093423" y="999535"/>
                </a:lnTo>
                <a:lnTo>
                  <a:pt x="1064050" y="1033566"/>
                </a:lnTo>
                <a:lnTo>
                  <a:pt x="1032301" y="1065356"/>
                </a:lnTo>
                <a:lnTo>
                  <a:pt x="998313" y="1094767"/>
                </a:lnTo>
                <a:lnTo>
                  <a:pt x="962222" y="1121663"/>
                </a:lnTo>
                <a:lnTo>
                  <a:pt x="924164" y="1145906"/>
                </a:lnTo>
                <a:lnTo>
                  <a:pt x="884277" y="1167361"/>
                </a:lnTo>
                <a:lnTo>
                  <a:pt x="842697" y="1185891"/>
                </a:lnTo>
                <a:lnTo>
                  <a:pt x="799559" y="1201358"/>
                </a:lnTo>
                <a:lnTo>
                  <a:pt x="755002" y="1213626"/>
                </a:lnTo>
                <a:lnTo>
                  <a:pt x="709160" y="1222558"/>
                </a:lnTo>
                <a:lnTo>
                  <a:pt x="662171" y="1228017"/>
                </a:lnTo>
                <a:lnTo>
                  <a:pt x="614172" y="1229867"/>
                </a:lnTo>
                <a:lnTo>
                  <a:pt x="566172" y="1228017"/>
                </a:lnTo>
                <a:lnTo>
                  <a:pt x="519183" y="1222558"/>
                </a:lnTo>
                <a:lnTo>
                  <a:pt x="473341" y="1213626"/>
                </a:lnTo>
                <a:lnTo>
                  <a:pt x="428784" y="1201358"/>
                </a:lnTo>
                <a:lnTo>
                  <a:pt x="385646" y="1185891"/>
                </a:lnTo>
                <a:lnTo>
                  <a:pt x="344066" y="1167361"/>
                </a:lnTo>
                <a:lnTo>
                  <a:pt x="304179" y="1145906"/>
                </a:lnTo>
                <a:lnTo>
                  <a:pt x="266121" y="1121663"/>
                </a:lnTo>
                <a:lnTo>
                  <a:pt x="230030" y="1094767"/>
                </a:lnTo>
                <a:lnTo>
                  <a:pt x="196042" y="1065356"/>
                </a:lnTo>
                <a:lnTo>
                  <a:pt x="164293" y="1033566"/>
                </a:lnTo>
                <a:lnTo>
                  <a:pt x="134920" y="999535"/>
                </a:lnTo>
                <a:lnTo>
                  <a:pt x="108060" y="963398"/>
                </a:lnTo>
                <a:lnTo>
                  <a:pt x="83848" y="925293"/>
                </a:lnTo>
                <a:lnTo>
                  <a:pt x="62421" y="885357"/>
                </a:lnTo>
                <a:lnTo>
                  <a:pt x="43917" y="843726"/>
                </a:lnTo>
                <a:lnTo>
                  <a:pt x="28471" y="800536"/>
                </a:lnTo>
                <a:lnTo>
                  <a:pt x="16219" y="755926"/>
                </a:lnTo>
                <a:lnTo>
                  <a:pt x="7299" y="710031"/>
                </a:lnTo>
                <a:lnTo>
                  <a:pt x="1847" y="662988"/>
                </a:lnTo>
                <a:lnTo>
                  <a:pt x="0" y="614934"/>
                </a:lnTo>
                <a:close/>
              </a:path>
            </a:pathLst>
          </a:custGeom>
          <a:ln w="19050">
            <a:solidFill>
              <a:srgbClr val="FFFFFF"/>
            </a:solidFill>
          </a:ln>
        </p:spPr>
        <p:txBody>
          <a:bodyPr wrap="square" lIns="0" tIns="0" rIns="0" bIns="0" rtlCol="0"/>
          <a:lstStyle/>
          <a:p>
            <a:endParaRPr sz="2000"/>
          </a:p>
        </p:txBody>
      </p:sp>
      <p:sp>
        <p:nvSpPr>
          <p:cNvPr id="10" name="object 10"/>
          <p:cNvSpPr/>
          <p:nvPr/>
        </p:nvSpPr>
        <p:spPr>
          <a:xfrm>
            <a:off x="2003298" y="3205733"/>
            <a:ext cx="5417820" cy="1214755"/>
          </a:xfrm>
          <a:custGeom>
            <a:avLst/>
            <a:gdLst/>
            <a:ahLst/>
            <a:cxnLst/>
            <a:rect l="l" t="t" r="r" b="b"/>
            <a:pathLst>
              <a:path w="5417820" h="1214754">
                <a:moveTo>
                  <a:pt x="5417820" y="0"/>
                </a:moveTo>
                <a:lnTo>
                  <a:pt x="607313" y="0"/>
                </a:lnTo>
                <a:lnTo>
                  <a:pt x="0" y="607313"/>
                </a:lnTo>
                <a:lnTo>
                  <a:pt x="607313" y="1214627"/>
                </a:lnTo>
                <a:lnTo>
                  <a:pt x="5417820" y="1214627"/>
                </a:lnTo>
                <a:lnTo>
                  <a:pt x="5417820" y="0"/>
                </a:lnTo>
                <a:close/>
              </a:path>
            </a:pathLst>
          </a:custGeom>
          <a:solidFill>
            <a:schemeClr val="accent2"/>
          </a:solidFill>
        </p:spPr>
        <p:txBody>
          <a:bodyPr wrap="square" lIns="0" tIns="0" rIns="0" bIns="0" rtlCol="0"/>
          <a:lstStyle/>
          <a:p>
            <a:endParaRPr sz="2000"/>
          </a:p>
        </p:txBody>
      </p:sp>
      <p:sp>
        <p:nvSpPr>
          <p:cNvPr id="11" name="object 11"/>
          <p:cNvSpPr/>
          <p:nvPr/>
        </p:nvSpPr>
        <p:spPr>
          <a:xfrm>
            <a:off x="2003298" y="3205733"/>
            <a:ext cx="5417820" cy="1214755"/>
          </a:xfrm>
          <a:custGeom>
            <a:avLst/>
            <a:gdLst/>
            <a:ahLst/>
            <a:cxnLst/>
            <a:rect l="l" t="t" r="r" b="b"/>
            <a:pathLst>
              <a:path w="5417820" h="1214754">
                <a:moveTo>
                  <a:pt x="5417820" y="1214627"/>
                </a:moveTo>
                <a:lnTo>
                  <a:pt x="607313" y="1214627"/>
                </a:lnTo>
                <a:lnTo>
                  <a:pt x="0" y="607313"/>
                </a:lnTo>
                <a:lnTo>
                  <a:pt x="607313" y="0"/>
                </a:lnTo>
                <a:lnTo>
                  <a:pt x="5417820" y="0"/>
                </a:lnTo>
                <a:lnTo>
                  <a:pt x="5417820" y="1214627"/>
                </a:lnTo>
                <a:close/>
              </a:path>
            </a:pathLst>
          </a:custGeom>
          <a:ln w="19050">
            <a:solidFill>
              <a:srgbClr val="FFFFFF"/>
            </a:solidFill>
          </a:ln>
        </p:spPr>
        <p:txBody>
          <a:bodyPr wrap="square" lIns="0" tIns="0" rIns="0" bIns="0" rtlCol="0"/>
          <a:lstStyle/>
          <a:p>
            <a:endParaRPr sz="2000"/>
          </a:p>
        </p:txBody>
      </p:sp>
      <p:sp>
        <p:nvSpPr>
          <p:cNvPr id="12" name="object 12"/>
          <p:cNvSpPr txBox="1"/>
          <p:nvPr/>
        </p:nvSpPr>
        <p:spPr>
          <a:xfrm>
            <a:off x="2835655" y="3131990"/>
            <a:ext cx="4391025" cy="1154419"/>
          </a:xfrm>
          <a:prstGeom prst="rect">
            <a:avLst/>
          </a:prstGeom>
        </p:spPr>
        <p:txBody>
          <a:bodyPr vert="horz" wrap="square" lIns="0" tIns="96520" rIns="0" bIns="0" rtlCol="0">
            <a:spAutoFit/>
          </a:bodyPr>
          <a:lstStyle/>
          <a:p>
            <a:pPr marL="12700">
              <a:lnSpc>
                <a:spcPct val="100000"/>
              </a:lnSpc>
              <a:spcBef>
                <a:spcPts val="760"/>
              </a:spcBef>
            </a:pPr>
            <a:r>
              <a:rPr sz="1400" u="sng" spc="-10" dirty="0">
                <a:solidFill>
                  <a:srgbClr val="FFFFFF"/>
                </a:solidFill>
                <a:uFill>
                  <a:solidFill>
                    <a:srgbClr val="FFFFFF"/>
                  </a:solidFill>
                </a:uFill>
                <a:cs typeface="Book Antiqua"/>
              </a:rPr>
              <a:t>Facts:</a:t>
            </a:r>
            <a:endParaRPr sz="1400">
              <a:cs typeface="Book Antiqua"/>
            </a:endParaRPr>
          </a:p>
          <a:p>
            <a:pPr marL="70485" marR="64135" indent="-58419">
              <a:lnSpc>
                <a:spcPts val="1120"/>
              </a:lnSpc>
              <a:spcBef>
                <a:spcPts val="610"/>
              </a:spcBef>
              <a:buSzPct val="90000"/>
              <a:buChar char="•"/>
              <a:tabLst>
                <a:tab pos="90805" algn="l"/>
              </a:tabLst>
            </a:pPr>
            <a:r>
              <a:rPr sz="1050" spc="-5" dirty="0">
                <a:solidFill>
                  <a:srgbClr val="FFFFFF"/>
                </a:solidFill>
                <a:cs typeface="Book Antiqua"/>
              </a:rPr>
              <a:t>The Deputy investigated Stephens working on parked car and charged him  with operating a vehicle </a:t>
            </a:r>
            <a:r>
              <a:rPr sz="1050" spc="-10" dirty="0">
                <a:solidFill>
                  <a:srgbClr val="FFFFFF"/>
                </a:solidFill>
                <a:cs typeface="Book Antiqua"/>
              </a:rPr>
              <a:t>without </a:t>
            </a:r>
            <a:r>
              <a:rPr sz="1050" spc="-5" dirty="0">
                <a:solidFill>
                  <a:srgbClr val="FFFFFF"/>
                </a:solidFill>
                <a:cs typeface="Book Antiqua"/>
              </a:rPr>
              <a:t>a</a:t>
            </a:r>
            <a:r>
              <a:rPr sz="1050" spc="70" dirty="0">
                <a:solidFill>
                  <a:srgbClr val="FFFFFF"/>
                </a:solidFill>
                <a:cs typeface="Book Antiqua"/>
              </a:rPr>
              <a:t> </a:t>
            </a:r>
            <a:r>
              <a:rPr sz="1050" spc="-5" dirty="0">
                <a:solidFill>
                  <a:srgbClr val="FFFFFF"/>
                </a:solidFill>
                <a:cs typeface="Book Antiqua"/>
              </a:rPr>
              <a:t>license</a:t>
            </a:r>
            <a:endParaRPr sz="1050">
              <a:cs typeface="Book Antiqua"/>
            </a:endParaRPr>
          </a:p>
          <a:p>
            <a:pPr marL="90170" indent="-78105">
              <a:lnSpc>
                <a:spcPct val="100000"/>
              </a:lnSpc>
              <a:spcBef>
                <a:spcPts val="80"/>
              </a:spcBef>
              <a:buSzPct val="90000"/>
              <a:buChar char="•"/>
              <a:tabLst>
                <a:tab pos="90805" algn="l"/>
              </a:tabLst>
            </a:pPr>
            <a:r>
              <a:rPr sz="1050" spc="-5" dirty="0">
                <a:solidFill>
                  <a:srgbClr val="FFFFFF"/>
                </a:solidFill>
                <a:cs typeface="Book Antiqua"/>
              </a:rPr>
              <a:t>Stephens </a:t>
            </a:r>
            <a:r>
              <a:rPr sz="1050" spc="-10" dirty="0">
                <a:solidFill>
                  <a:srgbClr val="FFFFFF"/>
                </a:solidFill>
                <a:cs typeface="Book Antiqua"/>
              </a:rPr>
              <a:t>complied </a:t>
            </a:r>
            <a:r>
              <a:rPr sz="1050" spc="-5" dirty="0">
                <a:solidFill>
                  <a:srgbClr val="FFFFFF"/>
                </a:solidFill>
                <a:cs typeface="Book Antiqua"/>
              </a:rPr>
              <a:t>with </a:t>
            </a:r>
            <a:r>
              <a:rPr sz="1050" dirty="0">
                <a:solidFill>
                  <a:srgbClr val="FFFFFF"/>
                </a:solidFill>
                <a:cs typeface="Book Antiqua"/>
              </a:rPr>
              <a:t>all </a:t>
            </a:r>
            <a:r>
              <a:rPr sz="1050" spc="-10" dirty="0">
                <a:solidFill>
                  <a:srgbClr val="FFFFFF"/>
                </a:solidFill>
                <a:cs typeface="Book Antiqua"/>
              </a:rPr>
              <a:t>the </a:t>
            </a:r>
            <a:r>
              <a:rPr sz="1050" spc="-5" dirty="0">
                <a:solidFill>
                  <a:srgbClr val="FFFFFF"/>
                </a:solidFill>
                <a:cs typeface="Book Antiqua"/>
              </a:rPr>
              <a:t>Deputy’s questions and</a:t>
            </a:r>
            <a:r>
              <a:rPr sz="1050" spc="120" dirty="0">
                <a:solidFill>
                  <a:srgbClr val="FFFFFF"/>
                </a:solidFill>
                <a:cs typeface="Book Antiqua"/>
              </a:rPr>
              <a:t> </a:t>
            </a:r>
            <a:r>
              <a:rPr sz="1050" spc="-5" dirty="0">
                <a:solidFill>
                  <a:srgbClr val="FFFFFF"/>
                </a:solidFill>
                <a:cs typeface="Book Antiqua"/>
              </a:rPr>
              <a:t>commands</a:t>
            </a:r>
            <a:endParaRPr sz="1050">
              <a:cs typeface="Book Antiqua"/>
            </a:endParaRPr>
          </a:p>
          <a:p>
            <a:pPr marL="70485" marR="5080" indent="-58419">
              <a:lnSpc>
                <a:spcPts val="1120"/>
              </a:lnSpc>
              <a:spcBef>
                <a:spcPts val="210"/>
              </a:spcBef>
              <a:buSzPct val="90000"/>
              <a:buChar char="•"/>
              <a:tabLst>
                <a:tab pos="90805" algn="l"/>
              </a:tabLst>
            </a:pPr>
            <a:r>
              <a:rPr sz="1050" spc="-5" dirty="0">
                <a:solidFill>
                  <a:srgbClr val="FFFFFF"/>
                </a:solidFill>
                <a:cs typeface="Book Antiqua"/>
              </a:rPr>
              <a:t>Unprovoked, </a:t>
            </a:r>
            <a:r>
              <a:rPr sz="1050" spc="-10" dirty="0">
                <a:solidFill>
                  <a:srgbClr val="FFFFFF"/>
                </a:solidFill>
                <a:cs typeface="Book Antiqua"/>
              </a:rPr>
              <a:t>the </a:t>
            </a:r>
            <a:r>
              <a:rPr sz="1050" spc="-5" dirty="0">
                <a:solidFill>
                  <a:srgbClr val="FFFFFF"/>
                </a:solidFill>
                <a:cs typeface="Book Antiqua"/>
              </a:rPr>
              <a:t>Deputy slugged Stephens with </a:t>
            </a:r>
            <a:r>
              <a:rPr sz="1050" dirty="0">
                <a:solidFill>
                  <a:srgbClr val="FFFFFF"/>
                </a:solidFill>
                <a:cs typeface="Book Antiqua"/>
              </a:rPr>
              <a:t>all </a:t>
            </a:r>
            <a:r>
              <a:rPr sz="1050" spc="-5" dirty="0">
                <a:solidFill>
                  <a:srgbClr val="FFFFFF"/>
                </a:solidFill>
                <a:cs typeface="Book Antiqua"/>
              </a:rPr>
              <a:t>his </a:t>
            </a:r>
            <a:r>
              <a:rPr sz="1050" spc="-10" dirty="0">
                <a:solidFill>
                  <a:srgbClr val="FFFFFF"/>
                </a:solidFill>
                <a:cs typeface="Book Antiqua"/>
              </a:rPr>
              <a:t>body </a:t>
            </a:r>
            <a:r>
              <a:rPr sz="1050" spc="-5" dirty="0">
                <a:solidFill>
                  <a:srgbClr val="FFFFFF"/>
                </a:solidFill>
                <a:cs typeface="Book Antiqua"/>
              </a:rPr>
              <a:t>weight causing  cervical</a:t>
            </a:r>
            <a:r>
              <a:rPr sz="1050" spc="-10" dirty="0">
                <a:solidFill>
                  <a:srgbClr val="FFFFFF"/>
                </a:solidFill>
                <a:cs typeface="Book Antiqua"/>
              </a:rPr>
              <a:t> </a:t>
            </a:r>
            <a:r>
              <a:rPr sz="1050" spc="-5" dirty="0">
                <a:solidFill>
                  <a:srgbClr val="FFFFFF"/>
                </a:solidFill>
                <a:cs typeface="Book Antiqua"/>
              </a:rPr>
              <a:t>sprains</a:t>
            </a:r>
            <a:endParaRPr sz="1050">
              <a:cs typeface="Book Antiqua"/>
            </a:endParaRPr>
          </a:p>
        </p:txBody>
      </p:sp>
      <p:sp>
        <p:nvSpPr>
          <p:cNvPr id="13" name="object 13"/>
          <p:cNvSpPr/>
          <p:nvPr/>
        </p:nvSpPr>
        <p:spPr>
          <a:xfrm>
            <a:off x="1695248" y="3861693"/>
            <a:ext cx="810895" cy="384810"/>
          </a:xfrm>
          <a:custGeom>
            <a:avLst/>
            <a:gdLst/>
            <a:ahLst/>
            <a:cxnLst/>
            <a:rect l="l" t="t" r="r" b="b"/>
            <a:pathLst>
              <a:path w="810894" h="384810">
                <a:moveTo>
                  <a:pt x="269161" y="0"/>
                </a:moveTo>
                <a:lnTo>
                  <a:pt x="185799" y="22152"/>
                </a:lnTo>
                <a:lnTo>
                  <a:pt x="135245" y="44198"/>
                </a:lnTo>
                <a:lnTo>
                  <a:pt x="86734" y="70442"/>
                </a:lnTo>
                <a:lnTo>
                  <a:pt x="40532" y="100753"/>
                </a:lnTo>
                <a:lnTo>
                  <a:pt x="11142" y="136745"/>
                </a:lnTo>
                <a:lnTo>
                  <a:pt x="0" y="181862"/>
                </a:lnTo>
                <a:lnTo>
                  <a:pt x="0" y="384637"/>
                </a:lnTo>
                <a:lnTo>
                  <a:pt x="354659" y="384637"/>
                </a:lnTo>
                <a:lnTo>
                  <a:pt x="368719" y="181862"/>
                </a:lnTo>
                <a:lnTo>
                  <a:pt x="579963" y="181862"/>
                </a:lnTo>
                <a:lnTo>
                  <a:pt x="580248" y="180785"/>
                </a:lnTo>
                <a:lnTo>
                  <a:pt x="582076" y="174528"/>
                </a:lnTo>
                <a:lnTo>
                  <a:pt x="582908" y="165894"/>
                </a:lnTo>
                <a:lnTo>
                  <a:pt x="582000" y="159938"/>
                </a:lnTo>
                <a:lnTo>
                  <a:pt x="580480" y="156516"/>
                </a:lnTo>
                <a:lnTo>
                  <a:pt x="367325" y="156516"/>
                </a:lnTo>
                <a:lnTo>
                  <a:pt x="356440" y="112951"/>
                </a:lnTo>
                <a:lnTo>
                  <a:pt x="305091" y="112951"/>
                </a:lnTo>
                <a:lnTo>
                  <a:pt x="301745" y="109878"/>
                </a:lnTo>
                <a:lnTo>
                  <a:pt x="301143" y="108917"/>
                </a:lnTo>
                <a:lnTo>
                  <a:pt x="269161" y="0"/>
                </a:lnTo>
                <a:close/>
              </a:path>
              <a:path w="810894" h="384810">
                <a:moveTo>
                  <a:pt x="579963" y="181862"/>
                </a:moveTo>
                <a:lnTo>
                  <a:pt x="442437" y="181862"/>
                </a:lnTo>
                <a:lnTo>
                  <a:pt x="455990" y="384637"/>
                </a:lnTo>
                <a:lnTo>
                  <a:pt x="810650" y="384637"/>
                </a:lnTo>
                <a:lnTo>
                  <a:pt x="810650" y="257903"/>
                </a:lnTo>
                <a:lnTo>
                  <a:pt x="629773" y="257903"/>
                </a:lnTo>
                <a:lnTo>
                  <a:pt x="621619" y="254923"/>
                </a:lnTo>
                <a:lnTo>
                  <a:pt x="603681" y="244992"/>
                </a:lnTo>
                <a:lnTo>
                  <a:pt x="585742" y="226625"/>
                </a:lnTo>
                <a:lnTo>
                  <a:pt x="577588" y="198338"/>
                </a:lnTo>
                <a:lnTo>
                  <a:pt x="578419" y="187708"/>
                </a:lnTo>
                <a:lnTo>
                  <a:pt x="579963" y="181862"/>
                </a:lnTo>
                <a:close/>
              </a:path>
              <a:path w="810894" h="384810">
                <a:moveTo>
                  <a:pt x="796152" y="131549"/>
                </a:moveTo>
                <a:lnTo>
                  <a:pt x="665999" y="131549"/>
                </a:lnTo>
                <a:lnTo>
                  <a:pt x="683986" y="149672"/>
                </a:lnTo>
                <a:lnTo>
                  <a:pt x="680228" y="154372"/>
                </a:lnTo>
                <a:lnTo>
                  <a:pt x="677737" y="159959"/>
                </a:lnTo>
                <a:lnTo>
                  <a:pt x="676766" y="165894"/>
                </a:lnTo>
                <a:lnTo>
                  <a:pt x="677617" y="174528"/>
                </a:lnTo>
                <a:lnTo>
                  <a:pt x="679489" y="180785"/>
                </a:lnTo>
                <a:lnTo>
                  <a:pt x="681361" y="187708"/>
                </a:lnTo>
                <a:lnTo>
                  <a:pt x="682212" y="198338"/>
                </a:lnTo>
                <a:lnTo>
                  <a:pt x="673912" y="226625"/>
                </a:lnTo>
                <a:lnTo>
                  <a:pt x="655930" y="244992"/>
                </a:lnTo>
                <a:lnTo>
                  <a:pt x="637947" y="254923"/>
                </a:lnTo>
                <a:lnTo>
                  <a:pt x="629773" y="257903"/>
                </a:lnTo>
                <a:lnTo>
                  <a:pt x="810650" y="257903"/>
                </a:lnTo>
                <a:lnTo>
                  <a:pt x="810650" y="181862"/>
                </a:lnTo>
                <a:lnTo>
                  <a:pt x="807551" y="158549"/>
                </a:lnTo>
                <a:lnTo>
                  <a:pt x="799507" y="136745"/>
                </a:lnTo>
                <a:lnTo>
                  <a:pt x="796152" y="131549"/>
                </a:lnTo>
                <a:close/>
              </a:path>
              <a:path w="810894" h="384810">
                <a:moveTo>
                  <a:pt x="443685" y="55129"/>
                </a:moveTo>
                <a:lnTo>
                  <a:pt x="405325" y="55129"/>
                </a:lnTo>
                <a:lnTo>
                  <a:pt x="455990" y="105822"/>
                </a:lnTo>
                <a:lnTo>
                  <a:pt x="443324" y="156516"/>
                </a:lnTo>
                <a:lnTo>
                  <a:pt x="580480" y="156516"/>
                </a:lnTo>
                <a:lnTo>
                  <a:pt x="579509" y="154330"/>
                </a:lnTo>
                <a:lnTo>
                  <a:pt x="575688" y="149672"/>
                </a:lnTo>
                <a:lnTo>
                  <a:pt x="593547" y="131803"/>
                </a:lnTo>
                <a:lnTo>
                  <a:pt x="665725" y="131803"/>
                </a:lnTo>
                <a:lnTo>
                  <a:pt x="665999" y="131549"/>
                </a:lnTo>
                <a:lnTo>
                  <a:pt x="796152" y="131549"/>
                </a:lnTo>
                <a:lnTo>
                  <a:pt x="786902" y="117222"/>
                </a:lnTo>
                <a:lnTo>
                  <a:pt x="782936" y="113331"/>
                </a:lnTo>
                <a:lnTo>
                  <a:pt x="505516" y="113331"/>
                </a:lnTo>
                <a:lnTo>
                  <a:pt x="501252" y="111979"/>
                </a:lnTo>
                <a:lnTo>
                  <a:pt x="500302" y="111356"/>
                </a:lnTo>
                <a:lnTo>
                  <a:pt x="499563" y="110511"/>
                </a:lnTo>
                <a:lnTo>
                  <a:pt x="443685" y="55129"/>
                </a:lnTo>
                <a:close/>
              </a:path>
              <a:path w="810894" h="384810">
                <a:moveTo>
                  <a:pt x="629773" y="131803"/>
                </a:moveTo>
                <a:lnTo>
                  <a:pt x="593547" y="131803"/>
                </a:lnTo>
                <a:lnTo>
                  <a:pt x="602099" y="137042"/>
                </a:lnTo>
                <a:lnTo>
                  <a:pt x="611660" y="138789"/>
                </a:lnTo>
                <a:lnTo>
                  <a:pt x="621222" y="137042"/>
                </a:lnTo>
                <a:lnTo>
                  <a:pt x="629773" y="131803"/>
                </a:lnTo>
                <a:close/>
              </a:path>
              <a:path w="810894" h="384810">
                <a:moveTo>
                  <a:pt x="665725" y="131803"/>
                </a:moveTo>
                <a:lnTo>
                  <a:pt x="629773" y="131803"/>
                </a:lnTo>
                <a:lnTo>
                  <a:pt x="634756" y="136154"/>
                </a:lnTo>
                <a:lnTo>
                  <a:pt x="641142" y="138583"/>
                </a:lnTo>
                <a:lnTo>
                  <a:pt x="654515" y="138678"/>
                </a:lnTo>
                <a:lnTo>
                  <a:pt x="661038" y="136133"/>
                </a:lnTo>
                <a:lnTo>
                  <a:pt x="665725" y="131803"/>
                </a:lnTo>
                <a:close/>
              </a:path>
              <a:path w="810894" h="384810">
                <a:moveTo>
                  <a:pt x="545922" y="126"/>
                </a:moveTo>
                <a:lnTo>
                  <a:pt x="509949" y="108357"/>
                </a:lnTo>
                <a:lnTo>
                  <a:pt x="508936" y="111557"/>
                </a:lnTo>
                <a:lnTo>
                  <a:pt x="505516" y="113331"/>
                </a:lnTo>
                <a:lnTo>
                  <a:pt x="782936" y="113331"/>
                </a:lnTo>
                <a:lnTo>
                  <a:pt x="770117" y="100753"/>
                </a:lnTo>
                <a:lnTo>
                  <a:pt x="725706" y="69307"/>
                </a:lnTo>
                <a:lnTo>
                  <a:pt x="677019" y="43089"/>
                </a:lnTo>
                <a:lnTo>
                  <a:pt x="625483" y="21623"/>
                </a:lnTo>
                <a:lnTo>
                  <a:pt x="572521" y="4435"/>
                </a:lnTo>
                <a:lnTo>
                  <a:pt x="552665" y="563"/>
                </a:lnTo>
                <a:lnTo>
                  <a:pt x="545922" y="126"/>
                </a:lnTo>
                <a:close/>
              </a:path>
              <a:path w="810894" h="384810">
                <a:moveTo>
                  <a:pt x="405325" y="17109"/>
                </a:moveTo>
                <a:lnTo>
                  <a:pt x="311340" y="110258"/>
                </a:lnTo>
                <a:lnTo>
                  <a:pt x="309018" y="112782"/>
                </a:lnTo>
                <a:lnTo>
                  <a:pt x="305091" y="112951"/>
                </a:lnTo>
                <a:lnTo>
                  <a:pt x="356440" y="112951"/>
                </a:lnTo>
                <a:lnTo>
                  <a:pt x="354659" y="105822"/>
                </a:lnTo>
                <a:lnTo>
                  <a:pt x="405325" y="55129"/>
                </a:lnTo>
                <a:lnTo>
                  <a:pt x="443685" y="55129"/>
                </a:lnTo>
                <a:lnTo>
                  <a:pt x="405325" y="17109"/>
                </a:lnTo>
                <a:close/>
              </a:path>
            </a:pathLst>
          </a:custGeom>
          <a:solidFill>
            <a:srgbClr val="BBC7E4"/>
          </a:solidFill>
        </p:spPr>
        <p:txBody>
          <a:bodyPr wrap="square" lIns="0" tIns="0" rIns="0" bIns="0" rtlCol="0"/>
          <a:lstStyle/>
          <a:p>
            <a:endParaRPr sz="2000"/>
          </a:p>
        </p:txBody>
      </p:sp>
      <p:sp>
        <p:nvSpPr>
          <p:cNvPr id="14" name="object 14"/>
          <p:cNvSpPr/>
          <p:nvPr/>
        </p:nvSpPr>
        <p:spPr>
          <a:xfrm>
            <a:off x="1897963" y="3558926"/>
            <a:ext cx="405765" cy="243204"/>
          </a:xfrm>
          <a:custGeom>
            <a:avLst/>
            <a:gdLst/>
            <a:ahLst/>
            <a:cxnLst/>
            <a:rect l="l" t="t" r="r" b="b"/>
            <a:pathLst>
              <a:path w="405764" h="243204">
                <a:moveTo>
                  <a:pt x="4000" y="0"/>
                </a:moveTo>
                <a:lnTo>
                  <a:pt x="0" y="46630"/>
                </a:lnTo>
                <a:lnTo>
                  <a:pt x="6453" y="91494"/>
                </a:lnTo>
                <a:lnTo>
                  <a:pt x="22412" y="133154"/>
                </a:lnTo>
                <a:lnTo>
                  <a:pt x="46925" y="170177"/>
                </a:lnTo>
                <a:lnTo>
                  <a:pt x="79042" y="201125"/>
                </a:lnTo>
                <a:lnTo>
                  <a:pt x="117813" y="224565"/>
                </a:lnTo>
                <a:lnTo>
                  <a:pt x="162288" y="239062"/>
                </a:lnTo>
                <a:lnTo>
                  <a:pt x="208893" y="243065"/>
                </a:lnTo>
                <a:lnTo>
                  <a:pt x="253730" y="236607"/>
                </a:lnTo>
                <a:lnTo>
                  <a:pt x="295367" y="220640"/>
                </a:lnTo>
                <a:lnTo>
                  <a:pt x="332367" y="196114"/>
                </a:lnTo>
                <a:lnTo>
                  <a:pt x="363299" y="163979"/>
                </a:lnTo>
                <a:lnTo>
                  <a:pt x="386728" y="125186"/>
                </a:lnTo>
                <a:lnTo>
                  <a:pt x="401219" y="80687"/>
                </a:lnTo>
                <a:lnTo>
                  <a:pt x="403919" y="63366"/>
                </a:lnTo>
                <a:lnTo>
                  <a:pt x="207423" y="63366"/>
                </a:lnTo>
                <a:lnTo>
                  <a:pt x="153404" y="59228"/>
                </a:lnTo>
                <a:lnTo>
                  <a:pt x="100910" y="47105"/>
                </a:lnTo>
                <a:lnTo>
                  <a:pt x="50817" y="27271"/>
                </a:lnTo>
                <a:lnTo>
                  <a:pt x="4000" y="0"/>
                </a:lnTo>
                <a:close/>
              </a:path>
              <a:path w="405764" h="243204">
                <a:moveTo>
                  <a:pt x="402106" y="6336"/>
                </a:moveTo>
                <a:lnTo>
                  <a:pt x="356877" y="30963"/>
                </a:lnTo>
                <a:lnTo>
                  <a:pt x="308853" y="48824"/>
                </a:lnTo>
                <a:lnTo>
                  <a:pt x="258785" y="59698"/>
                </a:lnTo>
                <a:lnTo>
                  <a:pt x="207423" y="63366"/>
                </a:lnTo>
                <a:lnTo>
                  <a:pt x="403919" y="63366"/>
                </a:lnTo>
                <a:lnTo>
                  <a:pt x="404223" y="60973"/>
                </a:lnTo>
                <a:lnTo>
                  <a:pt x="404994" y="51032"/>
                </a:lnTo>
                <a:lnTo>
                  <a:pt x="405272" y="41061"/>
                </a:lnTo>
                <a:lnTo>
                  <a:pt x="405027" y="32338"/>
                </a:lnTo>
                <a:lnTo>
                  <a:pt x="404417" y="23635"/>
                </a:lnTo>
                <a:lnTo>
                  <a:pt x="403444" y="14964"/>
                </a:lnTo>
                <a:lnTo>
                  <a:pt x="402106" y="6336"/>
                </a:lnTo>
                <a:close/>
              </a:path>
            </a:pathLst>
          </a:custGeom>
          <a:solidFill>
            <a:srgbClr val="BBC7E4"/>
          </a:solidFill>
        </p:spPr>
        <p:txBody>
          <a:bodyPr wrap="square" lIns="0" tIns="0" rIns="0" bIns="0" rtlCol="0"/>
          <a:lstStyle/>
          <a:p>
            <a:endParaRPr sz="2000"/>
          </a:p>
        </p:txBody>
      </p:sp>
      <p:sp>
        <p:nvSpPr>
          <p:cNvPr id="15" name="object 15"/>
          <p:cNvSpPr/>
          <p:nvPr/>
        </p:nvSpPr>
        <p:spPr>
          <a:xfrm>
            <a:off x="1822466" y="3255984"/>
            <a:ext cx="568960" cy="328295"/>
          </a:xfrm>
          <a:custGeom>
            <a:avLst/>
            <a:gdLst/>
            <a:ahLst/>
            <a:cxnLst/>
            <a:rect l="l" t="t" r="r" b="b"/>
            <a:pathLst>
              <a:path w="568960" h="328295">
                <a:moveTo>
                  <a:pt x="284440" y="0"/>
                </a:moveTo>
                <a:lnTo>
                  <a:pt x="276918" y="930"/>
                </a:lnTo>
                <a:lnTo>
                  <a:pt x="269747" y="3722"/>
                </a:lnTo>
                <a:lnTo>
                  <a:pt x="241655" y="17932"/>
                </a:lnTo>
                <a:lnTo>
                  <a:pt x="205749" y="35181"/>
                </a:lnTo>
                <a:lnTo>
                  <a:pt x="169892" y="51619"/>
                </a:lnTo>
                <a:lnTo>
                  <a:pt x="112744" y="72974"/>
                </a:lnTo>
                <a:lnTo>
                  <a:pt x="53505" y="89205"/>
                </a:lnTo>
                <a:lnTo>
                  <a:pt x="23512" y="95816"/>
                </a:lnTo>
                <a:lnTo>
                  <a:pt x="12385" y="100774"/>
                </a:lnTo>
                <a:lnTo>
                  <a:pt x="4298" y="109318"/>
                </a:lnTo>
                <a:lnTo>
                  <a:pt x="0" y="120270"/>
                </a:lnTo>
                <a:lnTo>
                  <a:pt x="237" y="132452"/>
                </a:lnTo>
                <a:lnTo>
                  <a:pt x="1493" y="138123"/>
                </a:lnTo>
                <a:lnTo>
                  <a:pt x="4343" y="143320"/>
                </a:lnTo>
                <a:lnTo>
                  <a:pt x="59104" y="198132"/>
                </a:lnTo>
                <a:lnTo>
                  <a:pt x="59104" y="214734"/>
                </a:lnTo>
                <a:lnTo>
                  <a:pt x="72839" y="251018"/>
                </a:lnTo>
                <a:lnTo>
                  <a:pt x="140887" y="295552"/>
                </a:lnTo>
                <a:lnTo>
                  <a:pt x="185061" y="313218"/>
                </a:lnTo>
                <a:lnTo>
                  <a:pt x="230882" y="324118"/>
                </a:lnTo>
                <a:lnTo>
                  <a:pt x="277580" y="328240"/>
                </a:lnTo>
                <a:lnTo>
                  <a:pt x="324383" y="325572"/>
                </a:lnTo>
                <a:lnTo>
                  <a:pt x="370520" y="316101"/>
                </a:lnTo>
                <a:lnTo>
                  <a:pt x="415222" y="299817"/>
                </a:lnTo>
                <a:lnTo>
                  <a:pt x="457716" y="276707"/>
                </a:lnTo>
                <a:lnTo>
                  <a:pt x="494532" y="250904"/>
                </a:lnTo>
                <a:lnTo>
                  <a:pt x="509268" y="213593"/>
                </a:lnTo>
                <a:lnTo>
                  <a:pt x="509268" y="202441"/>
                </a:lnTo>
                <a:lnTo>
                  <a:pt x="283933" y="202441"/>
                </a:lnTo>
                <a:lnTo>
                  <a:pt x="276696" y="199821"/>
                </a:lnTo>
                <a:lnTo>
                  <a:pt x="260880" y="191130"/>
                </a:lnTo>
                <a:lnTo>
                  <a:pt x="245031" y="174959"/>
                </a:lnTo>
                <a:lnTo>
                  <a:pt x="237827" y="149973"/>
                </a:lnTo>
                <a:lnTo>
                  <a:pt x="238559" y="140543"/>
                </a:lnTo>
                <a:lnTo>
                  <a:pt x="240170" y="134417"/>
                </a:lnTo>
                <a:lnTo>
                  <a:pt x="241781" y="128908"/>
                </a:lnTo>
                <a:lnTo>
                  <a:pt x="242514" y="121331"/>
                </a:lnTo>
                <a:lnTo>
                  <a:pt x="241701" y="116082"/>
                </a:lnTo>
                <a:lnTo>
                  <a:pt x="239516" y="111129"/>
                </a:lnTo>
                <a:lnTo>
                  <a:pt x="236181" y="107010"/>
                </a:lnTo>
                <a:lnTo>
                  <a:pt x="252774" y="91169"/>
                </a:lnTo>
                <a:lnTo>
                  <a:pt x="524284" y="91169"/>
                </a:lnTo>
                <a:lnTo>
                  <a:pt x="515374" y="89205"/>
                </a:lnTo>
                <a:lnTo>
                  <a:pt x="485622" y="81584"/>
                </a:lnTo>
                <a:lnTo>
                  <a:pt x="426937" y="63393"/>
                </a:lnTo>
                <a:lnTo>
                  <a:pt x="363130" y="35181"/>
                </a:lnTo>
                <a:lnTo>
                  <a:pt x="327224" y="17932"/>
                </a:lnTo>
                <a:lnTo>
                  <a:pt x="299133" y="3722"/>
                </a:lnTo>
                <a:lnTo>
                  <a:pt x="291961" y="930"/>
                </a:lnTo>
                <a:lnTo>
                  <a:pt x="284440" y="0"/>
                </a:lnTo>
                <a:close/>
              </a:path>
              <a:path w="568960" h="328295">
                <a:moveTo>
                  <a:pt x="524284" y="91169"/>
                </a:moveTo>
                <a:lnTo>
                  <a:pt x="316106" y="91169"/>
                </a:lnTo>
                <a:lnTo>
                  <a:pt x="331939" y="107010"/>
                </a:lnTo>
                <a:lnTo>
                  <a:pt x="328624" y="111129"/>
                </a:lnTo>
                <a:lnTo>
                  <a:pt x="326439" y="116093"/>
                </a:lnTo>
                <a:lnTo>
                  <a:pt x="325605" y="121331"/>
                </a:lnTo>
                <a:lnTo>
                  <a:pt x="326484" y="128908"/>
                </a:lnTo>
                <a:lnTo>
                  <a:pt x="328170" y="134417"/>
                </a:lnTo>
                <a:lnTo>
                  <a:pt x="329809" y="140543"/>
                </a:lnTo>
                <a:lnTo>
                  <a:pt x="330545" y="149973"/>
                </a:lnTo>
                <a:lnTo>
                  <a:pt x="330039" y="149973"/>
                </a:lnTo>
                <a:lnTo>
                  <a:pt x="322835" y="174906"/>
                </a:lnTo>
                <a:lnTo>
                  <a:pt x="306986" y="191082"/>
                </a:lnTo>
                <a:lnTo>
                  <a:pt x="291088" y="199839"/>
                </a:lnTo>
                <a:lnTo>
                  <a:pt x="283933" y="202441"/>
                </a:lnTo>
                <a:lnTo>
                  <a:pt x="509268" y="202441"/>
                </a:lnTo>
                <a:lnTo>
                  <a:pt x="509268" y="198512"/>
                </a:lnTo>
                <a:lnTo>
                  <a:pt x="559934" y="147819"/>
                </a:lnTo>
                <a:lnTo>
                  <a:pt x="566648" y="137662"/>
                </a:lnTo>
                <a:lnTo>
                  <a:pt x="555722" y="100357"/>
                </a:lnTo>
                <a:lnTo>
                  <a:pt x="544861" y="96238"/>
                </a:lnTo>
                <a:lnTo>
                  <a:pt x="545368" y="95816"/>
                </a:lnTo>
                <a:lnTo>
                  <a:pt x="524284" y="91169"/>
                </a:lnTo>
                <a:close/>
              </a:path>
              <a:path w="568960" h="328295">
                <a:moveTo>
                  <a:pt x="316106" y="91169"/>
                </a:moveTo>
                <a:lnTo>
                  <a:pt x="252774" y="91169"/>
                </a:lnTo>
                <a:lnTo>
                  <a:pt x="257101" y="95182"/>
                </a:lnTo>
                <a:lnTo>
                  <a:pt x="262812" y="97400"/>
                </a:lnTo>
                <a:lnTo>
                  <a:pt x="274602" y="97400"/>
                </a:lnTo>
                <a:lnTo>
                  <a:pt x="280281" y="95287"/>
                </a:lnTo>
                <a:lnTo>
                  <a:pt x="284693" y="91380"/>
                </a:lnTo>
                <a:lnTo>
                  <a:pt x="315879" y="91380"/>
                </a:lnTo>
                <a:lnTo>
                  <a:pt x="316106" y="91169"/>
                </a:lnTo>
                <a:close/>
              </a:path>
              <a:path w="568960" h="328295">
                <a:moveTo>
                  <a:pt x="315879" y="91380"/>
                </a:moveTo>
                <a:lnTo>
                  <a:pt x="284693" y="91380"/>
                </a:lnTo>
                <a:lnTo>
                  <a:pt x="289137" y="95287"/>
                </a:lnTo>
                <a:lnTo>
                  <a:pt x="294794" y="97400"/>
                </a:lnTo>
                <a:lnTo>
                  <a:pt x="300653" y="97400"/>
                </a:lnTo>
                <a:lnTo>
                  <a:pt x="306395" y="97294"/>
                </a:lnTo>
                <a:lnTo>
                  <a:pt x="311905" y="95076"/>
                </a:lnTo>
                <a:lnTo>
                  <a:pt x="315879" y="91380"/>
                </a:lnTo>
                <a:close/>
              </a:path>
            </a:pathLst>
          </a:custGeom>
          <a:solidFill>
            <a:srgbClr val="BBC7E4"/>
          </a:solidFill>
        </p:spPr>
        <p:txBody>
          <a:bodyPr wrap="square" lIns="0" tIns="0" rIns="0" bIns="0" rtlCol="0"/>
          <a:lstStyle/>
          <a:p>
            <a:endParaRPr sz="2000"/>
          </a:p>
        </p:txBody>
      </p:sp>
      <p:sp>
        <p:nvSpPr>
          <p:cNvPr id="16" name="object 16"/>
          <p:cNvSpPr/>
          <p:nvPr/>
        </p:nvSpPr>
        <p:spPr>
          <a:xfrm>
            <a:off x="1483613" y="3198114"/>
            <a:ext cx="1229995" cy="1229995"/>
          </a:xfrm>
          <a:custGeom>
            <a:avLst/>
            <a:gdLst/>
            <a:ahLst/>
            <a:cxnLst/>
            <a:rect l="l" t="t" r="r" b="b"/>
            <a:pathLst>
              <a:path w="1229995" h="1229995">
                <a:moveTo>
                  <a:pt x="0" y="614934"/>
                </a:moveTo>
                <a:lnTo>
                  <a:pt x="1850" y="566879"/>
                </a:lnTo>
                <a:lnTo>
                  <a:pt x="7309" y="519836"/>
                </a:lnTo>
                <a:lnTo>
                  <a:pt x="16241" y="473941"/>
                </a:lnTo>
                <a:lnTo>
                  <a:pt x="28509" y="429331"/>
                </a:lnTo>
                <a:lnTo>
                  <a:pt x="43976" y="386141"/>
                </a:lnTo>
                <a:lnTo>
                  <a:pt x="62506" y="344510"/>
                </a:lnTo>
                <a:lnTo>
                  <a:pt x="83961" y="304574"/>
                </a:lnTo>
                <a:lnTo>
                  <a:pt x="108204" y="266469"/>
                </a:lnTo>
                <a:lnTo>
                  <a:pt x="135100" y="230332"/>
                </a:lnTo>
                <a:lnTo>
                  <a:pt x="164511" y="196301"/>
                </a:lnTo>
                <a:lnTo>
                  <a:pt x="196301" y="164511"/>
                </a:lnTo>
                <a:lnTo>
                  <a:pt x="230332" y="135100"/>
                </a:lnTo>
                <a:lnTo>
                  <a:pt x="266469" y="108204"/>
                </a:lnTo>
                <a:lnTo>
                  <a:pt x="304574" y="83961"/>
                </a:lnTo>
                <a:lnTo>
                  <a:pt x="344510" y="62506"/>
                </a:lnTo>
                <a:lnTo>
                  <a:pt x="386141" y="43976"/>
                </a:lnTo>
                <a:lnTo>
                  <a:pt x="429331" y="28509"/>
                </a:lnTo>
                <a:lnTo>
                  <a:pt x="473941" y="16241"/>
                </a:lnTo>
                <a:lnTo>
                  <a:pt x="519836" y="7309"/>
                </a:lnTo>
                <a:lnTo>
                  <a:pt x="566879" y="1850"/>
                </a:lnTo>
                <a:lnTo>
                  <a:pt x="614934" y="0"/>
                </a:lnTo>
                <a:lnTo>
                  <a:pt x="662988" y="1850"/>
                </a:lnTo>
                <a:lnTo>
                  <a:pt x="710031" y="7309"/>
                </a:lnTo>
                <a:lnTo>
                  <a:pt x="755926" y="16241"/>
                </a:lnTo>
                <a:lnTo>
                  <a:pt x="800536" y="28509"/>
                </a:lnTo>
                <a:lnTo>
                  <a:pt x="843726" y="43976"/>
                </a:lnTo>
                <a:lnTo>
                  <a:pt x="885357" y="62506"/>
                </a:lnTo>
                <a:lnTo>
                  <a:pt x="925293" y="83961"/>
                </a:lnTo>
                <a:lnTo>
                  <a:pt x="963398" y="108204"/>
                </a:lnTo>
                <a:lnTo>
                  <a:pt x="999535" y="135100"/>
                </a:lnTo>
                <a:lnTo>
                  <a:pt x="1033566" y="164511"/>
                </a:lnTo>
                <a:lnTo>
                  <a:pt x="1065356" y="196301"/>
                </a:lnTo>
                <a:lnTo>
                  <a:pt x="1094767" y="230332"/>
                </a:lnTo>
                <a:lnTo>
                  <a:pt x="1121663" y="266469"/>
                </a:lnTo>
                <a:lnTo>
                  <a:pt x="1145906" y="304574"/>
                </a:lnTo>
                <a:lnTo>
                  <a:pt x="1167361" y="344510"/>
                </a:lnTo>
                <a:lnTo>
                  <a:pt x="1185891" y="386141"/>
                </a:lnTo>
                <a:lnTo>
                  <a:pt x="1201358" y="429331"/>
                </a:lnTo>
                <a:lnTo>
                  <a:pt x="1213626" y="473941"/>
                </a:lnTo>
                <a:lnTo>
                  <a:pt x="1222558" y="519836"/>
                </a:lnTo>
                <a:lnTo>
                  <a:pt x="1228017" y="566879"/>
                </a:lnTo>
                <a:lnTo>
                  <a:pt x="1229868" y="614934"/>
                </a:lnTo>
                <a:lnTo>
                  <a:pt x="1228017" y="662988"/>
                </a:lnTo>
                <a:lnTo>
                  <a:pt x="1222558" y="710031"/>
                </a:lnTo>
                <a:lnTo>
                  <a:pt x="1213626" y="755926"/>
                </a:lnTo>
                <a:lnTo>
                  <a:pt x="1201358" y="800536"/>
                </a:lnTo>
                <a:lnTo>
                  <a:pt x="1185891" y="843726"/>
                </a:lnTo>
                <a:lnTo>
                  <a:pt x="1167361" y="885357"/>
                </a:lnTo>
                <a:lnTo>
                  <a:pt x="1145906" y="925293"/>
                </a:lnTo>
                <a:lnTo>
                  <a:pt x="1121663" y="963398"/>
                </a:lnTo>
                <a:lnTo>
                  <a:pt x="1094767" y="999535"/>
                </a:lnTo>
                <a:lnTo>
                  <a:pt x="1065356" y="1033566"/>
                </a:lnTo>
                <a:lnTo>
                  <a:pt x="1033566" y="1065356"/>
                </a:lnTo>
                <a:lnTo>
                  <a:pt x="999535" y="1094767"/>
                </a:lnTo>
                <a:lnTo>
                  <a:pt x="963398" y="1121663"/>
                </a:lnTo>
                <a:lnTo>
                  <a:pt x="925293" y="1145906"/>
                </a:lnTo>
                <a:lnTo>
                  <a:pt x="885357" y="1167361"/>
                </a:lnTo>
                <a:lnTo>
                  <a:pt x="843726" y="1185891"/>
                </a:lnTo>
                <a:lnTo>
                  <a:pt x="800536" y="1201358"/>
                </a:lnTo>
                <a:lnTo>
                  <a:pt x="755926" y="1213626"/>
                </a:lnTo>
                <a:lnTo>
                  <a:pt x="710031" y="1222558"/>
                </a:lnTo>
                <a:lnTo>
                  <a:pt x="662988" y="1228017"/>
                </a:lnTo>
                <a:lnTo>
                  <a:pt x="614934" y="1229868"/>
                </a:lnTo>
                <a:lnTo>
                  <a:pt x="566879" y="1228017"/>
                </a:lnTo>
                <a:lnTo>
                  <a:pt x="519836" y="1222558"/>
                </a:lnTo>
                <a:lnTo>
                  <a:pt x="473941" y="1213626"/>
                </a:lnTo>
                <a:lnTo>
                  <a:pt x="429331" y="1201358"/>
                </a:lnTo>
                <a:lnTo>
                  <a:pt x="386141" y="1185891"/>
                </a:lnTo>
                <a:lnTo>
                  <a:pt x="344510" y="1167361"/>
                </a:lnTo>
                <a:lnTo>
                  <a:pt x="304574" y="1145906"/>
                </a:lnTo>
                <a:lnTo>
                  <a:pt x="266469" y="1121663"/>
                </a:lnTo>
                <a:lnTo>
                  <a:pt x="230332" y="1094767"/>
                </a:lnTo>
                <a:lnTo>
                  <a:pt x="196301" y="1065356"/>
                </a:lnTo>
                <a:lnTo>
                  <a:pt x="164511" y="1033566"/>
                </a:lnTo>
                <a:lnTo>
                  <a:pt x="135100" y="999535"/>
                </a:lnTo>
                <a:lnTo>
                  <a:pt x="108204" y="963398"/>
                </a:lnTo>
                <a:lnTo>
                  <a:pt x="83961" y="925293"/>
                </a:lnTo>
                <a:lnTo>
                  <a:pt x="62506" y="885357"/>
                </a:lnTo>
                <a:lnTo>
                  <a:pt x="43976" y="843726"/>
                </a:lnTo>
                <a:lnTo>
                  <a:pt x="28509" y="800536"/>
                </a:lnTo>
                <a:lnTo>
                  <a:pt x="16241" y="755926"/>
                </a:lnTo>
                <a:lnTo>
                  <a:pt x="7309" y="710031"/>
                </a:lnTo>
                <a:lnTo>
                  <a:pt x="1850" y="662988"/>
                </a:lnTo>
                <a:lnTo>
                  <a:pt x="0" y="614934"/>
                </a:lnTo>
                <a:close/>
              </a:path>
            </a:pathLst>
          </a:custGeom>
          <a:ln w="19050">
            <a:solidFill>
              <a:srgbClr val="FFFFFF"/>
            </a:solidFill>
          </a:ln>
        </p:spPr>
        <p:txBody>
          <a:bodyPr wrap="square" lIns="0" tIns="0" rIns="0" bIns="0" rtlCol="0"/>
          <a:lstStyle/>
          <a:p>
            <a:endParaRPr sz="2000"/>
          </a:p>
        </p:txBody>
      </p:sp>
      <p:sp>
        <p:nvSpPr>
          <p:cNvPr id="17" name="object 17"/>
          <p:cNvSpPr/>
          <p:nvPr/>
        </p:nvSpPr>
        <p:spPr>
          <a:xfrm>
            <a:off x="2146554" y="4793741"/>
            <a:ext cx="5226050" cy="1229995"/>
          </a:xfrm>
          <a:custGeom>
            <a:avLst/>
            <a:gdLst/>
            <a:ahLst/>
            <a:cxnLst/>
            <a:rect l="l" t="t" r="r" b="b"/>
            <a:pathLst>
              <a:path w="5226050" h="1229995">
                <a:moveTo>
                  <a:pt x="5225796" y="0"/>
                </a:moveTo>
                <a:lnTo>
                  <a:pt x="614933" y="0"/>
                </a:lnTo>
                <a:lnTo>
                  <a:pt x="0" y="614933"/>
                </a:lnTo>
                <a:lnTo>
                  <a:pt x="614933" y="1229867"/>
                </a:lnTo>
                <a:lnTo>
                  <a:pt x="5225796" y="1229867"/>
                </a:lnTo>
                <a:lnTo>
                  <a:pt x="5225796" y="0"/>
                </a:lnTo>
                <a:close/>
              </a:path>
            </a:pathLst>
          </a:custGeom>
          <a:solidFill>
            <a:schemeClr val="accent2"/>
          </a:solidFill>
        </p:spPr>
        <p:txBody>
          <a:bodyPr wrap="square" lIns="0" tIns="0" rIns="0" bIns="0" rtlCol="0"/>
          <a:lstStyle/>
          <a:p>
            <a:endParaRPr sz="2000"/>
          </a:p>
        </p:txBody>
      </p:sp>
      <p:sp>
        <p:nvSpPr>
          <p:cNvPr id="18" name="object 18"/>
          <p:cNvSpPr/>
          <p:nvPr/>
        </p:nvSpPr>
        <p:spPr>
          <a:xfrm>
            <a:off x="2146554" y="4793741"/>
            <a:ext cx="5226050" cy="1229995"/>
          </a:xfrm>
          <a:custGeom>
            <a:avLst/>
            <a:gdLst/>
            <a:ahLst/>
            <a:cxnLst/>
            <a:rect l="l" t="t" r="r" b="b"/>
            <a:pathLst>
              <a:path w="5226050" h="1229995">
                <a:moveTo>
                  <a:pt x="5225796" y="1229867"/>
                </a:moveTo>
                <a:lnTo>
                  <a:pt x="614933" y="1229867"/>
                </a:lnTo>
                <a:lnTo>
                  <a:pt x="0" y="614933"/>
                </a:lnTo>
                <a:lnTo>
                  <a:pt x="614933" y="0"/>
                </a:lnTo>
                <a:lnTo>
                  <a:pt x="5225796" y="0"/>
                </a:lnTo>
                <a:lnTo>
                  <a:pt x="5225796" y="1229867"/>
                </a:lnTo>
                <a:close/>
              </a:path>
            </a:pathLst>
          </a:custGeom>
          <a:ln w="19050">
            <a:solidFill>
              <a:srgbClr val="FFFFFF"/>
            </a:solidFill>
          </a:ln>
        </p:spPr>
        <p:txBody>
          <a:bodyPr wrap="square" lIns="0" tIns="0" rIns="0" bIns="0" rtlCol="0"/>
          <a:lstStyle/>
          <a:p>
            <a:endParaRPr sz="2000"/>
          </a:p>
        </p:txBody>
      </p:sp>
      <p:sp>
        <p:nvSpPr>
          <p:cNvPr id="19" name="object 19"/>
          <p:cNvSpPr txBox="1"/>
          <p:nvPr/>
        </p:nvSpPr>
        <p:spPr>
          <a:xfrm>
            <a:off x="3051175" y="4908550"/>
            <a:ext cx="4168775" cy="1027525"/>
          </a:xfrm>
          <a:prstGeom prst="rect">
            <a:avLst/>
          </a:prstGeom>
        </p:spPr>
        <p:txBody>
          <a:bodyPr vert="horz" wrap="square" lIns="0" tIns="25400" rIns="0" bIns="0" rtlCol="0">
            <a:spAutoFit/>
          </a:bodyPr>
          <a:lstStyle/>
          <a:p>
            <a:pPr marL="12700" marR="5080" indent="3810" algn="ctr">
              <a:lnSpc>
                <a:spcPct val="93300"/>
              </a:lnSpc>
              <a:spcBef>
                <a:spcPts val="200"/>
              </a:spcBef>
            </a:pPr>
            <a:r>
              <a:rPr sz="1400" spc="-5" dirty="0">
                <a:solidFill>
                  <a:srgbClr val="FFFFFF"/>
                </a:solidFill>
                <a:cs typeface="Book Antiqua"/>
              </a:rPr>
              <a:t>Court determined </a:t>
            </a:r>
            <a:r>
              <a:rPr sz="1400" spc="-10" dirty="0">
                <a:solidFill>
                  <a:srgbClr val="FFFFFF"/>
                </a:solidFill>
                <a:cs typeface="Book Antiqua"/>
              </a:rPr>
              <a:t>that </a:t>
            </a:r>
            <a:r>
              <a:rPr sz="1400" spc="-5" dirty="0">
                <a:solidFill>
                  <a:srgbClr val="FFFFFF"/>
                </a:solidFill>
                <a:cs typeface="Book Antiqua"/>
              </a:rPr>
              <a:t>“[o]n these obvious-clarity facts,  ‘no particularized preexisting case </a:t>
            </a:r>
            <a:r>
              <a:rPr sz="1400" spc="-10" dirty="0">
                <a:solidFill>
                  <a:srgbClr val="FFFFFF"/>
                </a:solidFill>
                <a:cs typeface="Book Antiqua"/>
              </a:rPr>
              <a:t>law </a:t>
            </a:r>
            <a:r>
              <a:rPr sz="1400" spc="-5" dirty="0">
                <a:solidFill>
                  <a:srgbClr val="FFFFFF"/>
                </a:solidFill>
                <a:cs typeface="Book Antiqua"/>
              </a:rPr>
              <a:t>was necessary for  </a:t>
            </a:r>
            <a:r>
              <a:rPr sz="1400" spc="-10" dirty="0">
                <a:solidFill>
                  <a:srgbClr val="FFFFFF"/>
                </a:solidFill>
                <a:cs typeface="Book Antiqua"/>
              </a:rPr>
              <a:t>it </a:t>
            </a:r>
            <a:r>
              <a:rPr sz="1400" spc="-5" dirty="0">
                <a:solidFill>
                  <a:srgbClr val="FFFFFF"/>
                </a:solidFill>
                <a:cs typeface="Book Antiqua"/>
              </a:rPr>
              <a:t>to be clearly established what Deputy DeGiovanni did  violated Stephen’s constitutional </a:t>
            </a:r>
            <a:r>
              <a:rPr sz="1400" spc="-10" dirty="0">
                <a:solidFill>
                  <a:srgbClr val="FFFFFF"/>
                </a:solidFill>
                <a:cs typeface="Book Antiqua"/>
              </a:rPr>
              <a:t>right </a:t>
            </a:r>
            <a:r>
              <a:rPr sz="1400" spc="-5" dirty="0">
                <a:solidFill>
                  <a:srgbClr val="FFFFFF"/>
                </a:solidFill>
                <a:cs typeface="Book Antiqua"/>
              </a:rPr>
              <a:t>to be free from  excessive use of</a:t>
            </a:r>
            <a:r>
              <a:rPr sz="1400" spc="10" dirty="0">
                <a:solidFill>
                  <a:srgbClr val="FFFFFF"/>
                </a:solidFill>
                <a:cs typeface="Book Antiqua"/>
              </a:rPr>
              <a:t> </a:t>
            </a:r>
            <a:r>
              <a:rPr sz="1400" spc="-5" dirty="0">
                <a:solidFill>
                  <a:srgbClr val="FFFFFF"/>
                </a:solidFill>
                <a:cs typeface="Book Antiqua"/>
              </a:rPr>
              <a:t>force’”</a:t>
            </a:r>
            <a:endParaRPr sz="1400">
              <a:cs typeface="Book Antiqua"/>
            </a:endParaRPr>
          </a:p>
        </p:txBody>
      </p:sp>
      <p:sp>
        <p:nvSpPr>
          <p:cNvPr id="20" name="object 20"/>
          <p:cNvSpPr/>
          <p:nvPr/>
        </p:nvSpPr>
        <p:spPr>
          <a:xfrm>
            <a:off x="1688288" y="5765917"/>
            <a:ext cx="460375" cy="152400"/>
          </a:xfrm>
          <a:custGeom>
            <a:avLst/>
            <a:gdLst/>
            <a:ahLst/>
            <a:cxnLst/>
            <a:rect l="l" t="t" r="r" b="b"/>
            <a:pathLst>
              <a:path w="460375" h="152400">
                <a:moveTo>
                  <a:pt x="409672" y="50693"/>
                </a:moveTo>
                <a:lnTo>
                  <a:pt x="4859" y="50693"/>
                </a:lnTo>
                <a:lnTo>
                  <a:pt x="0" y="51682"/>
                </a:lnTo>
                <a:lnTo>
                  <a:pt x="40136" y="93189"/>
                </a:lnTo>
                <a:lnTo>
                  <a:pt x="74124" y="122599"/>
                </a:lnTo>
                <a:lnTo>
                  <a:pt x="110215" y="149494"/>
                </a:lnTo>
                <a:lnTo>
                  <a:pt x="114276" y="152080"/>
                </a:lnTo>
                <a:lnTo>
                  <a:pt x="409672" y="152080"/>
                </a:lnTo>
                <a:lnTo>
                  <a:pt x="429320" y="148080"/>
                </a:lnTo>
                <a:lnTo>
                  <a:pt x="445409" y="137189"/>
                </a:lnTo>
                <a:lnTo>
                  <a:pt x="456281" y="121070"/>
                </a:lnTo>
                <a:lnTo>
                  <a:pt x="460273" y="101387"/>
                </a:lnTo>
                <a:lnTo>
                  <a:pt x="456281" y="81703"/>
                </a:lnTo>
                <a:lnTo>
                  <a:pt x="445409" y="65584"/>
                </a:lnTo>
                <a:lnTo>
                  <a:pt x="429320" y="54693"/>
                </a:lnTo>
                <a:lnTo>
                  <a:pt x="409672" y="50693"/>
                </a:lnTo>
                <a:close/>
              </a:path>
              <a:path w="460375" h="152400">
                <a:moveTo>
                  <a:pt x="384371" y="0"/>
                </a:moveTo>
                <a:lnTo>
                  <a:pt x="30160" y="0"/>
                </a:lnTo>
                <a:lnTo>
                  <a:pt x="30160" y="50693"/>
                </a:lnTo>
                <a:lnTo>
                  <a:pt x="384371" y="50693"/>
                </a:lnTo>
                <a:lnTo>
                  <a:pt x="384371" y="0"/>
                </a:lnTo>
                <a:close/>
              </a:path>
            </a:pathLst>
          </a:custGeom>
          <a:solidFill>
            <a:srgbClr val="BBC7E4"/>
          </a:solidFill>
        </p:spPr>
        <p:txBody>
          <a:bodyPr wrap="square" lIns="0" tIns="0" rIns="0" bIns="0" rtlCol="0"/>
          <a:lstStyle/>
          <a:p>
            <a:endParaRPr sz="2000"/>
          </a:p>
        </p:txBody>
      </p:sp>
      <p:sp>
        <p:nvSpPr>
          <p:cNvPr id="21" name="object 21"/>
          <p:cNvSpPr/>
          <p:nvPr/>
        </p:nvSpPr>
        <p:spPr>
          <a:xfrm>
            <a:off x="1794350" y="5299537"/>
            <a:ext cx="314325" cy="314325"/>
          </a:xfrm>
          <a:custGeom>
            <a:avLst/>
            <a:gdLst/>
            <a:ahLst/>
            <a:cxnLst/>
            <a:rect l="l" t="t" r="r" b="b"/>
            <a:pathLst>
              <a:path w="314325" h="314325">
                <a:moveTo>
                  <a:pt x="75428" y="0"/>
                </a:moveTo>
                <a:lnTo>
                  <a:pt x="61374" y="2851"/>
                </a:lnTo>
                <a:lnTo>
                  <a:pt x="49336" y="11406"/>
                </a:lnTo>
                <a:lnTo>
                  <a:pt x="0" y="60832"/>
                </a:lnTo>
                <a:lnTo>
                  <a:pt x="253008" y="314299"/>
                </a:lnTo>
                <a:lnTo>
                  <a:pt x="302344" y="264873"/>
                </a:lnTo>
                <a:lnTo>
                  <a:pt x="310883" y="252101"/>
                </a:lnTo>
                <a:lnTo>
                  <a:pt x="313729" y="237784"/>
                </a:lnTo>
                <a:lnTo>
                  <a:pt x="310883" y="223704"/>
                </a:lnTo>
                <a:lnTo>
                  <a:pt x="302344" y="211645"/>
                </a:lnTo>
                <a:lnTo>
                  <a:pt x="102468" y="11406"/>
                </a:lnTo>
                <a:lnTo>
                  <a:pt x="89719" y="2851"/>
                </a:lnTo>
                <a:lnTo>
                  <a:pt x="75428" y="0"/>
                </a:lnTo>
                <a:close/>
              </a:path>
            </a:pathLst>
          </a:custGeom>
          <a:solidFill>
            <a:srgbClr val="BBC7E4"/>
          </a:solidFill>
        </p:spPr>
        <p:txBody>
          <a:bodyPr wrap="square" lIns="0" tIns="0" rIns="0" bIns="0" rtlCol="0"/>
          <a:lstStyle/>
          <a:p>
            <a:endParaRPr sz="2000"/>
          </a:p>
        </p:txBody>
      </p:sp>
      <p:sp>
        <p:nvSpPr>
          <p:cNvPr id="22" name="object 22"/>
          <p:cNvSpPr/>
          <p:nvPr/>
        </p:nvSpPr>
        <p:spPr>
          <a:xfrm>
            <a:off x="2189043" y="4904128"/>
            <a:ext cx="314325" cy="314325"/>
          </a:xfrm>
          <a:custGeom>
            <a:avLst/>
            <a:gdLst/>
            <a:ahLst/>
            <a:cxnLst/>
            <a:rect l="l" t="t" r="r" b="b"/>
            <a:pathLst>
              <a:path w="314325" h="314325">
                <a:moveTo>
                  <a:pt x="60721" y="0"/>
                </a:moveTo>
                <a:lnTo>
                  <a:pt x="11385" y="49426"/>
                </a:lnTo>
                <a:lnTo>
                  <a:pt x="2846" y="62198"/>
                </a:lnTo>
                <a:lnTo>
                  <a:pt x="0" y="76515"/>
                </a:lnTo>
                <a:lnTo>
                  <a:pt x="2846" y="90594"/>
                </a:lnTo>
                <a:lnTo>
                  <a:pt x="11385" y="102654"/>
                </a:lnTo>
                <a:lnTo>
                  <a:pt x="211261" y="302893"/>
                </a:lnTo>
                <a:lnTo>
                  <a:pt x="224010" y="311448"/>
                </a:lnTo>
                <a:lnTo>
                  <a:pt x="238301" y="314299"/>
                </a:lnTo>
                <a:lnTo>
                  <a:pt x="252355" y="311448"/>
                </a:lnTo>
                <a:lnTo>
                  <a:pt x="264393" y="302893"/>
                </a:lnTo>
                <a:lnTo>
                  <a:pt x="313729" y="253467"/>
                </a:lnTo>
                <a:lnTo>
                  <a:pt x="60721" y="0"/>
                </a:lnTo>
                <a:close/>
              </a:path>
            </a:pathLst>
          </a:custGeom>
          <a:solidFill>
            <a:srgbClr val="BBC7E4"/>
          </a:solidFill>
        </p:spPr>
        <p:txBody>
          <a:bodyPr wrap="square" lIns="0" tIns="0" rIns="0" bIns="0" rtlCol="0"/>
          <a:lstStyle/>
          <a:p>
            <a:endParaRPr sz="2000"/>
          </a:p>
        </p:txBody>
      </p:sp>
      <p:sp>
        <p:nvSpPr>
          <p:cNvPr id="23" name="object 23"/>
          <p:cNvSpPr/>
          <p:nvPr/>
        </p:nvSpPr>
        <p:spPr>
          <a:xfrm>
            <a:off x="1920854" y="5030861"/>
            <a:ext cx="737235" cy="713740"/>
          </a:xfrm>
          <a:custGeom>
            <a:avLst/>
            <a:gdLst/>
            <a:ahLst/>
            <a:cxnLst/>
            <a:rect l="l" t="t" r="r" b="b"/>
            <a:pathLst>
              <a:path w="737235" h="713739">
                <a:moveTo>
                  <a:pt x="455414" y="354854"/>
                </a:moveTo>
                <a:lnTo>
                  <a:pt x="303609" y="354854"/>
                </a:lnTo>
                <a:lnTo>
                  <a:pt x="645170" y="697035"/>
                </a:lnTo>
                <a:lnTo>
                  <a:pt x="663078" y="709154"/>
                </a:lnTo>
                <a:lnTo>
                  <a:pt x="683121" y="713194"/>
                </a:lnTo>
                <a:lnTo>
                  <a:pt x="703164" y="709154"/>
                </a:lnTo>
                <a:lnTo>
                  <a:pt x="721072" y="697035"/>
                </a:lnTo>
                <a:lnTo>
                  <a:pt x="733169" y="679095"/>
                </a:lnTo>
                <a:lnTo>
                  <a:pt x="737202" y="659015"/>
                </a:lnTo>
                <a:lnTo>
                  <a:pt x="733169" y="638936"/>
                </a:lnTo>
                <a:lnTo>
                  <a:pt x="721072" y="620995"/>
                </a:lnTo>
                <a:lnTo>
                  <a:pt x="455414" y="354854"/>
                </a:lnTo>
                <a:close/>
              </a:path>
              <a:path w="737235" h="713739">
                <a:moveTo>
                  <a:pt x="253008" y="0"/>
                </a:moveTo>
                <a:lnTo>
                  <a:pt x="0" y="253467"/>
                </a:lnTo>
                <a:lnTo>
                  <a:pt x="202406" y="456241"/>
                </a:lnTo>
                <a:lnTo>
                  <a:pt x="303609" y="354854"/>
                </a:lnTo>
                <a:lnTo>
                  <a:pt x="455414" y="354854"/>
                </a:lnTo>
                <a:lnTo>
                  <a:pt x="379512" y="278814"/>
                </a:lnTo>
                <a:lnTo>
                  <a:pt x="455414" y="202774"/>
                </a:lnTo>
                <a:lnTo>
                  <a:pt x="253008" y="0"/>
                </a:lnTo>
                <a:close/>
              </a:path>
            </a:pathLst>
          </a:custGeom>
          <a:solidFill>
            <a:srgbClr val="BBC7E4"/>
          </a:solidFill>
        </p:spPr>
        <p:txBody>
          <a:bodyPr wrap="square" lIns="0" tIns="0" rIns="0" bIns="0" rtlCol="0"/>
          <a:lstStyle/>
          <a:p>
            <a:endParaRPr sz="2000"/>
          </a:p>
        </p:txBody>
      </p:sp>
      <p:sp>
        <p:nvSpPr>
          <p:cNvPr id="24" name="object 24"/>
          <p:cNvSpPr/>
          <p:nvPr/>
        </p:nvSpPr>
        <p:spPr>
          <a:xfrm>
            <a:off x="1532382" y="4793741"/>
            <a:ext cx="1228725" cy="1229995"/>
          </a:xfrm>
          <a:custGeom>
            <a:avLst/>
            <a:gdLst/>
            <a:ahLst/>
            <a:cxnLst/>
            <a:rect l="l" t="t" r="r" b="b"/>
            <a:pathLst>
              <a:path w="1228725" h="1229995">
                <a:moveTo>
                  <a:pt x="0" y="614933"/>
                </a:moveTo>
                <a:lnTo>
                  <a:pt x="1847" y="566879"/>
                </a:lnTo>
                <a:lnTo>
                  <a:pt x="7299" y="519836"/>
                </a:lnTo>
                <a:lnTo>
                  <a:pt x="16219" y="473941"/>
                </a:lnTo>
                <a:lnTo>
                  <a:pt x="28471" y="429331"/>
                </a:lnTo>
                <a:lnTo>
                  <a:pt x="43917" y="386141"/>
                </a:lnTo>
                <a:lnTo>
                  <a:pt x="62421" y="344510"/>
                </a:lnTo>
                <a:lnTo>
                  <a:pt x="83848" y="304574"/>
                </a:lnTo>
                <a:lnTo>
                  <a:pt x="108060" y="266469"/>
                </a:lnTo>
                <a:lnTo>
                  <a:pt x="134920" y="230332"/>
                </a:lnTo>
                <a:lnTo>
                  <a:pt x="164293" y="196301"/>
                </a:lnTo>
                <a:lnTo>
                  <a:pt x="196042" y="164511"/>
                </a:lnTo>
                <a:lnTo>
                  <a:pt x="230030" y="135100"/>
                </a:lnTo>
                <a:lnTo>
                  <a:pt x="266121" y="108204"/>
                </a:lnTo>
                <a:lnTo>
                  <a:pt x="304179" y="83961"/>
                </a:lnTo>
                <a:lnTo>
                  <a:pt x="344066" y="62506"/>
                </a:lnTo>
                <a:lnTo>
                  <a:pt x="385646" y="43976"/>
                </a:lnTo>
                <a:lnTo>
                  <a:pt x="428784" y="28509"/>
                </a:lnTo>
                <a:lnTo>
                  <a:pt x="473341" y="16241"/>
                </a:lnTo>
                <a:lnTo>
                  <a:pt x="519183" y="7309"/>
                </a:lnTo>
                <a:lnTo>
                  <a:pt x="566172" y="1850"/>
                </a:lnTo>
                <a:lnTo>
                  <a:pt x="614172" y="0"/>
                </a:lnTo>
                <a:lnTo>
                  <a:pt x="662171" y="1850"/>
                </a:lnTo>
                <a:lnTo>
                  <a:pt x="709160" y="7309"/>
                </a:lnTo>
                <a:lnTo>
                  <a:pt x="755002" y="16241"/>
                </a:lnTo>
                <a:lnTo>
                  <a:pt x="799559" y="28509"/>
                </a:lnTo>
                <a:lnTo>
                  <a:pt x="842697" y="43976"/>
                </a:lnTo>
                <a:lnTo>
                  <a:pt x="884277" y="62506"/>
                </a:lnTo>
                <a:lnTo>
                  <a:pt x="924164" y="83961"/>
                </a:lnTo>
                <a:lnTo>
                  <a:pt x="962222" y="108204"/>
                </a:lnTo>
                <a:lnTo>
                  <a:pt x="998313" y="135100"/>
                </a:lnTo>
                <a:lnTo>
                  <a:pt x="1032301" y="164511"/>
                </a:lnTo>
                <a:lnTo>
                  <a:pt x="1064050" y="196301"/>
                </a:lnTo>
                <a:lnTo>
                  <a:pt x="1093423" y="230332"/>
                </a:lnTo>
                <a:lnTo>
                  <a:pt x="1120283" y="266469"/>
                </a:lnTo>
                <a:lnTo>
                  <a:pt x="1144495" y="304574"/>
                </a:lnTo>
                <a:lnTo>
                  <a:pt x="1165922" y="344510"/>
                </a:lnTo>
                <a:lnTo>
                  <a:pt x="1184426" y="386141"/>
                </a:lnTo>
                <a:lnTo>
                  <a:pt x="1199872" y="429331"/>
                </a:lnTo>
                <a:lnTo>
                  <a:pt x="1212124" y="473941"/>
                </a:lnTo>
                <a:lnTo>
                  <a:pt x="1221044" y="519836"/>
                </a:lnTo>
                <a:lnTo>
                  <a:pt x="1226496" y="566879"/>
                </a:lnTo>
                <a:lnTo>
                  <a:pt x="1228344" y="614933"/>
                </a:lnTo>
                <a:lnTo>
                  <a:pt x="1226496" y="662991"/>
                </a:lnTo>
                <a:lnTo>
                  <a:pt x="1221044" y="710036"/>
                </a:lnTo>
                <a:lnTo>
                  <a:pt x="1212124" y="755934"/>
                </a:lnTo>
                <a:lnTo>
                  <a:pt x="1199872" y="800546"/>
                </a:lnTo>
                <a:lnTo>
                  <a:pt x="1184426" y="843736"/>
                </a:lnTo>
                <a:lnTo>
                  <a:pt x="1165922" y="885368"/>
                </a:lnTo>
                <a:lnTo>
                  <a:pt x="1144495" y="925305"/>
                </a:lnTo>
                <a:lnTo>
                  <a:pt x="1120283" y="963409"/>
                </a:lnTo>
                <a:lnTo>
                  <a:pt x="1093423" y="999545"/>
                </a:lnTo>
                <a:lnTo>
                  <a:pt x="1064050" y="1033576"/>
                </a:lnTo>
                <a:lnTo>
                  <a:pt x="1032301" y="1065365"/>
                </a:lnTo>
                <a:lnTo>
                  <a:pt x="998313" y="1094775"/>
                </a:lnTo>
                <a:lnTo>
                  <a:pt x="962222" y="1121670"/>
                </a:lnTo>
                <a:lnTo>
                  <a:pt x="924164" y="1145912"/>
                </a:lnTo>
                <a:lnTo>
                  <a:pt x="884277" y="1167366"/>
                </a:lnTo>
                <a:lnTo>
                  <a:pt x="842697" y="1185894"/>
                </a:lnTo>
                <a:lnTo>
                  <a:pt x="799559" y="1201360"/>
                </a:lnTo>
                <a:lnTo>
                  <a:pt x="755002" y="1213627"/>
                </a:lnTo>
                <a:lnTo>
                  <a:pt x="709160" y="1222558"/>
                </a:lnTo>
                <a:lnTo>
                  <a:pt x="662171" y="1228017"/>
                </a:lnTo>
                <a:lnTo>
                  <a:pt x="614172" y="1229867"/>
                </a:lnTo>
                <a:lnTo>
                  <a:pt x="566172" y="1228017"/>
                </a:lnTo>
                <a:lnTo>
                  <a:pt x="519183" y="1222558"/>
                </a:lnTo>
                <a:lnTo>
                  <a:pt x="473341" y="1213627"/>
                </a:lnTo>
                <a:lnTo>
                  <a:pt x="428784" y="1201360"/>
                </a:lnTo>
                <a:lnTo>
                  <a:pt x="385646" y="1185894"/>
                </a:lnTo>
                <a:lnTo>
                  <a:pt x="344066" y="1167366"/>
                </a:lnTo>
                <a:lnTo>
                  <a:pt x="304179" y="1145912"/>
                </a:lnTo>
                <a:lnTo>
                  <a:pt x="266121" y="1121670"/>
                </a:lnTo>
                <a:lnTo>
                  <a:pt x="230030" y="1094775"/>
                </a:lnTo>
                <a:lnTo>
                  <a:pt x="196042" y="1065365"/>
                </a:lnTo>
                <a:lnTo>
                  <a:pt x="164293" y="1033576"/>
                </a:lnTo>
                <a:lnTo>
                  <a:pt x="134920" y="999545"/>
                </a:lnTo>
                <a:lnTo>
                  <a:pt x="108060" y="963409"/>
                </a:lnTo>
                <a:lnTo>
                  <a:pt x="83848" y="925305"/>
                </a:lnTo>
                <a:lnTo>
                  <a:pt x="62421" y="885368"/>
                </a:lnTo>
                <a:lnTo>
                  <a:pt x="43917" y="843736"/>
                </a:lnTo>
                <a:lnTo>
                  <a:pt x="28471" y="800546"/>
                </a:lnTo>
                <a:lnTo>
                  <a:pt x="16219" y="755934"/>
                </a:lnTo>
                <a:lnTo>
                  <a:pt x="7299" y="710036"/>
                </a:lnTo>
                <a:lnTo>
                  <a:pt x="1847" y="662991"/>
                </a:lnTo>
                <a:lnTo>
                  <a:pt x="0" y="614933"/>
                </a:lnTo>
                <a:close/>
              </a:path>
            </a:pathLst>
          </a:custGeom>
          <a:ln w="19050">
            <a:solidFill>
              <a:srgbClr val="FFFFFF"/>
            </a:solidFill>
          </a:ln>
        </p:spPr>
        <p:txBody>
          <a:bodyPr wrap="square" lIns="0" tIns="0" rIns="0" bIns="0" rtlCol="0"/>
          <a:lstStyle/>
          <a:p>
            <a:endParaRPr sz="20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0588" y="494741"/>
            <a:ext cx="6104890" cy="627736"/>
          </a:xfrm>
          <a:prstGeom prst="rect">
            <a:avLst/>
          </a:prstGeom>
        </p:spPr>
        <p:txBody>
          <a:bodyPr vert="horz" wrap="square" lIns="0" tIns="12065" rIns="0" bIns="0" rtlCol="0">
            <a:spAutoFit/>
          </a:bodyPr>
          <a:lstStyle/>
          <a:p>
            <a:pPr marL="12700">
              <a:lnSpc>
                <a:spcPct val="100000"/>
              </a:lnSpc>
              <a:spcBef>
                <a:spcPts val="95"/>
              </a:spcBef>
            </a:pPr>
            <a:r>
              <a:rPr lang="en-US" sz="4000" u="none" spc="-10" dirty="0"/>
              <a:t>FLORIDA </a:t>
            </a:r>
            <a:r>
              <a:rPr lang="en-US" sz="4000" u="none" spc="-5" dirty="0"/>
              <a:t>CON</a:t>
            </a:r>
            <a:r>
              <a:rPr lang="en-US" sz="4000" u="none" spc="-45" dirty="0"/>
              <a:t> </a:t>
            </a:r>
            <a:r>
              <a:rPr lang="en-US" sz="4000" u="none" spc="-5" dirty="0"/>
              <a:t>LAW</a:t>
            </a:r>
            <a:endParaRPr lang="en-US" sz="4000" dirty="0"/>
          </a:p>
        </p:txBody>
      </p:sp>
      <p:sp>
        <p:nvSpPr>
          <p:cNvPr id="3" name="object 3"/>
          <p:cNvSpPr txBox="1"/>
          <p:nvPr/>
        </p:nvSpPr>
        <p:spPr>
          <a:xfrm>
            <a:off x="533400" y="2165730"/>
            <a:ext cx="8153399" cy="2244204"/>
          </a:xfrm>
          <a:prstGeom prst="rect">
            <a:avLst/>
          </a:prstGeom>
        </p:spPr>
        <p:txBody>
          <a:bodyPr vert="horz" wrap="square" lIns="0" tIns="12700" rIns="0" bIns="0" rtlCol="0">
            <a:spAutoFit/>
          </a:bodyPr>
          <a:lstStyle/>
          <a:p>
            <a:pPr marL="12700" marR="5080">
              <a:lnSpc>
                <a:spcPct val="100000"/>
              </a:lnSpc>
              <a:spcBef>
                <a:spcPts val="100"/>
              </a:spcBef>
              <a:buClr>
                <a:srgbClr val="82B0E4"/>
              </a:buClr>
              <a:buSzPct val="79166"/>
              <a:tabLst>
                <a:tab pos="354965" algn="l"/>
                <a:tab pos="355600" algn="l"/>
              </a:tabLst>
            </a:pPr>
            <a:r>
              <a:rPr sz="2400" dirty="0">
                <a:solidFill>
                  <a:schemeClr val="accent5">
                    <a:lumMod val="20000"/>
                    <a:lumOff val="80000"/>
                  </a:schemeClr>
                </a:solidFill>
                <a:cs typeface="Book Antiqua"/>
              </a:rPr>
              <a:t>Provides </a:t>
            </a:r>
            <a:r>
              <a:rPr sz="2400" spc="-5" dirty="0">
                <a:solidFill>
                  <a:schemeClr val="accent5">
                    <a:lumMod val="20000"/>
                    <a:lumOff val="80000"/>
                  </a:schemeClr>
                </a:solidFill>
                <a:cs typeface="Book Antiqua"/>
              </a:rPr>
              <a:t>additional rights beyond  that provided </a:t>
            </a:r>
            <a:r>
              <a:rPr sz="2400" dirty="0">
                <a:solidFill>
                  <a:schemeClr val="accent5">
                    <a:lumMod val="20000"/>
                    <a:lumOff val="80000"/>
                  </a:schemeClr>
                </a:solidFill>
                <a:cs typeface="Book Antiqua"/>
              </a:rPr>
              <a:t>in </a:t>
            </a:r>
            <a:r>
              <a:rPr sz="2400" spc="-5" dirty="0">
                <a:solidFill>
                  <a:schemeClr val="accent5">
                    <a:lumMod val="20000"/>
                    <a:lumOff val="80000"/>
                  </a:schemeClr>
                </a:solidFill>
                <a:cs typeface="Book Antiqua"/>
              </a:rPr>
              <a:t>the </a:t>
            </a:r>
            <a:r>
              <a:rPr sz="2400" dirty="0">
                <a:solidFill>
                  <a:schemeClr val="accent5">
                    <a:lumMod val="20000"/>
                    <a:lumOff val="80000"/>
                  </a:schemeClr>
                </a:solidFill>
                <a:cs typeface="Book Antiqua"/>
              </a:rPr>
              <a:t>U.S.</a:t>
            </a:r>
            <a:r>
              <a:rPr sz="2400" spc="-15" dirty="0">
                <a:solidFill>
                  <a:schemeClr val="accent5">
                    <a:lumMod val="20000"/>
                    <a:lumOff val="80000"/>
                  </a:schemeClr>
                </a:solidFill>
                <a:cs typeface="Book Antiqua"/>
              </a:rPr>
              <a:t> </a:t>
            </a:r>
            <a:r>
              <a:rPr sz="2400" spc="-5" dirty="0">
                <a:solidFill>
                  <a:schemeClr val="accent5">
                    <a:lumMod val="20000"/>
                    <a:lumOff val="80000"/>
                  </a:schemeClr>
                </a:solidFill>
                <a:cs typeface="Book Antiqua"/>
              </a:rPr>
              <a:t>Constitution</a:t>
            </a:r>
            <a:r>
              <a:rPr lang="en-US" sz="2400" spc="-5" dirty="0">
                <a:solidFill>
                  <a:schemeClr val="accent5">
                    <a:lumMod val="20000"/>
                    <a:lumOff val="80000"/>
                  </a:schemeClr>
                </a:solidFill>
                <a:cs typeface="Book Antiqua"/>
              </a:rPr>
              <a:t>:</a:t>
            </a:r>
            <a:endParaRPr sz="2400" dirty="0">
              <a:solidFill>
                <a:schemeClr val="accent5">
                  <a:lumMod val="20000"/>
                  <a:lumOff val="80000"/>
                </a:schemeClr>
              </a:solidFill>
              <a:cs typeface="Book Antiqua"/>
            </a:endParaRPr>
          </a:p>
          <a:p>
            <a:pPr marL="756285" lvl="1" indent="-287020">
              <a:lnSpc>
                <a:spcPct val="100000"/>
              </a:lnSpc>
              <a:spcBef>
                <a:spcPts val="994"/>
              </a:spcBef>
              <a:buClr>
                <a:srgbClr val="82B0E4"/>
              </a:buClr>
              <a:buSzPct val="79166"/>
              <a:buFont typeface="Wingdings 3"/>
              <a:buChar char=""/>
              <a:tabLst>
                <a:tab pos="756920" algn="l"/>
              </a:tabLst>
            </a:pPr>
            <a:r>
              <a:rPr sz="2400" dirty="0">
                <a:solidFill>
                  <a:schemeClr val="accent5">
                    <a:lumMod val="20000"/>
                    <a:lumOff val="80000"/>
                  </a:schemeClr>
                </a:solidFill>
                <a:cs typeface="Book Antiqua"/>
              </a:rPr>
              <a:t>Right </a:t>
            </a:r>
            <a:r>
              <a:rPr sz="2400" spc="-5" dirty="0">
                <a:solidFill>
                  <a:schemeClr val="accent5">
                    <a:lumMod val="20000"/>
                    <a:lumOff val="80000"/>
                  </a:schemeClr>
                </a:solidFill>
                <a:cs typeface="Book Antiqua"/>
              </a:rPr>
              <a:t>to</a:t>
            </a:r>
            <a:r>
              <a:rPr sz="2400" spc="-10" dirty="0">
                <a:solidFill>
                  <a:schemeClr val="accent5">
                    <a:lumMod val="20000"/>
                    <a:lumOff val="80000"/>
                  </a:schemeClr>
                </a:solidFill>
                <a:cs typeface="Book Antiqua"/>
              </a:rPr>
              <a:t> </a:t>
            </a:r>
            <a:r>
              <a:rPr sz="2400" spc="-5" dirty="0">
                <a:solidFill>
                  <a:schemeClr val="accent5">
                    <a:lumMod val="20000"/>
                    <a:lumOff val="80000"/>
                  </a:schemeClr>
                </a:solidFill>
                <a:cs typeface="Book Antiqua"/>
              </a:rPr>
              <a:t>privacy;</a:t>
            </a:r>
            <a:endParaRPr sz="2400" dirty="0">
              <a:solidFill>
                <a:schemeClr val="accent5">
                  <a:lumMod val="20000"/>
                  <a:lumOff val="80000"/>
                </a:schemeClr>
              </a:solidFill>
              <a:cs typeface="Book Antiqua"/>
            </a:endParaRPr>
          </a:p>
          <a:p>
            <a:pPr marL="756285" marR="144145" lvl="1" indent="-287020">
              <a:lnSpc>
                <a:spcPct val="100000"/>
              </a:lnSpc>
              <a:spcBef>
                <a:spcPts val="994"/>
              </a:spcBef>
              <a:buClr>
                <a:srgbClr val="82B0E4"/>
              </a:buClr>
              <a:buSzPct val="79166"/>
              <a:buFont typeface="Wingdings 3"/>
              <a:buChar char=""/>
              <a:tabLst>
                <a:tab pos="756920" algn="l"/>
              </a:tabLst>
            </a:pPr>
            <a:r>
              <a:rPr sz="2400" dirty="0">
                <a:solidFill>
                  <a:schemeClr val="accent5">
                    <a:lumMod val="20000"/>
                    <a:lumOff val="80000"/>
                  </a:schemeClr>
                </a:solidFill>
                <a:cs typeface="Book Antiqua"/>
              </a:rPr>
              <a:t>Right </a:t>
            </a:r>
            <a:r>
              <a:rPr sz="2400" spc="-5" dirty="0">
                <a:solidFill>
                  <a:schemeClr val="accent5">
                    <a:lumMod val="20000"/>
                    <a:lumOff val="80000"/>
                  </a:schemeClr>
                </a:solidFill>
                <a:cs typeface="Book Antiqua"/>
              </a:rPr>
              <a:t>to </a:t>
            </a:r>
            <a:r>
              <a:rPr sz="2400" dirty="0">
                <a:solidFill>
                  <a:schemeClr val="accent5">
                    <a:lumMod val="20000"/>
                    <a:lumOff val="80000"/>
                  </a:schemeClr>
                </a:solidFill>
                <a:cs typeface="Book Antiqua"/>
              </a:rPr>
              <a:t>access </a:t>
            </a:r>
            <a:r>
              <a:rPr sz="2400" spc="-5" dirty="0">
                <a:solidFill>
                  <a:schemeClr val="accent5">
                    <a:lumMod val="20000"/>
                    <a:lumOff val="80000"/>
                  </a:schemeClr>
                </a:solidFill>
                <a:cs typeface="Book Antiqua"/>
              </a:rPr>
              <a:t>to public</a:t>
            </a:r>
            <a:r>
              <a:rPr sz="2400" spc="-80" dirty="0">
                <a:solidFill>
                  <a:schemeClr val="accent5">
                    <a:lumMod val="20000"/>
                    <a:lumOff val="80000"/>
                  </a:schemeClr>
                </a:solidFill>
                <a:cs typeface="Book Antiqua"/>
              </a:rPr>
              <a:t> </a:t>
            </a:r>
            <a:r>
              <a:rPr sz="2400" spc="-5" dirty="0">
                <a:solidFill>
                  <a:schemeClr val="accent5">
                    <a:lumMod val="20000"/>
                    <a:lumOff val="80000"/>
                  </a:schemeClr>
                </a:solidFill>
                <a:cs typeface="Book Antiqua"/>
              </a:rPr>
              <a:t>meetings </a:t>
            </a:r>
            <a:r>
              <a:rPr sz="2400" dirty="0">
                <a:solidFill>
                  <a:schemeClr val="accent5">
                    <a:lumMod val="20000"/>
                    <a:lumOff val="80000"/>
                  </a:schemeClr>
                </a:solidFill>
                <a:cs typeface="Book Antiqua"/>
              </a:rPr>
              <a:t>and </a:t>
            </a:r>
            <a:r>
              <a:rPr sz="2400" spc="-5" dirty="0">
                <a:solidFill>
                  <a:schemeClr val="accent5">
                    <a:lumMod val="20000"/>
                    <a:lumOff val="80000"/>
                  </a:schemeClr>
                </a:solidFill>
                <a:cs typeface="Book Antiqua"/>
              </a:rPr>
              <a:t>records;</a:t>
            </a:r>
            <a:r>
              <a:rPr sz="2400" spc="-20" dirty="0">
                <a:solidFill>
                  <a:schemeClr val="accent5">
                    <a:lumMod val="20000"/>
                    <a:lumOff val="80000"/>
                  </a:schemeClr>
                </a:solidFill>
                <a:cs typeface="Book Antiqua"/>
              </a:rPr>
              <a:t> </a:t>
            </a:r>
            <a:r>
              <a:rPr sz="2400" dirty="0">
                <a:solidFill>
                  <a:schemeClr val="accent5">
                    <a:lumMod val="20000"/>
                    <a:lumOff val="80000"/>
                  </a:schemeClr>
                </a:solidFill>
                <a:cs typeface="Book Antiqua"/>
              </a:rPr>
              <a:t>and</a:t>
            </a:r>
          </a:p>
          <a:p>
            <a:pPr marL="756285" lvl="1" indent="-287020">
              <a:lnSpc>
                <a:spcPct val="100000"/>
              </a:lnSpc>
              <a:spcBef>
                <a:spcPts val="1015"/>
              </a:spcBef>
              <a:buClr>
                <a:srgbClr val="82B0E4"/>
              </a:buClr>
              <a:buSzPct val="79166"/>
              <a:buFont typeface="Wingdings 3"/>
              <a:buChar char=""/>
              <a:tabLst>
                <a:tab pos="756920" algn="l"/>
              </a:tabLst>
            </a:pPr>
            <a:r>
              <a:rPr sz="2400" dirty="0">
                <a:solidFill>
                  <a:schemeClr val="accent5">
                    <a:lumMod val="20000"/>
                    <a:lumOff val="80000"/>
                  </a:schemeClr>
                </a:solidFill>
                <a:cs typeface="Book Antiqua"/>
              </a:rPr>
              <a:t>The </a:t>
            </a:r>
            <a:r>
              <a:rPr sz="2400" spc="-5" dirty="0">
                <a:solidFill>
                  <a:schemeClr val="accent5">
                    <a:lumMod val="20000"/>
                    <a:lumOff val="80000"/>
                  </a:schemeClr>
                </a:solidFill>
                <a:cs typeface="Book Antiqua"/>
              </a:rPr>
              <a:t>right </a:t>
            </a:r>
            <a:r>
              <a:rPr sz="2400" dirty="0">
                <a:solidFill>
                  <a:schemeClr val="accent5">
                    <a:lumMod val="20000"/>
                    <a:lumOff val="80000"/>
                  </a:schemeClr>
                </a:solidFill>
                <a:cs typeface="Book Antiqua"/>
              </a:rPr>
              <a:t>of access </a:t>
            </a:r>
            <a:r>
              <a:rPr sz="2400" spc="-5" dirty="0">
                <a:solidFill>
                  <a:schemeClr val="accent5">
                    <a:lumMod val="20000"/>
                    <a:lumOff val="80000"/>
                  </a:schemeClr>
                </a:solidFill>
                <a:cs typeface="Book Antiqua"/>
              </a:rPr>
              <a:t>to the</a:t>
            </a:r>
            <a:r>
              <a:rPr sz="2400" spc="-15" dirty="0">
                <a:solidFill>
                  <a:schemeClr val="accent5">
                    <a:lumMod val="20000"/>
                    <a:lumOff val="80000"/>
                  </a:schemeClr>
                </a:solidFill>
                <a:cs typeface="Book Antiqua"/>
              </a:rPr>
              <a:t> </a:t>
            </a:r>
            <a:r>
              <a:rPr sz="2400" dirty="0">
                <a:solidFill>
                  <a:schemeClr val="accent5">
                    <a:lumMod val="20000"/>
                    <a:lumOff val="80000"/>
                  </a:schemeClr>
                </a:solidFill>
                <a:cs typeface="Book Antiqua"/>
              </a:rPr>
              <a:t>courts.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F1CEFB-F75F-A821-8ED7-B488CE64223B}"/>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FE65DF87-B0F3-DD86-B688-75F65D3D04B5}"/>
              </a:ext>
            </a:extLst>
          </p:cNvPr>
          <p:cNvSpPr txBox="1">
            <a:spLocks noGrp="1"/>
          </p:cNvSpPr>
          <p:nvPr>
            <p:ph type="title"/>
          </p:nvPr>
        </p:nvSpPr>
        <p:spPr>
          <a:xfrm>
            <a:off x="240588" y="494741"/>
            <a:ext cx="6104890" cy="627736"/>
          </a:xfrm>
          <a:prstGeom prst="rect">
            <a:avLst/>
          </a:prstGeom>
        </p:spPr>
        <p:txBody>
          <a:bodyPr vert="horz" wrap="square" lIns="0" tIns="12065" rIns="0" bIns="0" rtlCol="0">
            <a:spAutoFit/>
          </a:bodyPr>
          <a:lstStyle/>
          <a:p>
            <a:pPr marL="12700">
              <a:lnSpc>
                <a:spcPct val="100000"/>
              </a:lnSpc>
              <a:spcBef>
                <a:spcPts val="95"/>
              </a:spcBef>
            </a:pPr>
            <a:r>
              <a:rPr lang="en-US" sz="4000" u="none" spc="-10" dirty="0"/>
              <a:t>FLORIDA </a:t>
            </a:r>
            <a:r>
              <a:rPr lang="en-US" sz="4000" u="none" spc="-5" dirty="0"/>
              <a:t>CON</a:t>
            </a:r>
            <a:r>
              <a:rPr lang="en-US" sz="4000" u="none" spc="-45" dirty="0"/>
              <a:t> </a:t>
            </a:r>
            <a:r>
              <a:rPr lang="en-US" sz="4000" u="none" spc="-5" dirty="0"/>
              <a:t>LAW</a:t>
            </a:r>
            <a:endParaRPr lang="en-US" sz="4000" dirty="0"/>
          </a:p>
        </p:txBody>
      </p:sp>
      <p:sp>
        <p:nvSpPr>
          <p:cNvPr id="3" name="object 3">
            <a:extLst>
              <a:ext uri="{FF2B5EF4-FFF2-40B4-BE49-F238E27FC236}">
                <a16:creationId xmlns:a16="http://schemas.microsoft.com/office/drawing/2014/main" id="{BC8D98C4-DB5E-D1B0-7E6B-D7A80FE0A80F}"/>
              </a:ext>
            </a:extLst>
          </p:cNvPr>
          <p:cNvSpPr txBox="1"/>
          <p:nvPr/>
        </p:nvSpPr>
        <p:spPr>
          <a:xfrm>
            <a:off x="533400" y="2165730"/>
            <a:ext cx="8153399" cy="1746632"/>
          </a:xfrm>
          <a:prstGeom prst="rect">
            <a:avLst/>
          </a:prstGeom>
        </p:spPr>
        <p:txBody>
          <a:bodyPr vert="horz" wrap="square" lIns="0" tIns="12700" rIns="0" bIns="0" rtlCol="0">
            <a:spAutoFit/>
          </a:bodyPr>
          <a:lstStyle/>
          <a:p>
            <a:pPr marL="12700" marR="5080">
              <a:lnSpc>
                <a:spcPct val="100000"/>
              </a:lnSpc>
              <a:spcBef>
                <a:spcPts val="100"/>
              </a:spcBef>
              <a:buClr>
                <a:srgbClr val="82B0E4"/>
              </a:buClr>
              <a:buSzPct val="79166"/>
              <a:tabLst>
                <a:tab pos="354965" algn="l"/>
                <a:tab pos="355600" algn="l"/>
              </a:tabLst>
            </a:pPr>
            <a:r>
              <a:rPr lang="en-US" sz="2400" dirty="0">
                <a:solidFill>
                  <a:schemeClr val="accent5">
                    <a:lumMod val="20000"/>
                    <a:lumOff val="80000"/>
                  </a:schemeClr>
                </a:solidFill>
                <a:cs typeface="Book Antiqua"/>
              </a:rPr>
              <a:t>PRIVACY</a:t>
            </a:r>
            <a:endParaRPr sz="2400" dirty="0">
              <a:solidFill>
                <a:schemeClr val="accent5">
                  <a:lumMod val="20000"/>
                  <a:lumOff val="80000"/>
                </a:schemeClr>
              </a:solidFill>
              <a:cs typeface="Book Antiqua"/>
            </a:endParaRPr>
          </a:p>
          <a:p>
            <a:pPr marL="756285" lvl="1" indent="-287020">
              <a:spcBef>
                <a:spcPts val="994"/>
              </a:spcBef>
              <a:buClr>
                <a:srgbClr val="82B0E4"/>
              </a:buClr>
              <a:buSzPct val="79166"/>
              <a:buFont typeface="Wingdings 3"/>
              <a:buChar char=""/>
              <a:tabLst>
                <a:tab pos="756920" algn="l"/>
              </a:tabLst>
            </a:pPr>
            <a:r>
              <a:rPr lang="en-US" sz="2400" dirty="0">
                <a:solidFill>
                  <a:schemeClr val="accent5">
                    <a:lumMod val="20000"/>
                    <a:lumOff val="80000"/>
                  </a:schemeClr>
                </a:solidFill>
                <a:cs typeface="Book Antiqua"/>
              </a:rPr>
              <a:t>Generally broader than the federal right</a:t>
            </a:r>
          </a:p>
          <a:p>
            <a:pPr marL="756285" lvl="1" indent="-287020">
              <a:spcBef>
                <a:spcPts val="994"/>
              </a:spcBef>
              <a:buClr>
                <a:srgbClr val="82B0E4"/>
              </a:buClr>
              <a:buSzPct val="79166"/>
              <a:buFont typeface="Wingdings 3"/>
              <a:buChar char=""/>
              <a:tabLst>
                <a:tab pos="756920" algn="l"/>
              </a:tabLst>
            </a:pPr>
            <a:r>
              <a:rPr lang="en-US" sz="2400" u="sng" dirty="0">
                <a:solidFill>
                  <a:schemeClr val="accent5">
                    <a:lumMod val="20000"/>
                    <a:lumOff val="80000"/>
                  </a:schemeClr>
                </a:solidFill>
                <a:cs typeface="Book Antiqua"/>
              </a:rPr>
              <a:t>But see</a:t>
            </a:r>
            <a:r>
              <a:rPr lang="en-US" sz="2400" dirty="0">
                <a:solidFill>
                  <a:schemeClr val="accent5">
                    <a:lumMod val="20000"/>
                    <a:lumOff val="80000"/>
                  </a:schemeClr>
                </a:solidFill>
                <a:cs typeface="Book Antiqua"/>
              </a:rPr>
              <a:t> </a:t>
            </a:r>
            <a:r>
              <a:rPr lang="en-US" sz="2400" u="sng" dirty="0">
                <a:solidFill>
                  <a:schemeClr val="accent5">
                    <a:lumMod val="20000"/>
                    <a:lumOff val="80000"/>
                  </a:schemeClr>
                </a:solidFill>
                <a:cs typeface="Book Antiqua"/>
              </a:rPr>
              <a:t>Board of Cnty. Comm’rs of Palm Beach Cnty. v. D.B.</a:t>
            </a:r>
            <a:r>
              <a:rPr lang="en-US" sz="2400" dirty="0">
                <a:solidFill>
                  <a:schemeClr val="accent5">
                    <a:lumMod val="20000"/>
                    <a:lumOff val="80000"/>
                  </a:schemeClr>
                </a:solidFill>
                <a:cs typeface="Book Antiqua"/>
              </a:rPr>
              <a:t>, 784 So. 2d 585 (Fla. 4th DCA 2001). </a:t>
            </a:r>
          </a:p>
        </p:txBody>
      </p:sp>
    </p:spTree>
    <p:extLst>
      <p:ext uri="{BB962C8B-B14F-4D97-AF65-F5344CB8AC3E}">
        <p14:creationId xmlns:p14="http://schemas.microsoft.com/office/powerpoint/2010/main" val="2616270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62305-4B37-6A14-F983-7279713ECF07}"/>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7DC78103-3432-F8CB-C472-2F2682E5FF28}"/>
              </a:ext>
            </a:extLst>
          </p:cNvPr>
          <p:cNvSpPr txBox="1">
            <a:spLocks noGrp="1"/>
          </p:cNvSpPr>
          <p:nvPr>
            <p:ph type="title"/>
          </p:nvPr>
        </p:nvSpPr>
        <p:spPr>
          <a:xfrm>
            <a:off x="240588" y="494741"/>
            <a:ext cx="6104890" cy="627736"/>
          </a:xfrm>
          <a:prstGeom prst="rect">
            <a:avLst/>
          </a:prstGeom>
        </p:spPr>
        <p:txBody>
          <a:bodyPr vert="horz" wrap="square" lIns="0" tIns="12065" rIns="0" bIns="0" rtlCol="0">
            <a:spAutoFit/>
          </a:bodyPr>
          <a:lstStyle/>
          <a:p>
            <a:pPr marL="12700">
              <a:lnSpc>
                <a:spcPct val="100000"/>
              </a:lnSpc>
              <a:spcBef>
                <a:spcPts val="95"/>
              </a:spcBef>
            </a:pPr>
            <a:r>
              <a:rPr lang="en-US" sz="4000" u="none" spc="-10" dirty="0"/>
              <a:t>FLORIDA </a:t>
            </a:r>
            <a:r>
              <a:rPr lang="en-US" sz="4000" u="none" spc="-5" dirty="0"/>
              <a:t>CON</a:t>
            </a:r>
            <a:r>
              <a:rPr lang="en-US" sz="4000" u="none" spc="-45" dirty="0"/>
              <a:t> </a:t>
            </a:r>
            <a:r>
              <a:rPr lang="en-US" sz="4000" u="none" spc="-5" dirty="0"/>
              <a:t>LAW</a:t>
            </a:r>
            <a:endParaRPr lang="en-US" sz="4000" dirty="0"/>
          </a:p>
        </p:txBody>
      </p:sp>
      <p:sp>
        <p:nvSpPr>
          <p:cNvPr id="3" name="object 3">
            <a:extLst>
              <a:ext uri="{FF2B5EF4-FFF2-40B4-BE49-F238E27FC236}">
                <a16:creationId xmlns:a16="http://schemas.microsoft.com/office/drawing/2014/main" id="{38C9FDB4-E600-D13A-EF03-ED4597CBEE89}"/>
              </a:ext>
            </a:extLst>
          </p:cNvPr>
          <p:cNvSpPr txBox="1"/>
          <p:nvPr/>
        </p:nvSpPr>
        <p:spPr>
          <a:xfrm>
            <a:off x="533400" y="2165730"/>
            <a:ext cx="8153399" cy="1874872"/>
          </a:xfrm>
          <a:prstGeom prst="rect">
            <a:avLst/>
          </a:prstGeom>
        </p:spPr>
        <p:txBody>
          <a:bodyPr vert="horz" wrap="square" lIns="0" tIns="12700" rIns="0" bIns="0" rtlCol="0">
            <a:spAutoFit/>
          </a:bodyPr>
          <a:lstStyle/>
          <a:p>
            <a:pPr marL="12700" marR="5080">
              <a:lnSpc>
                <a:spcPct val="100000"/>
              </a:lnSpc>
              <a:spcBef>
                <a:spcPts val="100"/>
              </a:spcBef>
              <a:buClr>
                <a:srgbClr val="82B0E4"/>
              </a:buClr>
              <a:buSzPct val="79166"/>
              <a:tabLst>
                <a:tab pos="354965" algn="l"/>
                <a:tab pos="355600" algn="l"/>
              </a:tabLst>
            </a:pPr>
            <a:r>
              <a:rPr lang="en-US" sz="2400" dirty="0">
                <a:solidFill>
                  <a:schemeClr val="accent5">
                    <a:lumMod val="20000"/>
                    <a:lumOff val="80000"/>
                  </a:schemeClr>
                </a:solidFill>
                <a:cs typeface="Book Antiqua"/>
              </a:rPr>
              <a:t>ACCESS TO RECORDS AND PUBLIC MEETINGS</a:t>
            </a:r>
            <a:endParaRPr sz="2400" dirty="0">
              <a:solidFill>
                <a:schemeClr val="accent5">
                  <a:lumMod val="20000"/>
                  <a:lumOff val="80000"/>
                </a:schemeClr>
              </a:solidFill>
              <a:cs typeface="Book Antiqua"/>
            </a:endParaRPr>
          </a:p>
          <a:p>
            <a:pPr marL="756285" lvl="1" indent="-287020">
              <a:spcBef>
                <a:spcPts val="994"/>
              </a:spcBef>
              <a:buClr>
                <a:srgbClr val="82B0E4"/>
              </a:buClr>
              <a:buSzPct val="79166"/>
              <a:buFont typeface="Wingdings 3"/>
              <a:buChar char=""/>
              <a:tabLst>
                <a:tab pos="756920" algn="l"/>
              </a:tabLst>
            </a:pPr>
            <a:r>
              <a:rPr lang="en-US" sz="2400" dirty="0">
                <a:solidFill>
                  <a:schemeClr val="accent5">
                    <a:lumMod val="20000"/>
                    <a:lumOff val="80000"/>
                  </a:schemeClr>
                </a:solidFill>
                <a:cs typeface="Book Antiqua"/>
              </a:rPr>
              <a:t>See 119 and 286</a:t>
            </a:r>
          </a:p>
          <a:p>
            <a:pPr marL="756285" lvl="1" indent="-287020">
              <a:spcBef>
                <a:spcPts val="994"/>
              </a:spcBef>
              <a:buClr>
                <a:srgbClr val="82B0E4"/>
              </a:buClr>
              <a:buSzPct val="79166"/>
              <a:buFont typeface="Wingdings 3"/>
              <a:buChar char=""/>
              <a:tabLst>
                <a:tab pos="756920" algn="l"/>
              </a:tabLst>
            </a:pPr>
            <a:r>
              <a:rPr lang="en-US" sz="2400" dirty="0">
                <a:cs typeface="Book Antiqua"/>
                <a:hlinkClick r:id="rId3">
                  <a:extLst>
                    <a:ext uri="{A12FA001-AC4F-418D-AE19-62706E023703}">
                      <ahyp:hlinkClr xmlns:ahyp="http://schemas.microsoft.com/office/drawing/2018/hyperlinkcolor" val="tx"/>
                    </a:ext>
                  </a:extLst>
                </a:hlinkClick>
              </a:rPr>
              <a:t>Government in the Sunshine Manual</a:t>
            </a:r>
            <a:endParaRPr lang="en-US" sz="2400" dirty="0">
              <a:cs typeface="Book Antiqua"/>
            </a:endParaRPr>
          </a:p>
          <a:p>
            <a:pPr marL="756285" lvl="1" indent="-287020">
              <a:spcBef>
                <a:spcPts val="994"/>
              </a:spcBef>
              <a:buClr>
                <a:srgbClr val="82B0E4"/>
              </a:buClr>
              <a:buSzPct val="79166"/>
              <a:buFont typeface="Wingdings 3"/>
              <a:buChar char=""/>
              <a:tabLst>
                <a:tab pos="756920" algn="l"/>
              </a:tabLst>
            </a:pPr>
            <a:endParaRPr sz="2400" dirty="0">
              <a:solidFill>
                <a:schemeClr val="accent5">
                  <a:lumMod val="20000"/>
                  <a:lumOff val="80000"/>
                </a:schemeClr>
              </a:solidFill>
              <a:cs typeface="Book Antiqua"/>
            </a:endParaRPr>
          </a:p>
        </p:txBody>
      </p:sp>
    </p:spTree>
    <p:extLst>
      <p:ext uri="{BB962C8B-B14F-4D97-AF65-F5344CB8AC3E}">
        <p14:creationId xmlns:p14="http://schemas.microsoft.com/office/powerpoint/2010/main" val="21474437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41BE2-1441-ED31-E755-4843D33CA4CF}"/>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76D9EC5-E497-E7FA-F184-0ADE9B008CD8}"/>
              </a:ext>
            </a:extLst>
          </p:cNvPr>
          <p:cNvSpPr txBox="1">
            <a:spLocks noGrp="1"/>
          </p:cNvSpPr>
          <p:nvPr>
            <p:ph type="title"/>
          </p:nvPr>
        </p:nvSpPr>
        <p:spPr>
          <a:xfrm>
            <a:off x="240588" y="494741"/>
            <a:ext cx="6104890" cy="627736"/>
          </a:xfrm>
          <a:prstGeom prst="rect">
            <a:avLst/>
          </a:prstGeom>
        </p:spPr>
        <p:txBody>
          <a:bodyPr vert="horz" wrap="square" lIns="0" tIns="12065" rIns="0" bIns="0" rtlCol="0">
            <a:spAutoFit/>
          </a:bodyPr>
          <a:lstStyle/>
          <a:p>
            <a:pPr marL="12700">
              <a:lnSpc>
                <a:spcPct val="100000"/>
              </a:lnSpc>
              <a:spcBef>
                <a:spcPts val="95"/>
              </a:spcBef>
            </a:pPr>
            <a:r>
              <a:rPr lang="en-US" sz="4000" u="none" spc="-10" dirty="0"/>
              <a:t>FLORIDA </a:t>
            </a:r>
            <a:r>
              <a:rPr lang="en-US" sz="4000" u="none" spc="-5" dirty="0"/>
              <a:t>CON</a:t>
            </a:r>
            <a:r>
              <a:rPr lang="en-US" sz="4000" u="none" spc="-45" dirty="0"/>
              <a:t> </a:t>
            </a:r>
            <a:r>
              <a:rPr lang="en-US" sz="4000" u="none" spc="-5" dirty="0"/>
              <a:t>LAW</a:t>
            </a:r>
            <a:endParaRPr lang="en-US" sz="4000" dirty="0"/>
          </a:p>
        </p:txBody>
      </p:sp>
      <p:sp>
        <p:nvSpPr>
          <p:cNvPr id="3" name="object 3">
            <a:extLst>
              <a:ext uri="{FF2B5EF4-FFF2-40B4-BE49-F238E27FC236}">
                <a16:creationId xmlns:a16="http://schemas.microsoft.com/office/drawing/2014/main" id="{783E04B4-8DF2-CAB8-93BF-89AFEDC91A6B}"/>
              </a:ext>
            </a:extLst>
          </p:cNvPr>
          <p:cNvSpPr txBox="1"/>
          <p:nvPr/>
        </p:nvSpPr>
        <p:spPr>
          <a:xfrm>
            <a:off x="533400" y="2165730"/>
            <a:ext cx="8153399" cy="2854628"/>
          </a:xfrm>
          <a:prstGeom prst="rect">
            <a:avLst/>
          </a:prstGeom>
        </p:spPr>
        <p:txBody>
          <a:bodyPr vert="horz" wrap="square" lIns="0" tIns="12700" rIns="0" bIns="0" rtlCol="0">
            <a:spAutoFit/>
          </a:bodyPr>
          <a:lstStyle/>
          <a:p>
            <a:pPr marL="12700" marR="5080">
              <a:lnSpc>
                <a:spcPct val="100000"/>
              </a:lnSpc>
              <a:spcBef>
                <a:spcPts val="100"/>
              </a:spcBef>
              <a:buClr>
                <a:srgbClr val="82B0E4"/>
              </a:buClr>
              <a:buSzPct val="79166"/>
              <a:tabLst>
                <a:tab pos="354965" algn="l"/>
                <a:tab pos="355600" algn="l"/>
              </a:tabLst>
            </a:pPr>
            <a:r>
              <a:rPr lang="en-US" sz="2400" dirty="0">
                <a:solidFill>
                  <a:schemeClr val="accent5">
                    <a:lumMod val="20000"/>
                    <a:lumOff val="80000"/>
                  </a:schemeClr>
                </a:solidFill>
                <a:cs typeface="Book Antiqua"/>
              </a:rPr>
              <a:t>ACCESS TO COURTS</a:t>
            </a:r>
            <a:endParaRPr sz="2400" dirty="0">
              <a:solidFill>
                <a:schemeClr val="accent5">
                  <a:lumMod val="20000"/>
                  <a:lumOff val="80000"/>
                </a:schemeClr>
              </a:solidFill>
              <a:cs typeface="Book Antiqua"/>
            </a:endParaRPr>
          </a:p>
          <a:p>
            <a:pPr marL="469265" lvl="1">
              <a:spcBef>
                <a:spcPts val="994"/>
              </a:spcBef>
              <a:buClr>
                <a:srgbClr val="82B0E4"/>
              </a:buClr>
              <a:buSzPct val="79166"/>
              <a:tabLst>
                <a:tab pos="756920" algn="l"/>
              </a:tabLst>
            </a:pPr>
            <a:r>
              <a:rPr lang="en-US" sz="2400" dirty="0">
                <a:solidFill>
                  <a:schemeClr val="accent5">
                    <a:lumMod val="20000"/>
                    <a:lumOff val="80000"/>
                  </a:schemeClr>
                </a:solidFill>
                <a:cs typeface="Book Antiqua"/>
              </a:rPr>
              <a:t>"We find the trial court complied with the requirements of [Florida vexatious litigant law], and reject Brown's claim that the statute violates his right to access to the courts as guaranteed by the Florida Constitution.”</a:t>
            </a:r>
          </a:p>
          <a:p>
            <a:pPr marL="756285" lvl="1" indent="-287020">
              <a:spcBef>
                <a:spcPts val="994"/>
              </a:spcBef>
              <a:buClr>
                <a:srgbClr val="82B0E4"/>
              </a:buClr>
              <a:buSzPct val="79166"/>
              <a:buFont typeface="Wingdings 3"/>
              <a:buChar char=""/>
              <a:tabLst>
                <a:tab pos="756920" algn="l"/>
              </a:tabLst>
            </a:pPr>
            <a:r>
              <a:rPr lang="en-US" sz="2400" u="sng" dirty="0">
                <a:solidFill>
                  <a:schemeClr val="accent5">
                    <a:lumMod val="20000"/>
                    <a:lumOff val="80000"/>
                  </a:schemeClr>
                </a:solidFill>
                <a:cs typeface="Book Antiqua"/>
              </a:rPr>
              <a:t>Brown v. Miami-Dade Cnty.</a:t>
            </a:r>
            <a:r>
              <a:rPr lang="en-US" sz="2400" dirty="0">
                <a:solidFill>
                  <a:schemeClr val="accent5">
                    <a:lumMod val="20000"/>
                    <a:lumOff val="80000"/>
                  </a:schemeClr>
                </a:solidFill>
                <a:cs typeface="Book Antiqua"/>
              </a:rPr>
              <a:t>, 319 So. 3d 81, 83 (Fla 3d. DCA 2021)</a:t>
            </a:r>
            <a:endParaRPr sz="2400" dirty="0">
              <a:solidFill>
                <a:schemeClr val="accent5">
                  <a:lumMod val="20000"/>
                  <a:lumOff val="80000"/>
                </a:schemeClr>
              </a:solidFill>
              <a:cs typeface="Book Antiqua"/>
            </a:endParaRPr>
          </a:p>
        </p:txBody>
      </p:sp>
    </p:spTree>
    <p:extLst>
      <p:ext uri="{BB962C8B-B14F-4D97-AF65-F5344CB8AC3E}">
        <p14:creationId xmlns:p14="http://schemas.microsoft.com/office/powerpoint/2010/main" val="10680481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9740" y="225953"/>
            <a:ext cx="7312660" cy="1243289"/>
          </a:xfrm>
          <a:prstGeom prst="rect">
            <a:avLst/>
          </a:prstGeom>
        </p:spPr>
        <p:txBody>
          <a:bodyPr vert="horz" wrap="square" lIns="0" tIns="12065" rIns="0" bIns="0" rtlCol="0">
            <a:spAutoFit/>
          </a:bodyPr>
          <a:lstStyle/>
          <a:p>
            <a:pPr marL="12700">
              <a:lnSpc>
                <a:spcPct val="100000"/>
              </a:lnSpc>
              <a:spcBef>
                <a:spcPts val="95"/>
              </a:spcBef>
            </a:pPr>
            <a:r>
              <a:rPr lang="en-US" sz="4000" u="none" spc="-10" dirty="0"/>
              <a:t>FLORIDA </a:t>
            </a:r>
            <a:r>
              <a:rPr lang="en-US" sz="4000" u="none" spc="-5" dirty="0"/>
              <a:t>CIVIL RIGHTS</a:t>
            </a:r>
            <a:r>
              <a:rPr lang="en-US" sz="4000" u="none" spc="-15" dirty="0"/>
              <a:t> </a:t>
            </a:r>
            <a:r>
              <a:rPr lang="en-US" sz="4000" u="none" spc="-5" dirty="0"/>
              <a:t>ACT (FCRA, Chapter 760, Fla. Stat.)</a:t>
            </a:r>
            <a:endParaRPr lang="en-US" sz="4000" dirty="0"/>
          </a:p>
        </p:txBody>
      </p:sp>
      <p:sp>
        <p:nvSpPr>
          <p:cNvPr id="3" name="object 3"/>
          <p:cNvSpPr txBox="1"/>
          <p:nvPr/>
        </p:nvSpPr>
        <p:spPr>
          <a:xfrm>
            <a:off x="459740" y="1600200"/>
            <a:ext cx="8150860" cy="2925801"/>
          </a:xfrm>
          <a:prstGeom prst="rect">
            <a:avLst/>
          </a:prstGeom>
        </p:spPr>
        <p:txBody>
          <a:bodyPr vert="horz" wrap="square" lIns="0" tIns="139065" rIns="0" bIns="0" rtlCol="0">
            <a:spAutoFit/>
          </a:bodyPr>
          <a:lstStyle/>
          <a:p>
            <a:pPr marL="12700">
              <a:lnSpc>
                <a:spcPct val="100000"/>
              </a:lnSpc>
              <a:spcBef>
                <a:spcPts val="1095"/>
              </a:spcBef>
              <a:buClr>
                <a:srgbClr val="82B0E4"/>
              </a:buClr>
              <a:buSzPct val="80000"/>
              <a:tabLst>
                <a:tab pos="354965" algn="l"/>
                <a:tab pos="355600" algn="l"/>
              </a:tabLst>
            </a:pPr>
            <a:r>
              <a:rPr lang="en-US" sz="3600" dirty="0">
                <a:solidFill>
                  <a:schemeClr val="accent5">
                    <a:lumMod val="20000"/>
                    <a:lumOff val="80000"/>
                  </a:schemeClr>
                </a:solidFill>
                <a:cs typeface="Book Antiqua"/>
              </a:rPr>
              <a:t>COVERAGE</a:t>
            </a:r>
          </a:p>
          <a:p>
            <a:pPr marL="756285" lvl="1" indent="-287020">
              <a:lnSpc>
                <a:spcPct val="100000"/>
              </a:lnSpc>
              <a:spcBef>
                <a:spcPts val="1000"/>
              </a:spcBef>
              <a:buClr>
                <a:srgbClr val="82B0E4"/>
              </a:buClr>
              <a:buSzPct val="80000"/>
              <a:buFont typeface="Wingdings 3"/>
              <a:buChar char=""/>
              <a:tabLst>
                <a:tab pos="756920" algn="l"/>
              </a:tabLst>
            </a:pPr>
            <a:r>
              <a:rPr sz="2000" dirty="0">
                <a:solidFill>
                  <a:schemeClr val="accent5">
                    <a:lumMod val="20000"/>
                    <a:lumOff val="80000"/>
                  </a:schemeClr>
                </a:solidFill>
                <a:cs typeface="Book Antiqua"/>
              </a:rPr>
              <a:t>Same as Title VII, ADA and</a:t>
            </a:r>
            <a:r>
              <a:rPr sz="2000" spc="-110" dirty="0">
                <a:solidFill>
                  <a:schemeClr val="accent5">
                    <a:lumMod val="20000"/>
                    <a:lumOff val="80000"/>
                  </a:schemeClr>
                </a:solidFill>
                <a:cs typeface="Book Antiqua"/>
              </a:rPr>
              <a:t> </a:t>
            </a:r>
            <a:r>
              <a:rPr sz="2000" dirty="0">
                <a:solidFill>
                  <a:schemeClr val="accent5">
                    <a:lumMod val="20000"/>
                    <a:lumOff val="80000"/>
                  </a:schemeClr>
                </a:solidFill>
                <a:cs typeface="Book Antiqua"/>
              </a:rPr>
              <a:t>ADEA</a:t>
            </a:r>
          </a:p>
          <a:p>
            <a:pPr marL="698500" marR="514350" lvl="1" indent="-228600">
              <a:spcBef>
                <a:spcPts val="994"/>
              </a:spcBef>
              <a:buClr>
                <a:srgbClr val="82B0E4"/>
              </a:buClr>
              <a:buSzPct val="80000"/>
              <a:buFont typeface="Wingdings 3"/>
              <a:buChar char=""/>
              <a:tabLst>
                <a:tab pos="1156335" algn="l"/>
              </a:tabLst>
            </a:pPr>
            <a:r>
              <a:rPr sz="2000" dirty="0">
                <a:solidFill>
                  <a:schemeClr val="accent5">
                    <a:lumMod val="20000"/>
                    <a:lumOff val="80000"/>
                  </a:schemeClr>
                </a:solidFill>
                <a:cs typeface="Book Antiqua"/>
              </a:rPr>
              <a:t>Race, sex, </a:t>
            </a:r>
            <a:r>
              <a:rPr sz="2000" spc="-5" dirty="0">
                <a:solidFill>
                  <a:schemeClr val="accent5">
                    <a:lumMod val="20000"/>
                    <a:lumOff val="80000"/>
                  </a:schemeClr>
                </a:solidFill>
                <a:cs typeface="Book Antiqua"/>
              </a:rPr>
              <a:t>national </a:t>
            </a:r>
            <a:r>
              <a:rPr sz="2000" dirty="0">
                <a:solidFill>
                  <a:schemeClr val="accent5">
                    <a:lumMod val="20000"/>
                    <a:lumOff val="80000"/>
                  </a:schemeClr>
                </a:solidFill>
                <a:cs typeface="Book Antiqua"/>
              </a:rPr>
              <a:t>origin,  religion, disability and age (</a:t>
            </a:r>
            <a:r>
              <a:rPr sz="2000" spc="-5" dirty="0">
                <a:solidFill>
                  <a:schemeClr val="accent5">
                    <a:lumMod val="20000"/>
                    <a:lumOff val="80000"/>
                  </a:schemeClr>
                </a:solidFill>
                <a:cs typeface="Book Antiqua"/>
              </a:rPr>
              <a:t>not </a:t>
            </a:r>
            <a:r>
              <a:rPr sz="2000" dirty="0">
                <a:solidFill>
                  <a:schemeClr val="accent5">
                    <a:lumMod val="20000"/>
                    <a:lumOff val="80000"/>
                  </a:schemeClr>
                </a:solidFill>
                <a:cs typeface="Book Antiqua"/>
              </a:rPr>
              <a:t>limited </a:t>
            </a:r>
            <a:r>
              <a:rPr sz="2000" spc="-5" dirty="0">
                <a:solidFill>
                  <a:schemeClr val="accent5">
                    <a:lumMod val="20000"/>
                    <a:lumOff val="80000"/>
                  </a:schemeClr>
                </a:solidFill>
                <a:cs typeface="Book Antiqua"/>
              </a:rPr>
              <a:t>to </a:t>
            </a:r>
            <a:r>
              <a:rPr sz="2000" dirty="0">
                <a:solidFill>
                  <a:schemeClr val="accent5">
                    <a:lumMod val="20000"/>
                    <a:lumOff val="80000"/>
                  </a:schemeClr>
                </a:solidFill>
                <a:cs typeface="Book Antiqua"/>
              </a:rPr>
              <a:t>40</a:t>
            </a:r>
            <a:r>
              <a:rPr sz="2000" spc="-80" dirty="0">
                <a:solidFill>
                  <a:schemeClr val="accent5">
                    <a:lumMod val="20000"/>
                    <a:lumOff val="80000"/>
                  </a:schemeClr>
                </a:solidFill>
                <a:cs typeface="Book Antiqua"/>
              </a:rPr>
              <a:t> </a:t>
            </a:r>
            <a:r>
              <a:rPr sz="2000" dirty="0">
                <a:solidFill>
                  <a:schemeClr val="accent5">
                    <a:lumMod val="20000"/>
                    <a:lumOff val="80000"/>
                  </a:schemeClr>
                </a:solidFill>
                <a:cs typeface="Book Antiqua"/>
              </a:rPr>
              <a:t>or older)</a:t>
            </a:r>
          </a:p>
          <a:p>
            <a:pPr marL="756285" marR="62865" indent="-287020">
              <a:lnSpc>
                <a:spcPct val="100000"/>
              </a:lnSpc>
              <a:spcBef>
                <a:spcPts val="5"/>
              </a:spcBef>
              <a:buChar char="–"/>
              <a:tabLst>
                <a:tab pos="661035" algn="l"/>
              </a:tabLst>
            </a:pPr>
            <a:r>
              <a:rPr sz="2000" dirty="0">
                <a:solidFill>
                  <a:schemeClr val="accent5">
                    <a:lumMod val="20000"/>
                    <a:lumOff val="80000"/>
                  </a:schemeClr>
                </a:solidFill>
                <a:cs typeface="Book Antiqua"/>
              </a:rPr>
              <a:t>also includes </a:t>
            </a:r>
            <a:r>
              <a:rPr sz="2000" spc="-5" dirty="0">
                <a:solidFill>
                  <a:schemeClr val="accent5">
                    <a:lumMod val="20000"/>
                    <a:lumOff val="80000"/>
                  </a:schemeClr>
                </a:solidFill>
                <a:cs typeface="Book Antiqua"/>
              </a:rPr>
              <a:t>prohibition  </a:t>
            </a:r>
            <a:r>
              <a:rPr sz="2000" dirty="0">
                <a:solidFill>
                  <a:schemeClr val="accent5">
                    <a:lumMod val="20000"/>
                    <a:lumOff val="80000"/>
                  </a:schemeClr>
                </a:solidFill>
                <a:cs typeface="Book Antiqua"/>
              </a:rPr>
              <a:t>of discrimination </a:t>
            </a:r>
            <a:r>
              <a:rPr sz="2000" spc="-5" dirty="0">
                <a:solidFill>
                  <a:schemeClr val="accent5">
                    <a:lumMod val="20000"/>
                    <a:lumOff val="80000"/>
                  </a:schemeClr>
                </a:solidFill>
                <a:cs typeface="Book Antiqua"/>
              </a:rPr>
              <a:t>based </a:t>
            </a:r>
            <a:r>
              <a:rPr sz="2000" dirty="0">
                <a:solidFill>
                  <a:schemeClr val="accent5">
                    <a:lumMod val="20000"/>
                    <a:lumOff val="80000"/>
                  </a:schemeClr>
                </a:solidFill>
                <a:cs typeface="Book Antiqua"/>
              </a:rPr>
              <a:t>on</a:t>
            </a:r>
            <a:r>
              <a:rPr sz="2000" spc="-114" dirty="0">
                <a:solidFill>
                  <a:schemeClr val="accent5">
                    <a:lumMod val="20000"/>
                    <a:lumOff val="80000"/>
                  </a:schemeClr>
                </a:solidFill>
                <a:cs typeface="Book Antiqua"/>
              </a:rPr>
              <a:t> </a:t>
            </a:r>
            <a:r>
              <a:rPr sz="2000" dirty="0">
                <a:solidFill>
                  <a:schemeClr val="accent5">
                    <a:lumMod val="20000"/>
                    <a:lumOff val="80000"/>
                  </a:schemeClr>
                </a:solidFill>
                <a:cs typeface="Book Antiqua"/>
              </a:rPr>
              <a:t>marital  </a:t>
            </a:r>
            <a:r>
              <a:rPr sz="2000" spc="-5" dirty="0">
                <a:solidFill>
                  <a:schemeClr val="accent5">
                    <a:lumMod val="20000"/>
                    <a:lumOff val="80000"/>
                  </a:schemeClr>
                </a:solidFill>
                <a:cs typeface="Book Antiqua"/>
              </a:rPr>
              <a:t>status</a:t>
            </a:r>
            <a:endParaRPr sz="2000" dirty="0">
              <a:solidFill>
                <a:schemeClr val="accent5">
                  <a:lumMod val="20000"/>
                  <a:lumOff val="80000"/>
                </a:schemeClr>
              </a:solidFill>
              <a:cs typeface="Book Antiqua"/>
            </a:endParaRPr>
          </a:p>
          <a:p>
            <a:pPr marL="756285" marR="5080" indent="-287020">
              <a:lnSpc>
                <a:spcPct val="100000"/>
              </a:lnSpc>
              <a:spcBef>
                <a:spcPts val="994"/>
              </a:spcBef>
              <a:buChar char="–"/>
              <a:tabLst>
                <a:tab pos="661035" algn="l"/>
              </a:tabLst>
            </a:pPr>
            <a:r>
              <a:rPr sz="2000" dirty="0">
                <a:solidFill>
                  <a:schemeClr val="accent5">
                    <a:lumMod val="20000"/>
                    <a:lumOff val="80000"/>
                  </a:schemeClr>
                </a:solidFill>
                <a:cs typeface="Book Antiqua"/>
              </a:rPr>
              <a:t>Applies </a:t>
            </a:r>
            <a:r>
              <a:rPr sz="2000" spc="-5" dirty="0">
                <a:solidFill>
                  <a:schemeClr val="accent5">
                    <a:lumMod val="20000"/>
                    <a:lumOff val="80000"/>
                  </a:schemeClr>
                </a:solidFill>
                <a:cs typeface="Book Antiqua"/>
              </a:rPr>
              <a:t>to </a:t>
            </a:r>
            <a:r>
              <a:rPr sz="2000" dirty="0">
                <a:solidFill>
                  <a:schemeClr val="accent5">
                    <a:lumMod val="20000"/>
                    <a:lumOff val="80000"/>
                  </a:schemeClr>
                </a:solidFill>
                <a:cs typeface="Book Antiqua"/>
              </a:rPr>
              <a:t>ERs covered </a:t>
            </a:r>
            <a:r>
              <a:rPr sz="2000" spc="-5" dirty="0">
                <a:solidFill>
                  <a:schemeClr val="accent5">
                    <a:lumMod val="20000"/>
                    <a:lumOff val="80000"/>
                  </a:schemeClr>
                </a:solidFill>
                <a:cs typeface="Book Antiqua"/>
              </a:rPr>
              <a:t>by </a:t>
            </a:r>
            <a:r>
              <a:rPr sz="2000" dirty="0">
                <a:solidFill>
                  <a:schemeClr val="accent5">
                    <a:lumMod val="20000"/>
                    <a:lumOff val="80000"/>
                  </a:schemeClr>
                </a:solidFill>
                <a:cs typeface="Book Antiqua"/>
              </a:rPr>
              <a:t>Title</a:t>
            </a:r>
            <a:r>
              <a:rPr sz="2000" spc="-75" dirty="0">
                <a:solidFill>
                  <a:schemeClr val="accent5">
                    <a:lumMod val="20000"/>
                    <a:lumOff val="80000"/>
                  </a:schemeClr>
                </a:solidFill>
                <a:cs typeface="Book Antiqua"/>
              </a:rPr>
              <a:t> </a:t>
            </a:r>
            <a:r>
              <a:rPr sz="2000" dirty="0">
                <a:solidFill>
                  <a:schemeClr val="accent5">
                    <a:lumMod val="20000"/>
                    <a:lumOff val="80000"/>
                  </a:schemeClr>
                </a:solidFill>
                <a:cs typeface="Book Antiqua"/>
              </a:rPr>
              <a:t>VII,  including local and state  </a:t>
            </a:r>
            <a:r>
              <a:rPr sz="2000" spc="-5" dirty="0">
                <a:solidFill>
                  <a:schemeClr val="accent5">
                    <a:lumMod val="20000"/>
                    <a:lumOff val="80000"/>
                  </a:schemeClr>
                </a:solidFill>
                <a:cs typeface="Book Antiqua"/>
              </a:rPr>
              <a:t>governments</a:t>
            </a:r>
            <a:endParaRPr sz="2000" dirty="0">
              <a:solidFill>
                <a:schemeClr val="accent5">
                  <a:lumMod val="20000"/>
                  <a:lumOff val="80000"/>
                </a:schemeClr>
              </a:solidFill>
              <a:cs typeface="Book Antiqu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563676" y="453897"/>
            <a:ext cx="1471295" cy="665480"/>
          </a:xfrm>
          <a:prstGeom prst="rect">
            <a:avLst/>
          </a:prstGeom>
        </p:spPr>
        <p:txBody>
          <a:bodyPr vert="horz" wrap="square" lIns="0" tIns="12700" rIns="0" bIns="0" rtlCol="0">
            <a:spAutoFit/>
          </a:bodyPr>
          <a:lstStyle/>
          <a:p>
            <a:pPr marL="12700">
              <a:lnSpc>
                <a:spcPct val="100000"/>
              </a:lnSpc>
              <a:spcBef>
                <a:spcPts val="100"/>
              </a:spcBef>
            </a:pPr>
            <a:r>
              <a:rPr sz="4200" u="none" spc="-5" dirty="0"/>
              <a:t>FCRA</a:t>
            </a:r>
            <a:endParaRPr sz="4200" dirty="0"/>
          </a:p>
        </p:txBody>
      </p:sp>
      <p:sp>
        <p:nvSpPr>
          <p:cNvPr id="4" name="object 4"/>
          <p:cNvSpPr txBox="1"/>
          <p:nvPr/>
        </p:nvSpPr>
        <p:spPr>
          <a:xfrm>
            <a:off x="571744" y="1119377"/>
            <a:ext cx="7764145" cy="3829253"/>
          </a:xfrm>
          <a:prstGeom prst="rect">
            <a:avLst/>
          </a:prstGeom>
        </p:spPr>
        <p:txBody>
          <a:bodyPr vert="horz" wrap="square" lIns="0" tIns="139700" rIns="0" bIns="0" rtlCol="0">
            <a:spAutoFit/>
          </a:bodyPr>
          <a:lstStyle/>
          <a:p>
            <a:pPr marL="12065">
              <a:lnSpc>
                <a:spcPct val="100000"/>
              </a:lnSpc>
              <a:spcBef>
                <a:spcPts val="1100"/>
              </a:spcBef>
              <a:buClr>
                <a:srgbClr val="82B0E4"/>
              </a:buClr>
              <a:buSzPct val="80000"/>
              <a:tabLst>
                <a:tab pos="355600" algn="l"/>
                <a:tab pos="356235" algn="l"/>
              </a:tabLst>
            </a:pPr>
            <a:r>
              <a:rPr lang="en-US" sz="3600" spc="-5" dirty="0">
                <a:solidFill>
                  <a:schemeClr val="accent5">
                    <a:lumMod val="20000"/>
                    <a:lumOff val="80000"/>
                  </a:schemeClr>
                </a:solidFill>
                <a:cs typeface="Book Antiqua"/>
              </a:rPr>
              <a:t>TITLE </a:t>
            </a:r>
            <a:r>
              <a:rPr lang="en-US" sz="3600" dirty="0">
                <a:solidFill>
                  <a:schemeClr val="accent5">
                    <a:lumMod val="20000"/>
                    <a:lumOff val="80000"/>
                  </a:schemeClr>
                </a:solidFill>
                <a:cs typeface="Book Antiqua"/>
              </a:rPr>
              <a:t>VII AND </a:t>
            </a:r>
            <a:r>
              <a:rPr lang="en-US" sz="3600" spc="-5" dirty="0">
                <a:solidFill>
                  <a:schemeClr val="accent5">
                    <a:lumMod val="20000"/>
                    <a:lumOff val="80000"/>
                  </a:schemeClr>
                </a:solidFill>
                <a:cs typeface="Book Antiqua"/>
              </a:rPr>
              <a:t>THE</a:t>
            </a:r>
            <a:r>
              <a:rPr lang="en-US" sz="3600" spc="-25" dirty="0">
                <a:solidFill>
                  <a:schemeClr val="accent5">
                    <a:lumMod val="20000"/>
                    <a:lumOff val="80000"/>
                  </a:schemeClr>
                </a:solidFill>
                <a:cs typeface="Book Antiqua"/>
              </a:rPr>
              <a:t> </a:t>
            </a:r>
            <a:r>
              <a:rPr lang="en-US" sz="3600" dirty="0">
                <a:solidFill>
                  <a:schemeClr val="accent5">
                    <a:lumMod val="20000"/>
                    <a:lumOff val="80000"/>
                  </a:schemeClr>
                </a:solidFill>
                <a:cs typeface="Book Antiqua"/>
              </a:rPr>
              <a:t>FCRA</a:t>
            </a:r>
          </a:p>
          <a:p>
            <a:pPr marL="355600" marR="5080" indent="-343535">
              <a:lnSpc>
                <a:spcPct val="100000"/>
              </a:lnSpc>
              <a:spcBef>
                <a:spcPts val="1000"/>
              </a:spcBef>
              <a:buClr>
                <a:srgbClr val="82B0E4"/>
              </a:buClr>
              <a:buSzPct val="80000"/>
              <a:buFont typeface="Wingdings 3"/>
              <a:buChar char=""/>
              <a:tabLst>
                <a:tab pos="355600" algn="l"/>
                <a:tab pos="356235" algn="l"/>
              </a:tabLst>
            </a:pPr>
            <a:r>
              <a:rPr sz="2000" spc="-5" dirty="0">
                <a:solidFill>
                  <a:schemeClr val="accent5">
                    <a:lumMod val="20000"/>
                    <a:lumOff val="80000"/>
                  </a:schemeClr>
                </a:solidFill>
                <a:cs typeface="Book Antiqua"/>
              </a:rPr>
              <a:t>Federal courts look to </a:t>
            </a:r>
            <a:r>
              <a:rPr sz="2000" dirty="0">
                <a:solidFill>
                  <a:schemeClr val="accent5">
                    <a:lumMod val="20000"/>
                    <a:lumOff val="80000"/>
                  </a:schemeClr>
                </a:solidFill>
                <a:cs typeface="Book Antiqua"/>
              </a:rPr>
              <a:t>federal case law </a:t>
            </a:r>
            <a:r>
              <a:rPr sz="2000" spc="-5" dirty="0">
                <a:solidFill>
                  <a:schemeClr val="accent5">
                    <a:lumMod val="20000"/>
                    <a:lumOff val="80000"/>
                  </a:schemeClr>
                </a:solidFill>
                <a:cs typeface="Book Antiqua"/>
              </a:rPr>
              <a:t>interpreting </a:t>
            </a:r>
            <a:r>
              <a:rPr sz="2000" dirty="0">
                <a:solidFill>
                  <a:schemeClr val="accent5">
                    <a:lumMod val="20000"/>
                    <a:lumOff val="80000"/>
                  </a:schemeClr>
                </a:solidFill>
                <a:cs typeface="Book Antiqua"/>
              </a:rPr>
              <a:t>Title VII when  analyzing </a:t>
            </a:r>
            <a:r>
              <a:rPr sz="2000" spc="-5" dirty="0">
                <a:solidFill>
                  <a:schemeClr val="accent5">
                    <a:lumMod val="20000"/>
                    <a:lumOff val="80000"/>
                  </a:schemeClr>
                </a:solidFill>
                <a:cs typeface="Book Antiqua"/>
              </a:rPr>
              <a:t>FCRA</a:t>
            </a:r>
            <a:r>
              <a:rPr sz="2000" spc="-70" dirty="0">
                <a:solidFill>
                  <a:schemeClr val="accent5">
                    <a:lumMod val="20000"/>
                    <a:lumOff val="80000"/>
                  </a:schemeClr>
                </a:solidFill>
                <a:cs typeface="Book Antiqua"/>
              </a:rPr>
              <a:t> </a:t>
            </a:r>
            <a:r>
              <a:rPr sz="2000" spc="-5" dirty="0">
                <a:solidFill>
                  <a:schemeClr val="accent5">
                    <a:lumMod val="20000"/>
                    <a:lumOff val="80000"/>
                  </a:schemeClr>
                </a:solidFill>
                <a:cs typeface="Book Antiqua"/>
              </a:rPr>
              <a:t>claims.</a:t>
            </a:r>
            <a:endParaRPr sz="2000" dirty="0">
              <a:solidFill>
                <a:schemeClr val="accent5">
                  <a:lumMod val="20000"/>
                  <a:lumOff val="80000"/>
                </a:schemeClr>
              </a:solidFill>
              <a:cs typeface="Book Antiqua"/>
            </a:endParaRPr>
          </a:p>
          <a:p>
            <a:pPr marL="355600" indent="-343535">
              <a:lnSpc>
                <a:spcPct val="100000"/>
              </a:lnSpc>
              <a:spcBef>
                <a:spcPts val="994"/>
              </a:spcBef>
              <a:buClr>
                <a:srgbClr val="82B0E4"/>
              </a:buClr>
              <a:buSzPct val="80000"/>
              <a:buFont typeface="Wingdings 3"/>
              <a:buChar char=""/>
              <a:tabLst>
                <a:tab pos="355600" algn="l"/>
                <a:tab pos="356235" algn="l"/>
              </a:tabLst>
            </a:pPr>
            <a:r>
              <a:rPr lang="en-US" sz="2000" spc="-5" dirty="0">
                <a:solidFill>
                  <a:schemeClr val="accent5">
                    <a:lumMod val="20000"/>
                    <a:lumOff val="80000"/>
                  </a:schemeClr>
                </a:solidFill>
                <a:cs typeface="Book Antiqua"/>
              </a:rPr>
              <a:t>A</a:t>
            </a:r>
            <a:r>
              <a:rPr sz="2000" dirty="0">
                <a:solidFill>
                  <a:schemeClr val="accent5">
                    <a:lumMod val="20000"/>
                    <a:lumOff val="80000"/>
                  </a:schemeClr>
                </a:solidFill>
                <a:cs typeface="Book Antiqua"/>
              </a:rPr>
              <a:t>ny </a:t>
            </a:r>
            <a:r>
              <a:rPr sz="2000" spc="-5" dirty="0">
                <a:solidFill>
                  <a:schemeClr val="accent5">
                    <a:lumMod val="20000"/>
                    <a:lumOff val="80000"/>
                  </a:schemeClr>
                </a:solidFill>
                <a:cs typeface="Book Antiqua"/>
              </a:rPr>
              <a:t>interpretive </a:t>
            </a:r>
            <a:r>
              <a:rPr sz="2000" dirty="0">
                <a:solidFill>
                  <a:schemeClr val="accent5">
                    <a:lumMod val="20000"/>
                    <a:lumOff val="80000"/>
                  </a:schemeClr>
                </a:solidFill>
                <a:cs typeface="Book Antiqua"/>
              </a:rPr>
              <a:t>changes regarding Title VII</a:t>
            </a:r>
            <a:r>
              <a:rPr sz="2000" spc="-50" dirty="0">
                <a:solidFill>
                  <a:schemeClr val="accent5">
                    <a:lumMod val="20000"/>
                    <a:lumOff val="80000"/>
                  </a:schemeClr>
                </a:solidFill>
                <a:cs typeface="Book Antiqua"/>
              </a:rPr>
              <a:t> </a:t>
            </a:r>
            <a:r>
              <a:rPr sz="2000" dirty="0">
                <a:solidFill>
                  <a:schemeClr val="accent5">
                    <a:lumMod val="20000"/>
                    <a:lumOff val="80000"/>
                  </a:schemeClr>
                </a:solidFill>
                <a:cs typeface="Book Antiqua"/>
              </a:rPr>
              <a:t>may</a:t>
            </a:r>
            <a:r>
              <a:rPr lang="en-US" sz="2000" dirty="0">
                <a:solidFill>
                  <a:schemeClr val="accent5">
                    <a:lumMod val="20000"/>
                    <a:lumOff val="80000"/>
                  </a:schemeClr>
                </a:solidFill>
                <a:cs typeface="Book Antiqua"/>
              </a:rPr>
              <a:t> </a:t>
            </a:r>
            <a:r>
              <a:rPr sz="2000" dirty="0">
                <a:solidFill>
                  <a:schemeClr val="accent5">
                    <a:lumMod val="20000"/>
                    <a:lumOff val="80000"/>
                  </a:schemeClr>
                </a:solidFill>
                <a:cs typeface="Book Antiqua"/>
              </a:rPr>
              <a:t>subsequently be applied </a:t>
            </a:r>
            <a:r>
              <a:rPr sz="2000" spc="-5" dirty="0">
                <a:solidFill>
                  <a:schemeClr val="accent5">
                    <a:lumMod val="20000"/>
                    <a:lumOff val="80000"/>
                  </a:schemeClr>
                </a:solidFill>
                <a:cs typeface="Book Antiqua"/>
              </a:rPr>
              <a:t>to the</a:t>
            </a:r>
            <a:r>
              <a:rPr sz="2000" spc="-40" dirty="0">
                <a:solidFill>
                  <a:schemeClr val="accent5">
                    <a:lumMod val="20000"/>
                    <a:lumOff val="80000"/>
                  </a:schemeClr>
                </a:solidFill>
                <a:cs typeface="Book Antiqua"/>
              </a:rPr>
              <a:t> </a:t>
            </a:r>
            <a:r>
              <a:rPr sz="2000" dirty="0">
                <a:solidFill>
                  <a:schemeClr val="accent5">
                    <a:lumMod val="20000"/>
                    <a:lumOff val="80000"/>
                  </a:schemeClr>
                </a:solidFill>
                <a:cs typeface="Book Antiqua"/>
              </a:rPr>
              <a:t>FCRA.</a:t>
            </a:r>
          </a:p>
          <a:p>
            <a:pPr marL="756285" lvl="1" indent="-287020">
              <a:lnSpc>
                <a:spcPct val="100000"/>
              </a:lnSpc>
              <a:spcBef>
                <a:spcPts val="1020"/>
              </a:spcBef>
              <a:buClr>
                <a:srgbClr val="82B0E4"/>
              </a:buClr>
              <a:buSzPct val="80555"/>
              <a:buFont typeface="Wingdings 3"/>
              <a:buChar char=""/>
              <a:tabLst>
                <a:tab pos="756920" algn="l"/>
              </a:tabLst>
            </a:pPr>
            <a:r>
              <a:rPr sz="1800" dirty="0">
                <a:solidFill>
                  <a:schemeClr val="accent5">
                    <a:lumMod val="20000"/>
                    <a:lumOff val="80000"/>
                  </a:schemeClr>
                </a:solidFill>
                <a:cs typeface="Book Antiqua"/>
              </a:rPr>
              <a:t>E</a:t>
            </a:r>
            <a:r>
              <a:rPr lang="en-US" sz="1800" dirty="0">
                <a:solidFill>
                  <a:schemeClr val="accent5">
                    <a:lumMod val="20000"/>
                    <a:lumOff val="80000"/>
                  </a:schemeClr>
                </a:solidFill>
                <a:cs typeface="Book Antiqua"/>
              </a:rPr>
              <a:t>xamples</a:t>
            </a:r>
            <a:endParaRPr sz="1800" dirty="0">
              <a:solidFill>
                <a:schemeClr val="accent5">
                  <a:lumMod val="20000"/>
                  <a:lumOff val="80000"/>
                </a:schemeClr>
              </a:solidFill>
              <a:cs typeface="Book Antiqua"/>
            </a:endParaRPr>
          </a:p>
          <a:p>
            <a:pPr marL="1155700" marR="111760" lvl="2" indent="-228600">
              <a:lnSpc>
                <a:spcPct val="100000"/>
              </a:lnSpc>
              <a:spcBef>
                <a:spcPts val="1015"/>
              </a:spcBef>
              <a:buClr>
                <a:srgbClr val="82B0E4"/>
              </a:buClr>
              <a:buSzPct val="78125"/>
              <a:buFont typeface="Wingdings 3"/>
              <a:buChar char=""/>
              <a:tabLst>
                <a:tab pos="1156335" algn="l"/>
              </a:tabLst>
            </a:pPr>
            <a:r>
              <a:rPr sz="1600" spc="-5" dirty="0">
                <a:solidFill>
                  <a:schemeClr val="accent5">
                    <a:lumMod val="20000"/>
                    <a:lumOff val="80000"/>
                  </a:schemeClr>
                </a:solidFill>
                <a:cs typeface="Book Antiqua"/>
              </a:rPr>
              <a:t>Sex discrimination includes discrimination against a transgender person  for </a:t>
            </a:r>
            <a:r>
              <a:rPr sz="1600" spc="-10" dirty="0">
                <a:solidFill>
                  <a:schemeClr val="accent5">
                    <a:lumMod val="20000"/>
                    <a:lumOff val="80000"/>
                  </a:schemeClr>
                </a:solidFill>
                <a:cs typeface="Book Antiqua"/>
              </a:rPr>
              <a:t>gender </a:t>
            </a:r>
            <a:r>
              <a:rPr sz="1600" spc="-5" dirty="0">
                <a:solidFill>
                  <a:schemeClr val="accent5">
                    <a:lumMod val="20000"/>
                    <a:lumOff val="80000"/>
                  </a:schemeClr>
                </a:solidFill>
                <a:cs typeface="Book Antiqua"/>
              </a:rPr>
              <a:t>nonconformity under both Title </a:t>
            </a:r>
            <a:r>
              <a:rPr sz="1600" spc="-10" dirty="0">
                <a:solidFill>
                  <a:schemeClr val="accent5">
                    <a:lumMod val="20000"/>
                    <a:lumOff val="80000"/>
                  </a:schemeClr>
                </a:solidFill>
                <a:cs typeface="Book Antiqua"/>
              </a:rPr>
              <a:t>VII </a:t>
            </a:r>
            <a:r>
              <a:rPr sz="1600" spc="-5" dirty="0">
                <a:solidFill>
                  <a:schemeClr val="accent5">
                    <a:lumMod val="20000"/>
                    <a:lumOff val="80000"/>
                  </a:schemeClr>
                </a:solidFill>
                <a:cs typeface="Book Antiqua"/>
              </a:rPr>
              <a:t>and</a:t>
            </a:r>
            <a:r>
              <a:rPr sz="1600" spc="145" dirty="0">
                <a:solidFill>
                  <a:schemeClr val="accent5">
                    <a:lumMod val="20000"/>
                    <a:lumOff val="80000"/>
                  </a:schemeClr>
                </a:solidFill>
                <a:cs typeface="Book Antiqua"/>
              </a:rPr>
              <a:t> </a:t>
            </a:r>
            <a:r>
              <a:rPr sz="1600" spc="-10" dirty="0">
                <a:solidFill>
                  <a:schemeClr val="accent5">
                    <a:lumMod val="20000"/>
                    <a:lumOff val="80000"/>
                  </a:schemeClr>
                </a:solidFill>
                <a:cs typeface="Book Antiqua"/>
              </a:rPr>
              <a:t>FCRA.</a:t>
            </a:r>
            <a:endParaRPr sz="1600" dirty="0">
              <a:solidFill>
                <a:schemeClr val="accent5">
                  <a:lumMod val="20000"/>
                  <a:lumOff val="80000"/>
                </a:schemeClr>
              </a:solidFill>
              <a:cs typeface="Book Antiqua"/>
            </a:endParaRPr>
          </a:p>
          <a:p>
            <a:pPr marL="1143000" marR="637540" lvl="4" indent="-228600">
              <a:spcBef>
                <a:spcPts val="994"/>
              </a:spcBef>
              <a:buClr>
                <a:srgbClr val="82B0E4"/>
              </a:buClr>
              <a:buSzPct val="78125"/>
              <a:buFont typeface="Wingdings 3"/>
              <a:buChar char=""/>
              <a:tabLst>
                <a:tab pos="228600" algn="l"/>
              </a:tabLst>
            </a:pPr>
            <a:r>
              <a:rPr sz="1600" spc="-5" dirty="0">
                <a:solidFill>
                  <a:schemeClr val="accent5">
                    <a:lumMod val="20000"/>
                    <a:lumOff val="80000"/>
                  </a:schemeClr>
                </a:solidFill>
                <a:cs typeface="Book Antiqua"/>
              </a:rPr>
              <a:t>Title </a:t>
            </a:r>
            <a:r>
              <a:rPr sz="1600" spc="-10" dirty="0">
                <a:solidFill>
                  <a:schemeClr val="accent5">
                    <a:lumMod val="20000"/>
                    <a:lumOff val="80000"/>
                  </a:schemeClr>
                </a:solidFill>
                <a:cs typeface="Book Antiqua"/>
              </a:rPr>
              <a:t>VII </a:t>
            </a:r>
            <a:r>
              <a:rPr sz="1600" spc="-5" dirty="0">
                <a:solidFill>
                  <a:schemeClr val="accent5">
                    <a:lumMod val="20000"/>
                    <a:lumOff val="80000"/>
                  </a:schemeClr>
                </a:solidFill>
                <a:cs typeface="Book Antiqua"/>
              </a:rPr>
              <a:t>retaliation claims </a:t>
            </a:r>
            <a:r>
              <a:rPr sz="1600" spc="-10" dirty="0">
                <a:solidFill>
                  <a:schemeClr val="accent5">
                    <a:lumMod val="20000"/>
                    <a:lumOff val="80000"/>
                  </a:schemeClr>
                </a:solidFill>
                <a:cs typeface="Book Antiqua"/>
              </a:rPr>
              <a:t>must </a:t>
            </a:r>
            <a:r>
              <a:rPr sz="1600" spc="-5" dirty="0">
                <a:solidFill>
                  <a:schemeClr val="accent5">
                    <a:lumMod val="20000"/>
                    <a:lumOff val="80000"/>
                  </a:schemeClr>
                </a:solidFill>
                <a:cs typeface="Book Antiqua"/>
              </a:rPr>
              <a:t>be proved according to</a:t>
            </a:r>
            <a:r>
              <a:rPr sz="1600" spc="120" dirty="0">
                <a:solidFill>
                  <a:schemeClr val="accent5">
                    <a:lumMod val="20000"/>
                    <a:lumOff val="80000"/>
                  </a:schemeClr>
                </a:solidFill>
                <a:cs typeface="Book Antiqua"/>
              </a:rPr>
              <a:t> </a:t>
            </a:r>
            <a:r>
              <a:rPr sz="1600" spc="-5" dirty="0">
                <a:solidFill>
                  <a:schemeClr val="accent5">
                    <a:lumMod val="20000"/>
                    <a:lumOff val="80000"/>
                  </a:schemeClr>
                </a:solidFill>
                <a:cs typeface="Book Antiqua"/>
              </a:rPr>
              <a:t>tradition</a:t>
            </a:r>
            <a:r>
              <a:rPr lang="en-US" sz="1600" spc="-5" dirty="0">
                <a:solidFill>
                  <a:schemeClr val="accent5">
                    <a:lumMod val="20000"/>
                    <a:lumOff val="80000"/>
                  </a:schemeClr>
                </a:solidFill>
                <a:cs typeface="Book Antiqua"/>
              </a:rPr>
              <a:t>al </a:t>
            </a:r>
            <a:r>
              <a:rPr sz="1600" spc="-5" dirty="0">
                <a:solidFill>
                  <a:schemeClr val="accent5">
                    <a:lumMod val="20000"/>
                    <a:lumOff val="80000"/>
                  </a:schemeClr>
                </a:solidFill>
                <a:cs typeface="Book Antiqua"/>
              </a:rPr>
              <a:t>principles of but-for causation since 2013 Supreme Court</a:t>
            </a:r>
            <a:r>
              <a:rPr sz="1600" spc="130" dirty="0">
                <a:solidFill>
                  <a:schemeClr val="accent5">
                    <a:lumMod val="20000"/>
                    <a:lumOff val="80000"/>
                  </a:schemeClr>
                </a:solidFill>
                <a:cs typeface="Book Antiqua"/>
              </a:rPr>
              <a:t> </a:t>
            </a:r>
            <a:r>
              <a:rPr sz="1600" spc="-5" dirty="0">
                <a:solidFill>
                  <a:schemeClr val="accent5">
                    <a:lumMod val="20000"/>
                    <a:lumOff val="80000"/>
                  </a:schemeClr>
                </a:solidFill>
                <a:cs typeface="Book Antiqua"/>
              </a:rPr>
              <a:t>decision.</a:t>
            </a:r>
            <a:endParaRPr sz="1600" dirty="0">
              <a:solidFill>
                <a:schemeClr val="accent5">
                  <a:lumMod val="20000"/>
                  <a:lumOff val="80000"/>
                </a:schemeClr>
              </a:solidFill>
              <a:cs typeface="Book Antiqu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563372" y="447802"/>
            <a:ext cx="1471295" cy="665480"/>
          </a:xfrm>
          <a:prstGeom prst="rect">
            <a:avLst/>
          </a:prstGeom>
        </p:spPr>
        <p:txBody>
          <a:bodyPr vert="horz" wrap="square" lIns="0" tIns="12700" rIns="0" bIns="0" rtlCol="0">
            <a:spAutoFit/>
          </a:bodyPr>
          <a:lstStyle/>
          <a:p>
            <a:pPr marL="12700">
              <a:lnSpc>
                <a:spcPct val="100000"/>
              </a:lnSpc>
              <a:spcBef>
                <a:spcPts val="100"/>
              </a:spcBef>
            </a:pPr>
            <a:r>
              <a:rPr sz="4200" u="none" spc="-5" dirty="0"/>
              <a:t>FCRA</a:t>
            </a:r>
            <a:endParaRPr sz="4200"/>
          </a:p>
        </p:txBody>
      </p:sp>
      <p:sp>
        <p:nvSpPr>
          <p:cNvPr id="4" name="object 4"/>
          <p:cNvSpPr txBox="1"/>
          <p:nvPr/>
        </p:nvSpPr>
        <p:spPr>
          <a:xfrm>
            <a:off x="563372" y="1113282"/>
            <a:ext cx="8017256" cy="4804905"/>
          </a:xfrm>
          <a:prstGeom prst="rect">
            <a:avLst/>
          </a:prstGeom>
        </p:spPr>
        <p:txBody>
          <a:bodyPr vert="horz" wrap="square" lIns="0" tIns="113030" rIns="0" bIns="0" rtlCol="0">
            <a:spAutoFit/>
          </a:bodyPr>
          <a:lstStyle/>
          <a:p>
            <a:pPr marL="12700">
              <a:lnSpc>
                <a:spcPct val="100000"/>
              </a:lnSpc>
              <a:spcBef>
                <a:spcPts val="890"/>
              </a:spcBef>
              <a:buClr>
                <a:srgbClr val="82B0E4"/>
              </a:buClr>
              <a:buSzPct val="79411"/>
              <a:tabLst>
                <a:tab pos="354965" algn="l"/>
                <a:tab pos="355600" algn="l"/>
              </a:tabLst>
            </a:pPr>
            <a:r>
              <a:rPr lang="en-US" sz="3000" dirty="0">
                <a:solidFill>
                  <a:schemeClr val="accent5">
                    <a:lumMod val="20000"/>
                    <a:lumOff val="80000"/>
                  </a:schemeClr>
                </a:solidFill>
                <a:uFill>
                  <a:solidFill>
                    <a:srgbClr val="DBEEF8"/>
                  </a:solidFill>
                </a:uFill>
                <a:cs typeface="Book Antiqua"/>
              </a:rPr>
              <a:t>REMEDIES</a:t>
            </a:r>
            <a:endParaRPr lang="en-US" sz="3000" dirty="0">
              <a:solidFill>
                <a:schemeClr val="accent5">
                  <a:lumMod val="20000"/>
                  <a:lumOff val="80000"/>
                </a:schemeClr>
              </a:solidFill>
              <a:cs typeface="Book Antiqua"/>
            </a:endParaRPr>
          </a:p>
          <a:p>
            <a:pPr marL="756285" lvl="1" indent="-287655">
              <a:lnSpc>
                <a:spcPct val="100000"/>
              </a:lnSpc>
              <a:spcBef>
                <a:spcPts val="795"/>
              </a:spcBef>
              <a:buClr>
                <a:srgbClr val="82B0E4"/>
              </a:buClr>
              <a:buSzPct val="79411"/>
              <a:buFont typeface="Wingdings 3"/>
              <a:buChar char=""/>
              <a:tabLst>
                <a:tab pos="756285" algn="l"/>
                <a:tab pos="756920" algn="l"/>
              </a:tabLst>
            </a:pPr>
            <a:r>
              <a:rPr sz="2000" dirty="0">
                <a:solidFill>
                  <a:schemeClr val="accent5">
                    <a:lumMod val="20000"/>
                    <a:lumOff val="80000"/>
                  </a:schemeClr>
                </a:solidFill>
                <a:cs typeface="Book Antiqua"/>
              </a:rPr>
              <a:t>Compensatory</a:t>
            </a:r>
          </a:p>
          <a:p>
            <a:pPr marL="756285" lvl="1" indent="-287655">
              <a:lnSpc>
                <a:spcPct val="100000"/>
              </a:lnSpc>
              <a:spcBef>
                <a:spcPts val="795"/>
              </a:spcBef>
              <a:buClr>
                <a:srgbClr val="82B0E4"/>
              </a:buClr>
              <a:buSzPct val="79411"/>
              <a:buFont typeface="Wingdings 3"/>
              <a:buChar char=""/>
              <a:tabLst>
                <a:tab pos="756285" algn="l"/>
                <a:tab pos="756920" algn="l"/>
              </a:tabLst>
            </a:pPr>
            <a:r>
              <a:rPr sz="2000" dirty="0">
                <a:solidFill>
                  <a:schemeClr val="accent5">
                    <a:lumMod val="20000"/>
                    <a:lumOff val="80000"/>
                  </a:schemeClr>
                </a:solidFill>
                <a:cs typeface="Book Antiqua"/>
              </a:rPr>
              <a:t>NO PUNITIVE FOR STATE </a:t>
            </a:r>
            <a:r>
              <a:rPr sz="2000" spc="-5" dirty="0">
                <a:solidFill>
                  <a:schemeClr val="accent5">
                    <a:lumMod val="20000"/>
                    <a:lumOff val="80000"/>
                  </a:schemeClr>
                </a:solidFill>
                <a:cs typeface="Book Antiqua"/>
              </a:rPr>
              <a:t>AND </a:t>
            </a:r>
            <a:r>
              <a:rPr sz="2000" dirty="0">
                <a:solidFill>
                  <a:schemeClr val="accent5">
                    <a:lumMod val="20000"/>
                    <a:lumOff val="80000"/>
                  </a:schemeClr>
                </a:solidFill>
                <a:cs typeface="Book Antiqua"/>
              </a:rPr>
              <a:t>LOCAL</a:t>
            </a:r>
            <a:r>
              <a:rPr sz="2000" spc="-85" dirty="0">
                <a:solidFill>
                  <a:schemeClr val="accent5">
                    <a:lumMod val="20000"/>
                    <a:lumOff val="80000"/>
                  </a:schemeClr>
                </a:solidFill>
                <a:cs typeface="Book Antiqua"/>
              </a:rPr>
              <a:t> </a:t>
            </a:r>
            <a:r>
              <a:rPr sz="2000" spc="-5" dirty="0">
                <a:solidFill>
                  <a:schemeClr val="accent5">
                    <a:lumMod val="20000"/>
                    <a:lumOff val="80000"/>
                  </a:schemeClr>
                </a:solidFill>
                <a:cs typeface="Book Antiqua"/>
              </a:rPr>
              <a:t>GOV’T</a:t>
            </a:r>
            <a:endParaRPr sz="2000" dirty="0">
              <a:solidFill>
                <a:schemeClr val="accent5">
                  <a:lumMod val="20000"/>
                  <a:lumOff val="80000"/>
                </a:schemeClr>
              </a:solidFill>
              <a:cs typeface="Book Antiqua"/>
            </a:endParaRPr>
          </a:p>
          <a:p>
            <a:pPr marL="756285" lvl="1" indent="-287655">
              <a:lnSpc>
                <a:spcPct val="100000"/>
              </a:lnSpc>
              <a:spcBef>
                <a:spcPts val="800"/>
              </a:spcBef>
              <a:buClr>
                <a:srgbClr val="82B0E4"/>
              </a:buClr>
              <a:buSzPct val="79411"/>
              <a:buFont typeface="Wingdings 3"/>
              <a:buChar char=""/>
              <a:tabLst>
                <a:tab pos="756285" algn="l"/>
                <a:tab pos="756920" algn="l"/>
              </a:tabLst>
            </a:pPr>
            <a:r>
              <a:rPr sz="2000" spc="-5" dirty="0">
                <a:solidFill>
                  <a:schemeClr val="accent5">
                    <a:lumMod val="20000"/>
                    <a:lumOff val="80000"/>
                  </a:schemeClr>
                </a:solidFill>
                <a:cs typeface="Book Antiqua"/>
              </a:rPr>
              <a:t>Attorney’s </a:t>
            </a:r>
            <a:r>
              <a:rPr sz="2000" dirty="0">
                <a:solidFill>
                  <a:schemeClr val="accent5">
                    <a:lumMod val="20000"/>
                    <a:lumOff val="80000"/>
                  </a:schemeClr>
                </a:solidFill>
                <a:cs typeface="Book Antiqua"/>
              </a:rPr>
              <a:t>fees and</a:t>
            </a:r>
            <a:r>
              <a:rPr sz="2000" spc="-40" dirty="0">
                <a:solidFill>
                  <a:schemeClr val="accent5">
                    <a:lumMod val="20000"/>
                    <a:lumOff val="80000"/>
                  </a:schemeClr>
                </a:solidFill>
                <a:cs typeface="Book Antiqua"/>
              </a:rPr>
              <a:t> </a:t>
            </a:r>
            <a:r>
              <a:rPr sz="2000" dirty="0">
                <a:solidFill>
                  <a:schemeClr val="accent5">
                    <a:lumMod val="20000"/>
                    <a:lumOff val="80000"/>
                  </a:schemeClr>
                </a:solidFill>
                <a:cs typeface="Book Antiqua"/>
              </a:rPr>
              <a:t>costs</a:t>
            </a:r>
          </a:p>
          <a:p>
            <a:pPr marL="756285" lvl="1" indent="-287655">
              <a:lnSpc>
                <a:spcPct val="100000"/>
              </a:lnSpc>
              <a:spcBef>
                <a:spcPts val="795"/>
              </a:spcBef>
              <a:buClr>
                <a:srgbClr val="82B0E4"/>
              </a:buClr>
              <a:buSzPct val="79411"/>
              <a:buFont typeface="Wingdings 3"/>
              <a:buChar char=""/>
              <a:tabLst>
                <a:tab pos="756285" algn="l"/>
                <a:tab pos="756920" algn="l"/>
              </a:tabLst>
            </a:pPr>
            <a:r>
              <a:rPr sz="2000" dirty="0">
                <a:solidFill>
                  <a:schemeClr val="accent5">
                    <a:lumMod val="20000"/>
                    <a:lumOff val="80000"/>
                  </a:schemeClr>
                </a:solidFill>
                <a:cs typeface="Book Antiqua"/>
              </a:rPr>
              <a:t>Jury</a:t>
            </a:r>
            <a:r>
              <a:rPr sz="2000" spc="-10" dirty="0">
                <a:solidFill>
                  <a:schemeClr val="accent5">
                    <a:lumMod val="20000"/>
                    <a:lumOff val="80000"/>
                  </a:schemeClr>
                </a:solidFill>
                <a:cs typeface="Book Antiqua"/>
              </a:rPr>
              <a:t> </a:t>
            </a:r>
            <a:r>
              <a:rPr sz="2000" spc="-5" dirty="0">
                <a:solidFill>
                  <a:schemeClr val="accent5">
                    <a:lumMod val="20000"/>
                    <a:lumOff val="80000"/>
                  </a:schemeClr>
                </a:solidFill>
                <a:cs typeface="Book Antiqua"/>
              </a:rPr>
              <a:t>trial</a:t>
            </a:r>
            <a:endParaRPr lang="en-US" sz="2000" spc="-5" dirty="0">
              <a:solidFill>
                <a:schemeClr val="accent5">
                  <a:lumMod val="20000"/>
                  <a:lumOff val="80000"/>
                </a:schemeClr>
              </a:solidFill>
              <a:cs typeface="Book Antiqua"/>
            </a:endParaRPr>
          </a:p>
          <a:p>
            <a:pPr marL="468630" lvl="1">
              <a:lnSpc>
                <a:spcPct val="100000"/>
              </a:lnSpc>
              <a:spcBef>
                <a:spcPts val="795"/>
              </a:spcBef>
              <a:buClr>
                <a:srgbClr val="82B0E4"/>
              </a:buClr>
              <a:buSzPct val="79411"/>
              <a:tabLst>
                <a:tab pos="756285" algn="l"/>
                <a:tab pos="756920" algn="l"/>
              </a:tabLst>
            </a:pPr>
            <a:endParaRPr sz="2000" dirty="0">
              <a:solidFill>
                <a:schemeClr val="accent5">
                  <a:lumMod val="20000"/>
                  <a:lumOff val="80000"/>
                </a:schemeClr>
              </a:solidFill>
              <a:cs typeface="Book Antiqua"/>
            </a:endParaRPr>
          </a:p>
          <a:p>
            <a:pPr marL="12700">
              <a:lnSpc>
                <a:spcPct val="100000"/>
              </a:lnSpc>
              <a:buClr>
                <a:srgbClr val="82B0E4"/>
              </a:buClr>
              <a:buSzPct val="79411"/>
              <a:tabLst>
                <a:tab pos="354965" algn="l"/>
                <a:tab pos="355600" algn="l"/>
              </a:tabLst>
            </a:pPr>
            <a:r>
              <a:rPr lang="en-US" sz="3000" spc="-5" dirty="0">
                <a:solidFill>
                  <a:schemeClr val="accent5">
                    <a:lumMod val="20000"/>
                    <a:lumOff val="80000"/>
                  </a:schemeClr>
                </a:solidFill>
                <a:uFill>
                  <a:solidFill>
                    <a:srgbClr val="DBEEF8"/>
                  </a:solidFill>
                </a:uFill>
                <a:cs typeface="Book Antiqua"/>
              </a:rPr>
              <a:t>STATUTE </a:t>
            </a:r>
            <a:r>
              <a:rPr lang="en-US" sz="3000" dirty="0">
                <a:solidFill>
                  <a:schemeClr val="accent5">
                    <a:lumMod val="20000"/>
                    <a:lumOff val="80000"/>
                  </a:schemeClr>
                </a:solidFill>
                <a:uFill>
                  <a:solidFill>
                    <a:srgbClr val="DBEEF8"/>
                  </a:solidFill>
                </a:uFill>
                <a:cs typeface="Book Antiqua"/>
              </a:rPr>
              <a:t>OF</a:t>
            </a:r>
            <a:r>
              <a:rPr lang="en-US" sz="3000" spc="-55" dirty="0">
                <a:solidFill>
                  <a:schemeClr val="accent5">
                    <a:lumMod val="20000"/>
                    <a:lumOff val="80000"/>
                  </a:schemeClr>
                </a:solidFill>
                <a:uFill>
                  <a:solidFill>
                    <a:srgbClr val="DBEEF8"/>
                  </a:solidFill>
                </a:uFill>
                <a:cs typeface="Book Antiqua"/>
              </a:rPr>
              <a:t> </a:t>
            </a:r>
            <a:r>
              <a:rPr lang="en-US" sz="3000" spc="-5" dirty="0">
                <a:solidFill>
                  <a:schemeClr val="accent5">
                    <a:lumMod val="20000"/>
                    <a:lumOff val="80000"/>
                  </a:schemeClr>
                </a:solidFill>
                <a:uFill>
                  <a:solidFill>
                    <a:srgbClr val="DBEEF8"/>
                  </a:solidFill>
                </a:uFill>
                <a:cs typeface="Book Antiqua"/>
              </a:rPr>
              <a:t>LIMITATIONS</a:t>
            </a:r>
            <a:endParaRPr lang="en-US" sz="3000" dirty="0">
              <a:solidFill>
                <a:schemeClr val="accent5">
                  <a:lumMod val="20000"/>
                  <a:lumOff val="80000"/>
                </a:schemeClr>
              </a:solidFill>
              <a:cs typeface="Book Antiqua"/>
            </a:endParaRPr>
          </a:p>
          <a:p>
            <a:pPr marL="756285" marR="5080" lvl="1" indent="-287020">
              <a:lnSpc>
                <a:spcPts val="1620"/>
              </a:lnSpc>
              <a:spcBef>
                <a:spcPts val="1040"/>
              </a:spcBef>
              <a:buClr>
                <a:srgbClr val="82B0E4"/>
              </a:buClr>
              <a:buSzPct val="80000"/>
              <a:buFont typeface="Wingdings 3"/>
              <a:buChar char=""/>
              <a:tabLst>
                <a:tab pos="756285" algn="l"/>
                <a:tab pos="756920" algn="l"/>
              </a:tabLst>
            </a:pPr>
            <a:r>
              <a:rPr sz="2000" dirty="0">
                <a:solidFill>
                  <a:schemeClr val="accent5">
                    <a:lumMod val="20000"/>
                    <a:lumOff val="80000"/>
                  </a:schemeClr>
                </a:solidFill>
                <a:cs typeface="Book Antiqua"/>
              </a:rPr>
              <a:t>365 </a:t>
            </a:r>
            <a:r>
              <a:rPr sz="2000" spc="-5" dirty="0">
                <a:solidFill>
                  <a:schemeClr val="accent5">
                    <a:lumMod val="20000"/>
                    <a:lumOff val="80000"/>
                  </a:schemeClr>
                </a:solidFill>
                <a:cs typeface="Book Antiqua"/>
              </a:rPr>
              <a:t>days to file </a:t>
            </a:r>
            <a:r>
              <a:rPr sz="2000" dirty="0">
                <a:solidFill>
                  <a:schemeClr val="accent5">
                    <a:lumMod val="20000"/>
                    <a:lumOff val="80000"/>
                  </a:schemeClr>
                </a:solidFill>
                <a:cs typeface="Book Antiqua"/>
              </a:rPr>
              <a:t>a </a:t>
            </a:r>
            <a:r>
              <a:rPr sz="2000" spc="-5" dirty="0">
                <a:solidFill>
                  <a:schemeClr val="accent5">
                    <a:lumMod val="20000"/>
                    <a:lumOff val="80000"/>
                  </a:schemeClr>
                </a:solidFill>
                <a:cs typeface="Book Antiqua"/>
              </a:rPr>
              <a:t>charge </a:t>
            </a:r>
            <a:r>
              <a:rPr sz="2000" dirty="0">
                <a:solidFill>
                  <a:schemeClr val="accent5">
                    <a:lumMod val="20000"/>
                    <a:lumOff val="80000"/>
                  </a:schemeClr>
                </a:solidFill>
                <a:cs typeface="Book Antiqua"/>
              </a:rPr>
              <a:t>of </a:t>
            </a:r>
            <a:r>
              <a:rPr sz="2000" spc="-5" dirty="0">
                <a:solidFill>
                  <a:schemeClr val="accent5">
                    <a:lumMod val="20000"/>
                    <a:lumOff val="80000"/>
                  </a:schemeClr>
                </a:solidFill>
                <a:cs typeface="Book Antiqua"/>
              </a:rPr>
              <a:t>discrimination with </a:t>
            </a:r>
            <a:r>
              <a:rPr sz="2000" dirty="0">
                <a:solidFill>
                  <a:schemeClr val="accent5">
                    <a:lumMod val="20000"/>
                    <a:lumOff val="80000"/>
                  </a:schemeClr>
                </a:solidFill>
                <a:cs typeface="Book Antiqua"/>
              </a:rPr>
              <a:t>FCHR; </a:t>
            </a:r>
            <a:r>
              <a:rPr sz="2000" spc="-5" dirty="0">
                <a:solidFill>
                  <a:schemeClr val="accent5">
                    <a:lumMod val="20000"/>
                    <a:lumOff val="80000"/>
                  </a:schemeClr>
                </a:solidFill>
                <a:cs typeface="Book Antiqua"/>
              </a:rPr>
              <a:t>unlike </a:t>
            </a:r>
            <a:r>
              <a:rPr sz="2000" dirty="0">
                <a:solidFill>
                  <a:schemeClr val="accent5">
                    <a:lumMod val="20000"/>
                    <a:lumOff val="80000"/>
                  </a:schemeClr>
                </a:solidFill>
                <a:cs typeface="Book Antiqua"/>
              </a:rPr>
              <a:t>Title  </a:t>
            </a:r>
            <a:r>
              <a:rPr sz="2000" spc="-5" dirty="0">
                <a:solidFill>
                  <a:schemeClr val="accent5">
                    <a:lumMod val="20000"/>
                    <a:lumOff val="80000"/>
                  </a:schemeClr>
                </a:solidFill>
                <a:cs typeface="Book Antiqua"/>
              </a:rPr>
              <a:t>VII which gives </a:t>
            </a:r>
            <a:r>
              <a:rPr sz="2000" dirty="0">
                <a:solidFill>
                  <a:schemeClr val="accent5">
                    <a:lumMod val="20000"/>
                    <a:lumOff val="80000"/>
                  </a:schemeClr>
                </a:solidFill>
                <a:cs typeface="Book Antiqua"/>
              </a:rPr>
              <a:t>300 </a:t>
            </a:r>
            <a:r>
              <a:rPr sz="2000" spc="-5" dirty="0">
                <a:solidFill>
                  <a:schemeClr val="accent5">
                    <a:lumMod val="20000"/>
                    <a:lumOff val="80000"/>
                  </a:schemeClr>
                </a:solidFill>
                <a:cs typeface="Book Antiqua"/>
              </a:rPr>
              <a:t>days</a:t>
            </a:r>
            <a:endParaRPr sz="2000" dirty="0">
              <a:solidFill>
                <a:schemeClr val="accent5">
                  <a:lumMod val="20000"/>
                  <a:lumOff val="80000"/>
                </a:schemeClr>
              </a:solidFill>
              <a:cs typeface="Book Antiqua"/>
            </a:endParaRPr>
          </a:p>
          <a:p>
            <a:pPr marL="756285" lvl="1" indent="-287655">
              <a:lnSpc>
                <a:spcPts val="1939"/>
              </a:lnSpc>
              <a:spcBef>
                <a:spcPts val="745"/>
              </a:spcBef>
              <a:buClr>
                <a:srgbClr val="82B0E4"/>
              </a:buClr>
              <a:buSzPct val="79411"/>
              <a:buFont typeface="Wingdings 3"/>
              <a:buChar char=""/>
              <a:tabLst>
                <a:tab pos="756285" algn="l"/>
                <a:tab pos="756920" algn="l"/>
              </a:tabLst>
            </a:pPr>
            <a:r>
              <a:rPr sz="2000" dirty="0">
                <a:solidFill>
                  <a:schemeClr val="accent5">
                    <a:lumMod val="20000"/>
                    <a:lumOff val="80000"/>
                  </a:schemeClr>
                </a:solidFill>
                <a:cs typeface="Book Antiqua"/>
              </a:rPr>
              <a:t>EE </a:t>
            </a:r>
            <a:r>
              <a:rPr sz="2000" spc="-5" dirty="0">
                <a:solidFill>
                  <a:schemeClr val="accent5">
                    <a:lumMod val="20000"/>
                    <a:lumOff val="80000"/>
                  </a:schemeClr>
                </a:solidFill>
                <a:cs typeface="Book Antiqua"/>
              </a:rPr>
              <a:t>then has </a:t>
            </a:r>
            <a:r>
              <a:rPr sz="2000" dirty="0">
                <a:solidFill>
                  <a:schemeClr val="accent5">
                    <a:lumMod val="20000"/>
                    <a:lumOff val="80000"/>
                  </a:schemeClr>
                </a:solidFill>
                <a:cs typeface="Book Antiqua"/>
              </a:rPr>
              <a:t>one </a:t>
            </a:r>
            <a:r>
              <a:rPr sz="2000" spc="-5" dirty="0">
                <a:solidFill>
                  <a:schemeClr val="accent5">
                    <a:lumMod val="20000"/>
                    <a:lumOff val="80000"/>
                  </a:schemeClr>
                </a:solidFill>
                <a:cs typeface="Book Antiqua"/>
              </a:rPr>
              <a:t>year to file </a:t>
            </a:r>
            <a:r>
              <a:rPr sz="2000" dirty="0">
                <a:solidFill>
                  <a:schemeClr val="accent5">
                    <a:lumMod val="20000"/>
                    <a:lumOff val="80000"/>
                  </a:schemeClr>
                </a:solidFill>
                <a:cs typeface="Book Antiqua"/>
              </a:rPr>
              <a:t>suit after </a:t>
            </a:r>
            <a:r>
              <a:rPr sz="2000" spc="-5" dirty="0">
                <a:solidFill>
                  <a:schemeClr val="accent5">
                    <a:lumMod val="20000"/>
                    <a:lumOff val="80000"/>
                  </a:schemeClr>
                </a:solidFill>
                <a:cs typeface="Book Antiqua"/>
              </a:rPr>
              <a:t>the FCHR </a:t>
            </a:r>
            <a:r>
              <a:rPr sz="2000" dirty="0">
                <a:solidFill>
                  <a:schemeClr val="accent5">
                    <a:lumMod val="20000"/>
                    <a:lumOff val="80000"/>
                  </a:schemeClr>
                </a:solidFill>
                <a:cs typeface="Book Antiqua"/>
              </a:rPr>
              <a:t>makes</a:t>
            </a:r>
            <a:r>
              <a:rPr sz="2000" spc="-80" dirty="0">
                <a:solidFill>
                  <a:schemeClr val="accent5">
                    <a:lumMod val="20000"/>
                    <a:lumOff val="80000"/>
                  </a:schemeClr>
                </a:solidFill>
                <a:cs typeface="Book Antiqua"/>
              </a:rPr>
              <a:t> </a:t>
            </a:r>
            <a:r>
              <a:rPr sz="2000" dirty="0">
                <a:solidFill>
                  <a:schemeClr val="accent5">
                    <a:lumMod val="20000"/>
                    <a:lumOff val="80000"/>
                  </a:schemeClr>
                </a:solidFill>
                <a:cs typeface="Book Antiqua"/>
              </a:rPr>
              <a:t>a</a:t>
            </a:r>
            <a:r>
              <a:rPr lang="en-US" sz="2000" dirty="0">
                <a:solidFill>
                  <a:schemeClr val="accent5">
                    <a:lumMod val="20000"/>
                    <a:lumOff val="80000"/>
                  </a:schemeClr>
                </a:solidFill>
                <a:cs typeface="Book Antiqua"/>
              </a:rPr>
              <a:t> </a:t>
            </a:r>
            <a:r>
              <a:rPr sz="2000" spc="-5" dirty="0">
                <a:solidFill>
                  <a:schemeClr val="accent5">
                    <a:lumMod val="20000"/>
                    <a:lumOff val="80000"/>
                  </a:schemeClr>
                </a:solidFill>
                <a:cs typeface="Book Antiqua"/>
              </a:rPr>
              <a:t>final </a:t>
            </a:r>
            <a:r>
              <a:rPr sz="2000" dirty="0">
                <a:solidFill>
                  <a:schemeClr val="accent5">
                    <a:lumMod val="20000"/>
                    <a:lumOff val="80000"/>
                  </a:schemeClr>
                </a:solidFill>
                <a:cs typeface="Book Antiqua"/>
              </a:rPr>
              <a:t>determination</a:t>
            </a:r>
          </a:p>
          <a:p>
            <a:pPr marL="756285" marR="369570" lvl="1" indent="-287020">
              <a:lnSpc>
                <a:spcPts val="1839"/>
              </a:lnSpc>
              <a:spcBef>
                <a:spcPts val="1035"/>
              </a:spcBef>
              <a:buClr>
                <a:srgbClr val="82B0E4"/>
              </a:buClr>
              <a:buSzPct val="79411"/>
              <a:buFont typeface="Wingdings 3"/>
              <a:buChar char=""/>
              <a:tabLst>
                <a:tab pos="756285" algn="l"/>
                <a:tab pos="756920" algn="l"/>
              </a:tabLst>
            </a:pPr>
            <a:r>
              <a:rPr sz="2000" dirty="0">
                <a:solidFill>
                  <a:schemeClr val="accent5">
                    <a:lumMod val="20000"/>
                    <a:lumOff val="80000"/>
                  </a:schemeClr>
                </a:solidFill>
                <a:cs typeface="Book Antiqua"/>
              </a:rPr>
              <a:t>If </a:t>
            </a:r>
            <a:r>
              <a:rPr sz="2000" spc="-5" dirty="0">
                <a:solidFill>
                  <a:schemeClr val="accent5">
                    <a:lumMod val="20000"/>
                    <a:lumOff val="80000"/>
                  </a:schemeClr>
                </a:solidFill>
                <a:cs typeface="Book Antiqua"/>
              </a:rPr>
              <a:t>FCHR fails to </a:t>
            </a:r>
            <a:r>
              <a:rPr sz="2000" dirty="0">
                <a:solidFill>
                  <a:schemeClr val="accent5">
                    <a:lumMod val="20000"/>
                    <a:lumOff val="80000"/>
                  </a:schemeClr>
                </a:solidFill>
                <a:cs typeface="Book Antiqua"/>
              </a:rPr>
              <a:t>make a determination </a:t>
            </a:r>
            <a:r>
              <a:rPr sz="2000" spc="-5" dirty="0">
                <a:solidFill>
                  <a:schemeClr val="accent5">
                    <a:lumMod val="20000"/>
                    <a:lumOff val="80000"/>
                  </a:schemeClr>
                </a:solidFill>
                <a:cs typeface="Book Antiqua"/>
              </a:rPr>
              <a:t>within </a:t>
            </a:r>
            <a:r>
              <a:rPr sz="2000" dirty="0">
                <a:solidFill>
                  <a:schemeClr val="accent5">
                    <a:lumMod val="20000"/>
                    <a:lumOff val="80000"/>
                  </a:schemeClr>
                </a:solidFill>
                <a:cs typeface="Book Antiqua"/>
              </a:rPr>
              <a:t>180 days </a:t>
            </a:r>
            <a:r>
              <a:rPr sz="2000" spc="-5" dirty="0">
                <a:solidFill>
                  <a:schemeClr val="accent5">
                    <a:lumMod val="20000"/>
                    <a:lumOff val="80000"/>
                  </a:schemeClr>
                </a:solidFill>
                <a:cs typeface="Book Antiqua"/>
              </a:rPr>
              <a:t>employee </a:t>
            </a:r>
            <a:r>
              <a:rPr sz="2000" dirty="0">
                <a:solidFill>
                  <a:schemeClr val="accent5">
                    <a:lumMod val="20000"/>
                    <a:lumOff val="80000"/>
                  </a:schemeClr>
                </a:solidFill>
                <a:cs typeface="Book Antiqua"/>
              </a:rPr>
              <a:t>can </a:t>
            </a:r>
            <a:r>
              <a:rPr sz="2000" spc="-5" dirty="0">
                <a:solidFill>
                  <a:schemeClr val="accent5">
                    <a:lumMod val="20000"/>
                    <a:lumOff val="80000"/>
                  </a:schemeClr>
                </a:solidFill>
                <a:cs typeface="Book Antiqua"/>
              </a:rPr>
              <a:t>file </a:t>
            </a:r>
            <a:r>
              <a:rPr sz="2000" dirty="0">
                <a:solidFill>
                  <a:schemeClr val="accent5">
                    <a:lumMod val="20000"/>
                    <a:lumOff val="80000"/>
                  </a:schemeClr>
                </a:solidFill>
                <a:cs typeface="Book Antiqua"/>
              </a:rPr>
              <a:t>suit. No </a:t>
            </a:r>
            <a:r>
              <a:rPr sz="2000" spc="-5" dirty="0">
                <a:solidFill>
                  <a:schemeClr val="accent5">
                    <a:lumMod val="20000"/>
                    <a:lumOff val="80000"/>
                  </a:schemeClr>
                </a:solidFill>
                <a:cs typeface="Book Antiqua"/>
              </a:rPr>
              <a:t>early right to sue</a:t>
            </a:r>
            <a:r>
              <a:rPr sz="2000" spc="5" dirty="0">
                <a:solidFill>
                  <a:schemeClr val="accent5">
                    <a:lumMod val="20000"/>
                    <a:lumOff val="80000"/>
                  </a:schemeClr>
                </a:solidFill>
                <a:cs typeface="Book Antiqua"/>
              </a:rPr>
              <a:t> </a:t>
            </a:r>
            <a:r>
              <a:rPr sz="2000" spc="-5" dirty="0">
                <a:solidFill>
                  <a:schemeClr val="accent5">
                    <a:lumMod val="20000"/>
                    <a:lumOff val="80000"/>
                  </a:schemeClr>
                </a:solidFill>
                <a:cs typeface="Book Antiqua"/>
              </a:rPr>
              <a:t>letter.</a:t>
            </a:r>
            <a:endParaRPr sz="2000" dirty="0">
              <a:solidFill>
                <a:schemeClr val="accent5">
                  <a:lumMod val="20000"/>
                  <a:lumOff val="80000"/>
                </a:schemeClr>
              </a:solidFill>
              <a:cs typeface="Book Antiqu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38201" y="492260"/>
            <a:ext cx="6781800" cy="628377"/>
          </a:xfrm>
          <a:prstGeom prst="rect">
            <a:avLst/>
          </a:prstGeom>
        </p:spPr>
        <p:txBody>
          <a:bodyPr vert="horz" wrap="square" lIns="0" tIns="12700" rIns="0" bIns="0" rtlCol="0">
            <a:spAutoFit/>
          </a:bodyPr>
          <a:lstStyle/>
          <a:p>
            <a:pPr marL="12700">
              <a:lnSpc>
                <a:spcPct val="100000"/>
              </a:lnSpc>
              <a:spcBef>
                <a:spcPts val="100"/>
              </a:spcBef>
            </a:pPr>
            <a:r>
              <a:rPr lang="en-US" sz="4000" u="none" dirty="0"/>
              <a:t>CH. 2020-153, LAWS OF FLA.</a:t>
            </a:r>
            <a:endParaRPr lang="en-US" sz="4000" dirty="0"/>
          </a:p>
        </p:txBody>
      </p:sp>
      <p:sp>
        <p:nvSpPr>
          <p:cNvPr id="3" name="object 3"/>
          <p:cNvSpPr txBox="1"/>
          <p:nvPr/>
        </p:nvSpPr>
        <p:spPr>
          <a:xfrm>
            <a:off x="916939" y="1368297"/>
            <a:ext cx="7465061" cy="3783087"/>
          </a:xfrm>
          <a:prstGeom prst="rect">
            <a:avLst/>
          </a:prstGeom>
        </p:spPr>
        <p:txBody>
          <a:bodyPr vert="horz" wrap="square" lIns="0" tIns="43180" rIns="0" bIns="0" rtlCol="0">
            <a:spAutoFit/>
          </a:bodyPr>
          <a:lstStyle/>
          <a:p>
            <a:pPr marL="355600" marR="5080" indent="-343535">
              <a:lnSpc>
                <a:spcPct val="90000"/>
              </a:lnSpc>
              <a:spcBef>
                <a:spcPts val="340"/>
              </a:spcBef>
              <a:buClr>
                <a:srgbClr val="82B0E4"/>
              </a:buClr>
              <a:buSzPct val="80000"/>
              <a:buFont typeface="Wingdings 3"/>
              <a:buChar char=""/>
              <a:tabLst>
                <a:tab pos="355600" algn="l"/>
                <a:tab pos="356235" algn="l"/>
              </a:tabLst>
            </a:pPr>
            <a:r>
              <a:rPr sz="2000" dirty="0">
                <a:solidFill>
                  <a:srgbClr val="FFFFFF"/>
                </a:solidFill>
                <a:cs typeface="Century Gothic"/>
              </a:rPr>
              <a:t>On June 30, 2020, Governor DeSantis </a:t>
            </a:r>
            <a:r>
              <a:rPr sz="2000" spc="-5" dirty="0">
                <a:solidFill>
                  <a:srgbClr val="FFFFFF"/>
                </a:solidFill>
                <a:cs typeface="Century Gothic"/>
              </a:rPr>
              <a:t>signed  </a:t>
            </a:r>
            <a:r>
              <a:rPr sz="2000" dirty="0">
                <a:solidFill>
                  <a:srgbClr val="FFFFFF"/>
                </a:solidFill>
                <a:cs typeface="Century Gothic"/>
              </a:rPr>
              <a:t>into law CS/HB 255, </a:t>
            </a:r>
            <a:r>
              <a:rPr sz="2000" spc="-5" dirty="0">
                <a:solidFill>
                  <a:srgbClr val="FFFFFF"/>
                </a:solidFill>
                <a:cs typeface="Century Gothic"/>
              </a:rPr>
              <a:t>which </a:t>
            </a:r>
            <a:r>
              <a:rPr sz="2000" dirty="0">
                <a:solidFill>
                  <a:srgbClr val="FFFFFF"/>
                </a:solidFill>
                <a:cs typeface="Century Gothic"/>
              </a:rPr>
              <a:t>amends</a:t>
            </a:r>
            <a:r>
              <a:rPr lang="en-US" sz="2000" dirty="0">
                <a:solidFill>
                  <a:srgbClr val="FFFFFF"/>
                </a:solidFill>
                <a:cs typeface="Century Gothic"/>
              </a:rPr>
              <a:t> 760.11, Fla. Stat., and</a:t>
            </a:r>
            <a:r>
              <a:rPr sz="2000" dirty="0">
                <a:solidFill>
                  <a:srgbClr val="FFFFFF"/>
                </a:solidFill>
                <a:cs typeface="Century Gothic"/>
              </a:rPr>
              <a:t> </a:t>
            </a:r>
            <a:r>
              <a:rPr sz="2000" spc="5" dirty="0">
                <a:solidFill>
                  <a:srgbClr val="FFFFFF"/>
                </a:solidFill>
                <a:cs typeface="Century Gothic"/>
              </a:rPr>
              <a:t>the </a:t>
            </a:r>
            <a:r>
              <a:rPr sz="2000" spc="-5" dirty="0">
                <a:solidFill>
                  <a:srgbClr val="FFFFFF"/>
                </a:solidFill>
                <a:cs typeface="Century Gothic"/>
              </a:rPr>
              <a:t>limitations period for filing </a:t>
            </a:r>
            <a:r>
              <a:rPr sz="2000" dirty="0">
                <a:solidFill>
                  <a:srgbClr val="FFFFFF"/>
                </a:solidFill>
                <a:cs typeface="Century Gothic"/>
              </a:rPr>
              <a:t>a </a:t>
            </a:r>
            <a:r>
              <a:rPr sz="2000" spc="-5" dirty="0">
                <a:solidFill>
                  <a:srgbClr val="FFFFFF"/>
                </a:solidFill>
                <a:cs typeface="Century Gothic"/>
              </a:rPr>
              <a:t>lawsuit </a:t>
            </a:r>
            <a:r>
              <a:rPr sz="2000" dirty="0">
                <a:solidFill>
                  <a:srgbClr val="FFFFFF"/>
                </a:solidFill>
                <a:cs typeface="Century Gothic"/>
              </a:rPr>
              <a:t>alleging a </a:t>
            </a:r>
            <a:r>
              <a:rPr sz="2000" spc="-5" dirty="0">
                <a:solidFill>
                  <a:srgbClr val="FFFFFF"/>
                </a:solidFill>
                <a:cs typeface="Century Gothic"/>
              </a:rPr>
              <a:t>violation of </a:t>
            </a:r>
            <a:r>
              <a:rPr sz="2000" spc="5" dirty="0">
                <a:solidFill>
                  <a:srgbClr val="FFFFFF"/>
                </a:solidFill>
                <a:cs typeface="Century Gothic"/>
              </a:rPr>
              <a:t>the </a:t>
            </a:r>
            <a:r>
              <a:rPr sz="2000" dirty="0">
                <a:solidFill>
                  <a:srgbClr val="FFFFFF"/>
                </a:solidFill>
                <a:cs typeface="Century Gothic"/>
              </a:rPr>
              <a:t>FCRA.</a:t>
            </a:r>
            <a:endParaRPr sz="2000" dirty="0">
              <a:cs typeface="Century Gothic"/>
            </a:endParaRPr>
          </a:p>
          <a:p>
            <a:pPr marL="355600" marR="53975" indent="-343535">
              <a:lnSpc>
                <a:spcPct val="90000"/>
              </a:lnSpc>
              <a:spcBef>
                <a:spcPts val="1000"/>
              </a:spcBef>
              <a:buClr>
                <a:srgbClr val="82B0E4"/>
              </a:buClr>
              <a:buSzPct val="80000"/>
              <a:buFont typeface="Wingdings 3"/>
              <a:buChar char=""/>
              <a:tabLst>
                <a:tab pos="355600" algn="l"/>
                <a:tab pos="356235" algn="l"/>
                <a:tab pos="5259070" algn="l"/>
              </a:tabLst>
            </a:pPr>
            <a:r>
              <a:rPr sz="2000" spc="-5" dirty="0">
                <a:solidFill>
                  <a:srgbClr val="FFFFFF"/>
                </a:solidFill>
                <a:cs typeface="Century Gothic"/>
              </a:rPr>
              <a:t>Prior </a:t>
            </a:r>
            <a:r>
              <a:rPr sz="2000" spc="5" dirty="0">
                <a:solidFill>
                  <a:srgbClr val="FFFFFF"/>
                </a:solidFill>
                <a:cs typeface="Century Gothic"/>
              </a:rPr>
              <a:t>to the </a:t>
            </a:r>
            <a:r>
              <a:rPr sz="2000" dirty="0">
                <a:solidFill>
                  <a:srgbClr val="FFFFFF"/>
                </a:solidFill>
                <a:cs typeface="Century Gothic"/>
              </a:rPr>
              <a:t>law, </a:t>
            </a:r>
            <a:r>
              <a:rPr sz="2000" spc="-5" dirty="0">
                <a:solidFill>
                  <a:srgbClr val="FFFFFF"/>
                </a:solidFill>
                <a:cs typeface="Century Gothic"/>
              </a:rPr>
              <a:t>if </a:t>
            </a:r>
            <a:r>
              <a:rPr sz="2000" dirty="0">
                <a:solidFill>
                  <a:srgbClr val="FFFFFF"/>
                </a:solidFill>
                <a:cs typeface="Century Gothic"/>
              </a:rPr>
              <a:t>FCHR fails </a:t>
            </a:r>
            <a:r>
              <a:rPr sz="2000" spc="5" dirty="0">
                <a:solidFill>
                  <a:srgbClr val="FFFFFF"/>
                </a:solidFill>
                <a:cs typeface="Century Gothic"/>
              </a:rPr>
              <a:t>to </a:t>
            </a:r>
            <a:r>
              <a:rPr sz="2000" spc="-5" dirty="0">
                <a:solidFill>
                  <a:srgbClr val="FFFFFF"/>
                </a:solidFill>
                <a:cs typeface="Century Gothic"/>
              </a:rPr>
              <a:t>issue </a:t>
            </a:r>
            <a:r>
              <a:rPr sz="2000" dirty="0">
                <a:solidFill>
                  <a:srgbClr val="FFFFFF"/>
                </a:solidFill>
                <a:cs typeface="Century Gothic"/>
              </a:rPr>
              <a:t>a determination within 180 </a:t>
            </a:r>
            <a:r>
              <a:rPr sz="2000" spc="-5" dirty="0">
                <a:solidFill>
                  <a:srgbClr val="FFFFFF"/>
                </a:solidFill>
                <a:cs typeface="Century Gothic"/>
              </a:rPr>
              <a:t>days, </a:t>
            </a:r>
            <a:r>
              <a:rPr sz="2000" spc="5" dirty="0">
                <a:solidFill>
                  <a:srgbClr val="FFFFFF"/>
                </a:solidFill>
                <a:cs typeface="Century Gothic"/>
              </a:rPr>
              <a:t>the </a:t>
            </a:r>
            <a:r>
              <a:rPr sz="2000" spc="-5" dirty="0">
                <a:solidFill>
                  <a:srgbClr val="FFFFFF"/>
                </a:solidFill>
                <a:cs typeface="Century Gothic"/>
              </a:rPr>
              <a:t>charging</a:t>
            </a:r>
            <a:r>
              <a:rPr sz="2000" spc="-130" dirty="0">
                <a:solidFill>
                  <a:srgbClr val="FFFFFF"/>
                </a:solidFill>
                <a:cs typeface="Century Gothic"/>
              </a:rPr>
              <a:t> </a:t>
            </a:r>
            <a:r>
              <a:rPr sz="2000" dirty="0">
                <a:solidFill>
                  <a:srgbClr val="FFFFFF"/>
                </a:solidFill>
                <a:cs typeface="Century Gothic"/>
              </a:rPr>
              <a:t>party may proceed </a:t>
            </a:r>
            <a:r>
              <a:rPr sz="2000" spc="-5" dirty="0">
                <a:solidFill>
                  <a:srgbClr val="FFFFFF"/>
                </a:solidFill>
                <a:cs typeface="Century Gothic"/>
              </a:rPr>
              <a:t>as if </a:t>
            </a:r>
            <a:r>
              <a:rPr sz="2000" spc="5" dirty="0">
                <a:solidFill>
                  <a:srgbClr val="FFFFFF"/>
                </a:solidFill>
                <a:cs typeface="Century Gothic"/>
              </a:rPr>
              <a:t>the </a:t>
            </a:r>
            <a:r>
              <a:rPr sz="2000" dirty="0">
                <a:solidFill>
                  <a:srgbClr val="FFFFFF"/>
                </a:solidFill>
                <a:cs typeface="Century Gothic"/>
              </a:rPr>
              <a:t>FCHR </a:t>
            </a:r>
            <a:r>
              <a:rPr sz="2000" spc="-5" dirty="0">
                <a:solidFill>
                  <a:srgbClr val="FFFFFF"/>
                </a:solidFill>
                <a:cs typeface="Century Gothic"/>
              </a:rPr>
              <a:t>issued </a:t>
            </a:r>
            <a:r>
              <a:rPr sz="2000" dirty="0">
                <a:solidFill>
                  <a:srgbClr val="FFFFFF"/>
                </a:solidFill>
                <a:cs typeface="Century Gothic"/>
              </a:rPr>
              <a:t>a reasonable cause determination and </a:t>
            </a:r>
            <a:r>
              <a:rPr sz="2000" spc="-5" dirty="0">
                <a:solidFill>
                  <a:srgbClr val="FFFFFF"/>
                </a:solidFill>
                <a:cs typeface="Century Gothic"/>
              </a:rPr>
              <a:t>file</a:t>
            </a:r>
            <a:r>
              <a:rPr sz="2000" spc="-35" dirty="0">
                <a:solidFill>
                  <a:srgbClr val="FFFFFF"/>
                </a:solidFill>
                <a:cs typeface="Century Gothic"/>
              </a:rPr>
              <a:t> </a:t>
            </a:r>
            <a:r>
              <a:rPr sz="2000" dirty="0">
                <a:solidFill>
                  <a:srgbClr val="FFFFFF"/>
                </a:solidFill>
                <a:cs typeface="Century Gothic"/>
              </a:rPr>
              <a:t>a</a:t>
            </a:r>
            <a:r>
              <a:rPr sz="2000" spc="5" dirty="0">
                <a:solidFill>
                  <a:srgbClr val="FFFFFF"/>
                </a:solidFill>
                <a:cs typeface="Century Gothic"/>
              </a:rPr>
              <a:t> </a:t>
            </a:r>
            <a:r>
              <a:rPr sz="2000" spc="-5" dirty="0">
                <a:solidFill>
                  <a:srgbClr val="FFFFFF"/>
                </a:solidFill>
                <a:cs typeface="Century Gothic"/>
              </a:rPr>
              <a:t>lawsuit.</a:t>
            </a:r>
            <a:r>
              <a:rPr lang="en-US" sz="2000" spc="-5" dirty="0">
                <a:solidFill>
                  <a:srgbClr val="FFFFFF"/>
                </a:solidFill>
                <a:cs typeface="Century Gothic"/>
              </a:rPr>
              <a:t> </a:t>
            </a:r>
          </a:p>
          <a:p>
            <a:pPr marL="355600" marR="14604" indent="-343535">
              <a:lnSpc>
                <a:spcPts val="2160"/>
              </a:lnSpc>
              <a:spcBef>
                <a:spcPts val="1040"/>
              </a:spcBef>
              <a:buClr>
                <a:srgbClr val="82B0E4"/>
              </a:buClr>
              <a:buSzPct val="80000"/>
              <a:buFont typeface="Wingdings 3"/>
              <a:buChar char=""/>
              <a:tabLst>
                <a:tab pos="355600" algn="l"/>
                <a:tab pos="356235" algn="l"/>
                <a:tab pos="4087495" algn="l"/>
              </a:tabLst>
            </a:pPr>
            <a:r>
              <a:rPr sz="2000" dirty="0">
                <a:solidFill>
                  <a:srgbClr val="FFFFFF"/>
                </a:solidFill>
                <a:cs typeface="Century Gothic"/>
              </a:rPr>
              <a:t>The amendment harmonizes </a:t>
            </a:r>
            <a:r>
              <a:rPr sz="2000" spc="5" dirty="0">
                <a:solidFill>
                  <a:srgbClr val="FFFFFF"/>
                </a:solidFill>
                <a:cs typeface="Century Gothic"/>
              </a:rPr>
              <a:t>the </a:t>
            </a:r>
            <a:r>
              <a:rPr sz="2000" spc="-5" dirty="0">
                <a:solidFill>
                  <a:srgbClr val="FFFFFF"/>
                </a:solidFill>
                <a:cs typeface="Century Gothic"/>
              </a:rPr>
              <a:t>limitations periods, providing </a:t>
            </a:r>
            <a:r>
              <a:rPr sz="2000" dirty="0">
                <a:solidFill>
                  <a:srgbClr val="FFFFFF"/>
                </a:solidFill>
                <a:cs typeface="Century Gothic"/>
              </a:rPr>
              <a:t>that </a:t>
            </a:r>
            <a:r>
              <a:rPr sz="2000" spc="5" dirty="0">
                <a:solidFill>
                  <a:srgbClr val="FFFFFF"/>
                </a:solidFill>
                <a:cs typeface="Century Gothic"/>
              </a:rPr>
              <a:t>the </a:t>
            </a:r>
            <a:r>
              <a:rPr sz="2000" dirty="0">
                <a:solidFill>
                  <a:srgbClr val="FFFFFF"/>
                </a:solidFill>
                <a:cs typeface="Century Gothic"/>
              </a:rPr>
              <a:t>1-year </a:t>
            </a:r>
            <a:r>
              <a:rPr sz="2000" spc="-5" dirty="0">
                <a:solidFill>
                  <a:srgbClr val="FFFFFF"/>
                </a:solidFill>
                <a:cs typeface="Century Gothic"/>
              </a:rPr>
              <a:t>SOL </a:t>
            </a:r>
            <a:r>
              <a:rPr sz="2000" dirty="0">
                <a:solidFill>
                  <a:srgbClr val="FFFFFF"/>
                </a:solidFill>
                <a:cs typeface="Century Gothic"/>
              </a:rPr>
              <a:t>that </a:t>
            </a:r>
            <a:r>
              <a:rPr sz="2000" spc="-5" dirty="0">
                <a:solidFill>
                  <a:srgbClr val="FFFFFF"/>
                </a:solidFill>
                <a:cs typeface="Century Gothic"/>
              </a:rPr>
              <a:t>applies </a:t>
            </a:r>
            <a:r>
              <a:rPr sz="2000" dirty="0">
                <a:solidFill>
                  <a:srgbClr val="FFFFFF"/>
                </a:solidFill>
                <a:cs typeface="Century Gothic"/>
              </a:rPr>
              <a:t>where FCHR </a:t>
            </a:r>
            <a:r>
              <a:rPr sz="2000" spc="-5" dirty="0">
                <a:solidFill>
                  <a:srgbClr val="FFFFFF"/>
                </a:solidFill>
                <a:cs typeface="Century Gothic"/>
              </a:rPr>
              <a:t>issues </a:t>
            </a:r>
            <a:r>
              <a:rPr sz="2000" dirty="0">
                <a:solidFill>
                  <a:srgbClr val="FFFFFF"/>
                </a:solidFill>
                <a:cs typeface="Century Gothic"/>
              </a:rPr>
              <a:t>a timely cause determination </a:t>
            </a:r>
            <a:r>
              <a:rPr sz="2000" spc="-5" dirty="0">
                <a:solidFill>
                  <a:srgbClr val="FFFFFF"/>
                </a:solidFill>
                <a:cs typeface="Century Gothic"/>
              </a:rPr>
              <a:t>a</a:t>
            </a:r>
            <a:r>
              <a:rPr lang="en-US" sz="2000" spc="-5" dirty="0">
                <a:solidFill>
                  <a:srgbClr val="FFFFFF"/>
                </a:solidFill>
                <a:cs typeface="Century Gothic"/>
              </a:rPr>
              <a:t>lso a</a:t>
            </a:r>
            <a:r>
              <a:rPr sz="2000" spc="-5" dirty="0">
                <a:solidFill>
                  <a:srgbClr val="FFFFFF"/>
                </a:solidFill>
                <a:cs typeface="Century Gothic"/>
              </a:rPr>
              <a:t>pplies </a:t>
            </a:r>
            <a:r>
              <a:rPr sz="2000" dirty="0">
                <a:solidFill>
                  <a:srgbClr val="FFFFFF"/>
                </a:solidFill>
                <a:cs typeface="Century Gothic"/>
              </a:rPr>
              <a:t>where </a:t>
            </a:r>
            <a:r>
              <a:rPr sz="2000" spc="-5" dirty="0">
                <a:solidFill>
                  <a:srgbClr val="FFFFFF"/>
                </a:solidFill>
                <a:cs typeface="Century Gothic"/>
              </a:rPr>
              <a:t>it </a:t>
            </a:r>
            <a:r>
              <a:rPr sz="2000" dirty="0">
                <a:solidFill>
                  <a:srgbClr val="FFFFFF"/>
                </a:solidFill>
                <a:cs typeface="Century Gothic"/>
              </a:rPr>
              <a:t>fails </a:t>
            </a:r>
            <a:r>
              <a:rPr sz="2000" spc="5" dirty="0">
                <a:solidFill>
                  <a:srgbClr val="FFFFFF"/>
                </a:solidFill>
                <a:cs typeface="Century Gothic"/>
              </a:rPr>
              <a:t>to</a:t>
            </a:r>
            <a:r>
              <a:rPr sz="2000" spc="-70" dirty="0">
                <a:solidFill>
                  <a:srgbClr val="FFFFFF"/>
                </a:solidFill>
                <a:cs typeface="Century Gothic"/>
              </a:rPr>
              <a:t> </a:t>
            </a:r>
            <a:r>
              <a:rPr sz="2000" dirty="0">
                <a:solidFill>
                  <a:srgbClr val="FFFFFF"/>
                </a:solidFill>
                <a:cs typeface="Century Gothic"/>
              </a:rPr>
              <a:t>do </a:t>
            </a:r>
            <a:r>
              <a:rPr sz="2000" spc="-5" dirty="0">
                <a:solidFill>
                  <a:srgbClr val="FFFFFF"/>
                </a:solidFill>
                <a:cs typeface="Century Gothic"/>
              </a:rPr>
              <a:t>so. </a:t>
            </a:r>
            <a:r>
              <a:rPr lang="en-US" sz="2000" spc="-5" dirty="0">
                <a:solidFill>
                  <a:srgbClr val="FFFFFF"/>
                </a:solidFill>
                <a:cs typeface="Century Gothic"/>
              </a:rPr>
              <a:t> </a:t>
            </a:r>
          </a:p>
          <a:p>
            <a:pPr marL="355600" marR="14604" indent="-343535">
              <a:lnSpc>
                <a:spcPts val="2160"/>
              </a:lnSpc>
              <a:spcBef>
                <a:spcPts val="1040"/>
              </a:spcBef>
              <a:buClr>
                <a:srgbClr val="82B0E4"/>
              </a:buClr>
              <a:buSzPct val="80000"/>
              <a:buFont typeface="Wingdings 3"/>
              <a:buChar char=""/>
              <a:tabLst>
                <a:tab pos="355600" algn="l"/>
                <a:tab pos="356235" algn="l"/>
                <a:tab pos="4087495" algn="l"/>
              </a:tabLst>
            </a:pPr>
            <a:r>
              <a:rPr sz="2000" dirty="0">
                <a:solidFill>
                  <a:srgbClr val="FFFFFF"/>
                </a:solidFill>
                <a:cs typeface="Century Gothic"/>
              </a:rPr>
              <a:t>The FCHR</a:t>
            </a:r>
            <a:r>
              <a:rPr sz="2000" spc="-40" dirty="0">
                <a:solidFill>
                  <a:srgbClr val="FFFFFF"/>
                </a:solidFill>
                <a:cs typeface="Century Gothic"/>
              </a:rPr>
              <a:t> </a:t>
            </a:r>
            <a:r>
              <a:rPr sz="2000" spc="-5" dirty="0">
                <a:solidFill>
                  <a:srgbClr val="FFFFFF"/>
                </a:solidFill>
                <a:cs typeface="Century Gothic"/>
              </a:rPr>
              <a:t>is</a:t>
            </a:r>
            <a:r>
              <a:rPr lang="en-US" sz="2000" spc="-5" dirty="0">
                <a:solidFill>
                  <a:srgbClr val="FFFFFF"/>
                </a:solidFill>
                <a:cs typeface="Century Gothic"/>
              </a:rPr>
              <a:t> </a:t>
            </a:r>
            <a:r>
              <a:rPr sz="2000" dirty="0">
                <a:solidFill>
                  <a:srgbClr val="FFFFFF"/>
                </a:solidFill>
                <a:cs typeface="Century Gothic"/>
              </a:rPr>
              <a:t>required </a:t>
            </a:r>
            <a:r>
              <a:rPr sz="2000" spc="5" dirty="0">
                <a:solidFill>
                  <a:srgbClr val="FFFFFF"/>
                </a:solidFill>
                <a:cs typeface="Century Gothic"/>
              </a:rPr>
              <a:t>to </a:t>
            </a:r>
            <a:r>
              <a:rPr sz="2000" dirty="0">
                <a:solidFill>
                  <a:srgbClr val="FFFFFF"/>
                </a:solidFill>
                <a:cs typeface="Century Gothic"/>
              </a:rPr>
              <a:t>“promptly </a:t>
            </a:r>
            <a:r>
              <a:rPr sz="2000" spc="-5" dirty="0">
                <a:solidFill>
                  <a:srgbClr val="FFFFFF"/>
                </a:solidFill>
                <a:cs typeface="Century Gothic"/>
              </a:rPr>
              <a:t>notify” </a:t>
            </a:r>
            <a:r>
              <a:rPr sz="2000" spc="5" dirty="0">
                <a:solidFill>
                  <a:srgbClr val="FFFFFF"/>
                </a:solidFill>
                <a:cs typeface="Century Gothic"/>
              </a:rPr>
              <a:t>the </a:t>
            </a:r>
            <a:r>
              <a:rPr sz="2000" spc="-5" dirty="0">
                <a:solidFill>
                  <a:srgbClr val="FFFFFF"/>
                </a:solidFill>
                <a:cs typeface="Century Gothic"/>
              </a:rPr>
              <a:t>charging</a:t>
            </a:r>
            <a:r>
              <a:rPr sz="2000" spc="-145" dirty="0">
                <a:solidFill>
                  <a:srgbClr val="FFFFFF"/>
                </a:solidFill>
                <a:cs typeface="Century Gothic"/>
              </a:rPr>
              <a:t> </a:t>
            </a:r>
            <a:r>
              <a:rPr sz="2000" dirty="0">
                <a:solidFill>
                  <a:srgbClr val="FFFFFF"/>
                </a:solidFill>
                <a:cs typeface="Century Gothic"/>
              </a:rPr>
              <a:t>party of its failure </a:t>
            </a:r>
            <a:r>
              <a:rPr sz="2000" spc="5" dirty="0">
                <a:solidFill>
                  <a:srgbClr val="FFFFFF"/>
                </a:solidFill>
                <a:cs typeface="Century Gothic"/>
              </a:rPr>
              <a:t>to </a:t>
            </a:r>
            <a:r>
              <a:rPr sz="2000" spc="-5" dirty="0">
                <a:solidFill>
                  <a:srgbClr val="FFFFFF"/>
                </a:solidFill>
                <a:cs typeface="Century Gothic"/>
              </a:rPr>
              <a:t>issue </a:t>
            </a:r>
            <a:r>
              <a:rPr sz="2000" dirty="0">
                <a:solidFill>
                  <a:srgbClr val="FFFFFF"/>
                </a:solidFill>
                <a:cs typeface="Century Gothic"/>
              </a:rPr>
              <a:t>a determination. The 1-year  </a:t>
            </a:r>
            <a:r>
              <a:rPr sz="2000" spc="-5" dirty="0">
                <a:solidFill>
                  <a:srgbClr val="FFFFFF"/>
                </a:solidFill>
                <a:cs typeface="Century Gothic"/>
              </a:rPr>
              <a:t>period begins </a:t>
            </a:r>
            <a:r>
              <a:rPr sz="2000" dirty="0">
                <a:solidFill>
                  <a:srgbClr val="FFFFFF"/>
                </a:solidFill>
                <a:cs typeface="Century Gothic"/>
              </a:rPr>
              <a:t>on </a:t>
            </a:r>
            <a:r>
              <a:rPr sz="2000" spc="5" dirty="0">
                <a:solidFill>
                  <a:srgbClr val="FFFFFF"/>
                </a:solidFill>
                <a:cs typeface="Century Gothic"/>
              </a:rPr>
              <a:t>the </a:t>
            </a:r>
            <a:r>
              <a:rPr sz="2000" dirty="0">
                <a:solidFill>
                  <a:srgbClr val="FFFFFF"/>
                </a:solidFill>
                <a:cs typeface="Century Gothic"/>
              </a:rPr>
              <a:t>date that notice </a:t>
            </a:r>
            <a:r>
              <a:rPr sz="2000" spc="-5" dirty="0">
                <a:solidFill>
                  <a:srgbClr val="FFFFFF"/>
                </a:solidFill>
                <a:cs typeface="Century Gothic"/>
              </a:rPr>
              <a:t>was</a:t>
            </a:r>
            <a:r>
              <a:rPr sz="2000" spc="-135" dirty="0">
                <a:solidFill>
                  <a:srgbClr val="FFFFFF"/>
                </a:solidFill>
                <a:cs typeface="Century Gothic"/>
              </a:rPr>
              <a:t> </a:t>
            </a:r>
            <a:r>
              <a:rPr sz="2000" dirty="0">
                <a:solidFill>
                  <a:srgbClr val="FFFFFF"/>
                </a:solidFill>
                <a:cs typeface="Century Gothic"/>
              </a:rPr>
              <a:t>sent.</a:t>
            </a:r>
            <a:endParaRPr sz="2000" dirty="0">
              <a:cs typeface="Century Gothic"/>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bject 15"/>
          <p:cNvSpPr txBox="1">
            <a:spLocks noGrp="1"/>
          </p:cNvSpPr>
          <p:nvPr>
            <p:ph type="title"/>
          </p:nvPr>
        </p:nvSpPr>
        <p:spPr>
          <a:xfrm>
            <a:off x="628650" y="365126"/>
            <a:ext cx="7886700" cy="1325563"/>
          </a:xfrm>
        </p:spPr>
        <p:txBody>
          <a:bodyPr vert="horz" lIns="91440" tIns="45720" rIns="91440" bIns="45720" rtlCol="0" anchor="ctr">
            <a:normAutofit/>
          </a:bodyPr>
          <a:lstStyle/>
          <a:p>
            <a:pPr marL="12700" marR="5080"/>
            <a:r>
              <a:rPr lang="en-US" b="0" u="none" kern="1200">
                <a:latin typeface="Tahoma" panose="020B0604030504040204" pitchFamily="34" charset="0"/>
                <a:ea typeface="Tahoma" panose="020B0604030504040204" pitchFamily="34" charset="0"/>
                <a:cs typeface="Tahoma" panose="020B0604030504040204" pitchFamily="34" charset="0"/>
              </a:rPr>
              <a:t>PUBLIC EMPLOYEE</a:t>
            </a:r>
            <a:r>
              <a:rPr lang="en-US" b="0" u="none" kern="1200" spc="-110">
                <a:latin typeface="Tahoma" panose="020B0604030504040204" pitchFamily="34" charset="0"/>
                <a:ea typeface="Tahoma" panose="020B0604030504040204" pitchFamily="34" charset="0"/>
                <a:cs typeface="Tahoma" panose="020B0604030504040204" pitchFamily="34" charset="0"/>
              </a:rPr>
              <a:t> </a:t>
            </a:r>
            <a:r>
              <a:rPr lang="en-US" b="0" u="none" kern="1200">
                <a:latin typeface="Tahoma" panose="020B0604030504040204" pitchFamily="34" charset="0"/>
                <a:ea typeface="Tahoma" panose="020B0604030504040204" pitchFamily="34" charset="0"/>
                <a:cs typeface="Tahoma" panose="020B0604030504040204" pitchFamily="34" charset="0"/>
              </a:rPr>
              <a:t>LABOR RELATIONS</a:t>
            </a:r>
            <a:r>
              <a:rPr lang="en-US" b="0" u="none" kern="1200" spc="-30">
                <a:latin typeface="Tahoma" panose="020B0604030504040204" pitchFamily="34" charset="0"/>
                <a:ea typeface="Tahoma" panose="020B0604030504040204" pitchFamily="34" charset="0"/>
                <a:cs typeface="Tahoma" panose="020B0604030504040204" pitchFamily="34" charset="0"/>
              </a:rPr>
              <a:t> </a:t>
            </a:r>
            <a:r>
              <a:rPr lang="en-US" b="0" u="none" kern="1200">
                <a:latin typeface="Tahoma" panose="020B0604030504040204" pitchFamily="34" charset="0"/>
                <a:ea typeface="Tahoma" panose="020B0604030504040204" pitchFamily="34" charset="0"/>
                <a:cs typeface="Tahoma" panose="020B0604030504040204" pitchFamily="34" charset="0"/>
              </a:rPr>
              <a:t>ACT</a:t>
            </a:r>
            <a:endParaRPr lang="en-US" b="0" kern="120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18" name="object 16">
            <a:extLst>
              <a:ext uri="{FF2B5EF4-FFF2-40B4-BE49-F238E27FC236}">
                <a16:creationId xmlns:a16="http://schemas.microsoft.com/office/drawing/2014/main" id="{029FC79E-BF42-DD30-38A7-B9D87553B748}"/>
              </a:ext>
            </a:extLst>
          </p:cNvPr>
          <p:cNvGraphicFramePr/>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940" y="305130"/>
            <a:ext cx="7538416" cy="627736"/>
          </a:xfrm>
          <a:prstGeom prst="rect">
            <a:avLst/>
          </a:prstGeom>
        </p:spPr>
        <p:txBody>
          <a:bodyPr vert="horz" wrap="square" lIns="0" tIns="12065" rIns="0" bIns="0" rtlCol="0">
            <a:spAutoFit/>
          </a:bodyPr>
          <a:lstStyle/>
          <a:p>
            <a:pPr marL="12700">
              <a:lnSpc>
                <a:spcPct val="100000"/>
              </a:lnSpc>
              <a:spcBef>
                <a:spcPts val="95"/>
              </a:spcBef>
            </a:pPr>
            <a:r>
              <a:rPr lang="en-US" sz="4000" u="none" spc="-10" dirty="0"/>
              <a:t>FLORIDA </a:t>
            </a:r>
            <a:r>
              <a:rPr lang="en-US" sz="4000" u="none" spc="-5" dirty="0"/>
              <a:t>WHISTLEBLOWER</a:t>
            </a:r>
            <a:r>
              <a:rPr lang="en-US" sz="4000" u="none" spc="-40" dirty="0"/>
              <a:t> </a:t>
            </a:r>
            <a:r>
              <a:rPr lang="en-US" sz="4000" u="none" spc="-5" dirty="0"/>
              <a:t>ACT</a:t>
            </a:r>
            <a:endParaRPr lang="en-US" sz="4000" dirty="0"/>
          </a:p>
        </p:txBody>
      </p:sp>
      <p:sp>
        <p:nvSpPr>
          <p:cNvPr id="3" name="object 3"/>
          <p:cNvSpPr txBox="1"/>
          <p:nvPr/>
        </p:nvSpPr>
        <p:spPr>
          <a:xfrm>
            <a:off x="1069644" y="1039520"/>
            <a:ext cx="6508750" cy="2299989"/>
          </a:xfrm>
          <a:prstGeom prst="rect">
            <a:avLst/>
          </a:prstGeom>
        </p:spPr>
        <p:txBody>
          <a:bodyPr vert="horz" wrap="square" lIns="0" tIns="139065" rIns="0" bIns="0" rtlCol="0">
            <a:spAutoFit/>
          </a:bodyPr>
          <a:lstStyle/>
          <a:p>
            <a:pPr marL="299085" marR="75565" indent="-287020">
              <a:lnSpc>
                <a:spcPct val="100299"/>
              </a:lnSpc>
              <a:spcBef>
                <a:spcPts val="990"/>
              </a:spcBef>
              <a:buClr>
                <a:srgbClr val="82B0E4"/>
              </a:buClr>
              <a:buSzPct val="79545"/>
              <a:buFont typeface="Wingdings 3"/>
              <a:buChar char=""/>
              <a:tabLst>
                <a:tab pos="756920" algn="l"/>
              </a:tabLst>
            </a:pPr>
            <a:r>
              <a:rPr lang="en-US" sz="2200" spc="-5" dirty="0">
                <a:solidFill>
                  <a:schemeClr val="accent5">
                    <a:lumMod val="20000"/>
                    <a:lumOff val="80000"/>
                  </a:schemeClr>
                </a:solidFill>
                <a:cs typeface="Book Antiqua"/>
              </a:rPr>
              <a:t>Covers </a:t>
            </a:r>
            <a:r>
              <a:rPr sz="2200" spc="-5" dirty="0">
                <a:solidFill>
                  <a:schemeClr val="accent5">
                    <a:lumMod val="20000"/>
                    <a:lumOff val="80000"/>
                  </a:schemeClr>
                </a:solidFill>
                <a:cs typeface="Book Antiqua"/>
              </a:rPr>
              <a:t>EEs who disclose or threaten to disclose to a  governmental agency a violation or suspected  violation of misfeasance, </a:t>
            </a:r>
            <a:r>
              <a:rPr sz="2200" dirty="0">
                <a:solidFill>
                  <a:schemeClr val="accent5">
                    <a:lumMod val="20000"/>
                    <a:lumOff val="80000"/>
                  </a:schemeClr>
                </a:solidFill>
                <a:cs typeface="Book Antiqua"/>
              </a:rPr>
              <a:t>malfeasance, </a:t>
            </a:r>
            <a:r>
              <a:rPr sz="2200" spc="-5" dirty="0">
                <a:solidFill>
                  <a:schemeClr val="accent5">
                    <a:lumMod val="20000"/>
                    <a:lumOff val="80000"/>
                  </a:schemeClr>
                </a:solidFill>
                <a:cs typeface="Book Antiqua"/>
              </a:rPr>
              <a:t>waste,  or neglect of </a:t>
            </a:r>
            <a:r>
              <a:rPr sz="2200" spc="-10" dirty="0">
                <a:solidFill>
                  <a:schemeClr val="accent5">
                    <a:lumMod val="20000"/>
                    <a:lumOff val="80000"/>
                  </a:schemeClr>
                </a:solidFill>
                <a:cs typeface="Book Antiqua"/>
              </a:rPr>
              <a:t>duties. </a:t>
            </a:r>
            <a:r>
              <a:rPr sz="2200" spc="-5" dirty="0">
                <a:solidFill>
                  <a:schemeClr val="accent5">
                    <a:lumMod val="20000"/>
                    <a:lumOff val="80000"/>
                  </a:schemeClr>
                </a:solidFill>
                <a:cs typeface="Book Antiqua"/>
              </a:rPr>
              <a:t>(Fla. Stat. </a:t>
            </a:r>
            <a:r>
              <a:rPr sz="2200" spc="-5" dirty="0">
                <a:solidFill>
                  <a:schemeClr val="accent5">
                    <a:lumMod val="20000"/>
                    <a:lumOff val="80000"/>
                  </a:schemeClr>
                </a:solidFill>
                <a:cs typeface="Arial"/>
              </a:rPr>
              <a:t>§</a:t>
            </a:r>
            <a:r>
              <a:rPr sz="2200" spc="-35" dirty="0">
                <a:solidFill>
                  <a:schemeClr val="accent5">
                    <a:lumMod val="20000"/>
                    <a:lumOff val="80000"/>
                  </a:schemeClr>
                </a:solidFill>
                <a:cs typeface="Arial"/>
              </a:rPr>
              <a:t> </a:t>
            </a:r>
            <a:r>
              <a:rPr sz="2200" dirty="0">
                <a:solidFill>
                  <a:schemeClr val="accent5">
                    <a:lumMod val="20000"/>
                    <a:lumOff val="80000"/>
                  </a:schemeClr>
                </a:solidFill>
                <a:cs typeface="Book Antiqua"/>
              </a:rPr>
              <a:t>112.3187)</a:t>
            </a:r>
          </a:p>
          <a:p>
            <a:pPr marL="299085" marR="5080" indent="-287020">
              <a:spcBef>
                <a:spcPts val="980"/>
              </a:spcBef>
              <a:buClr>
                <a:srgbClr val="82B0E4"/>
              </a:buClr>
              <a:buSzPct val="79545"/>
              <a:buFont typeface="Wingdings 3"/>
              <a:buChar char=""/>
              <a:tabLst>
                <a:tab pos="756920" algn="l"/>
              </a:tabLst>
            </a:pPr>
            <a:r>
              <a:rPr sz="2200" spc="-5" dirty="0">
                <a:solidFill>
                  <a:schemeClr val="accent5">
                    <a:lumMod val="20000"/>
                    <a:lumOff val="80000"/>
                  </a:schemeClr>
                </a:solidFill>
                <a:cs typeface="Book Antiqua"/>
              </a:rPr>
              <a:t>The complaint must be in writing. Does </a:t>
            </a:r>
            <a:r>
              <a:rPr sz="2200" spc="-10" dirty="0">
                <a:solidFill>
                  <a:schemeClr val="accent5">
                    <a:lumMod val="20000"/>
                    <a:lumOff val="80000"/>
                  </a:schemeClr>
                </a:solidFill>
                <a:cs typeface="Book Antiqua"/>
              </a:rPr>
              <a:t>not  protect </a:t>
            </a:r>
            <a:r>
              <a:rPr sz="2200" spc="-5" dirty="0">
                <a:solidFill>
                  <a:schemeClr val="accent5">
                    <a:lumMod val="20000"/>
                    <a:lumOff val="80000"/>
                  </a:schemeClr>
                </a:solidFill>
                <a:cs typeface="Book Antiqua"/>
              </a:rPr>
              <a:t>those who disclose information known  to be</a:t>
            </a:r>
            <a:r>
              <a:rPr sz="2200" spc="-15" dirty="0">
                <a:solidFill>
                  <a:schemeClr val="accent5">
                    <a:lumMod val="20000"/>
                    <a:lumOff val="80000"/>
                  </a:schemeClr>
                </a:solidFill>
                <a:cs typeface="Book Antiqua"/>
              </a:rPr>
              <a:t> </a:t>
            </a:r>
            <a:r>
              <a:rPr sz="2200" dirty="0">
                <a:solidFill>
                  <a:schemeClr val="accent5">
                    <a:lumMod val="20000"/>
                    <a:lumOff val="80000"/>
                  </a:schemeClr>
                </a:solidFill>
                <a:cs typeface="Book Antiqua"/>
              </a:rPr>
              <a:t>false.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82D5A-05E7-5FFE-AA39-417A842DA1F2}"/>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FDCCE999-6582-D41A-0E4A-1E15CB477CAB}"/>
              </a:ext>
            </a:extLst>
          </p:cNvPr>
          <p:cNvSpPr txBox="1">
            <a:spLocks noGrp="1"/>
          </p:cNvSpPr>
          <p:nvPr>
            <p:ph type="title"/>
          </p:nvPr>
        </p:nvSpPr>
        <p:spPr>
          <a:xfrm>
            <a:off x="535940" y="305130"/>
            <a:ext cx="7538416" cy="627736"/>
          </a:xfrm>
          <a:prstGeom prst="rect">
            <a:avLst/>
          </a:prstGeom>
        </p:spPr>
        <p:txBody>
          <a:bodyPr vert="horz" wrap="square" lIns="0" tIns="12065" rIns="0" bIns="0" rtlCol="0">
            <a:spAutoFit/>
          </a:bodyPr>
          <a:lstStyle/>
          <a:p>
            <a:pPr marL="12700">
              <a:lnSpc>
                <a:spcPct val="100000"/>
              </a:lnSpc>
              <a:spcBef>
                <a:spcPts val="95"/>
              </a:spcBef>
            </a:pPr>
            <a:r>
              <a:rPr lang="en-US" sz="4000" u="none" spc="-10" dirty="0"/>
              <a:t>FLORIDA </a:t>
            </a:r>
            <a:r>
              <a:rPr lang="en-US" sz="4000" u="none" spc="-5" dirty="0"/>
              <a:t>WORKERS COMP</a:t>
            </a:r>
            <a:endParaRPr lang="en-US" sz="4000" dirty="0"/>
          </a:p>
        </p:txBody>
      </p:sp>
      <p:sp>
        <p:nvSpPr>
          <p:cNvPr id="3" name="object 3">
            <a:extLst>
              <a:ext uri="{FF2B5EF4-FFF2-40B4-BE49-F238E27FC236}">
                <a16:creationId xmlns:a16="http://schemas.microsoft.com/office/drawing/2014/main" id="{357A1FC9-585D-8EF2-7DC3-66590DEC801E}"/>
              </a:ext>
            </a:extLst>
          </p:cNvPr>
          <p:cNvSpPr txBox="1"/>
          <p:nvPr/>
        </p:nvSpPr>
        <p:spPr>
          <a:xfrm>
            <a:off x="1069644" y="1039520"/>
            <a:ext cx="7693356" cy="4844275"/>
          </a:xfrm>
          <a:prstGeom prst="rect">
            <a:avLst/>
          </a:prstGeom>
        </p:spPr>
        <p:txBody>
          <a:bodyPr vert="horz" wrap="square" lIns="0" tIns="139065" rIns="0" bIns="0" rtlCol="0">
            <a:spAutoFit/>
          </a:bodyPr>
          <a:lstStyle/>
          <a:p>
            <a:pPr marL="12065" marR="75565">
              <a:lnSpc>
                <a:spcPct val="100299"/>
              </a:lnSpc>
              <a:spcBef>
                <a:spcPts val="990"/>
              </a:spcBef>
              <a:buClr>
                <a:srgbClr val="82B0E4"/>
              </a:buClr>
              <a:buSzPct val="79545"/>
              <a:tabLst>
                <a:tab pos="756920" algn="l"/>
              </a:tabLst>
            </a:pPr>
            <a:r>
              <a:rPr lang="en-US" sz="2200" spc="-5" dirty="0">
                <a:solidFill>
                  <a:schemeClr val="accent5">
                    <a:lumMod val="20000"/>
                    <a:lumOff val="80000"/>
                  </a:schemeClr>
                </a:solidFill>
                <a:cs typeface="Book Antiqua"/>
              </a:rPr>
              <a:t>Prohibits discharge or retaliation of an employee for filing a workers' compensation claim. To establish a prima facie case of workers’ compensation retaliation, the employee must show that</a:t>
            </a:r>
          </a:p>
          <a:p>
            <a:pPr marL="299085" marR="75565" indent="-287020">
              <a:lnSpc>
                <a:spcPct val="100299"/>
              </a:lnSpc>
              <a:spcBef>
                <a:spcPts val="990"/>
              </a:spcBef>
              <a:buClr>
                <a:srgbClr val="82B0E4"/>
              </a:buClr>
              <a:buSzPct val="79545"/>
              <a:buFont typeface="Wingdings 3"/>
              <a:buChar char=""/>
              <a:tabLst>
                <a:tab pos="756920" algn="l"/>
              </a:tabLst>
            </a:pPr>
            <a:r>
              <a:rPr lang="en-US" sz="2200" spc="-5" dirty="0">
                <a:solidFill>
                  <a:schemeClr val="accent5">
                    <a:lumMod val="20000"/>
                    <a:lumOff val="80000"/>
                  </a:schemeClr>
                </a:solidFill>
                <a:cs typeface="Book Antiqua"/>
              </a:rPr>
              <a:t>(1) he engaged in a statutorily protected activity, </a:t>
            </a:r>
          </a:p>
          <a:p>
            <a:pPr marL="299085" marR="75565" indent="-287020">
              <a:lnSpc>
                <a:spcPct val="100299"/>
              </a:lnSpc>
              <a:spcBef>
                <a:spcPts val="990"/>
              </a:spcBef>
              <a:buClr>
                <a:srgbClr val="82B0E4"/>
              </a:buClr>
              <a:buSzPct val="79545"/>
              <a:buFont typeface="Wingdings 3"/>
              <a:buChar char=""/>
              <a:tabLst>
                <a:tab pos="756920" algn="l"/>
              </a:tabLst>
            </a:pPr>
            <a:r>
              <a:rPr lang="en-US" sz="2200" spc="-5" dirty="0">
                <a:solidFill>
                  <a:schemeClr val="accent5">
                    <a:lumMod val="20000"/>
                    <a:lumOff val="80000"/>
                  </a:schemeClr>
                </a:solidFill>
                <a:cs typeface="Book Antiqua"/>
              </a:rPr>
              <a:t>(2) that he was subjected to an adverse employment action and </a:t>
            </a:r>
          </a:p>
          <a:p>
            <a:pPr marL="299085" marR="75565" indent="-287020">
              <a:lnSpc>
                <a:spcPct val="100299"/>
              </a:lnSpc>
              <a:spcBef>
                <a:spcPts val="990"/>
              </a:spcBef>
              <a:buClr>
                <a:srgbClr val="82B0E4"/>
              </a:buClr>
              <a:buSzPct val="79545"/>
              <a:buFont typeface="Wingdings 3"/>
              <a:buChar char=""/>
              <a:tabLst>
                <a:tab pos="756920" algn="l"/>
              </a:tabLst>
            </a:pPr>
            <a:r>
              <a:rPr lang="en-US" sz="2200" spc="-5" dirty="0">
                <a:solidFill>
                  <a:schemeClr val="accent5">
                    <a:lumMod val="20000"/>
                    <a:lumOff val="80000"/>
                  </a:schemeClr>
                </a:solidFill>
                <a:cs typeface="Book Antiqua"/>
              </a:rPr>
              <a:t>(3) a causal connection exists between the two. </a:t>
            </a:r>
          </a:p>
          <a:p>
            <a:pPr marL="12065" marR="75565">
              <a:lnSpc>
                <a:spcPct val="100299"/>
              </a:lnSpc>
              <a:spcBef>
                <a:spcPts val="990"/>
              </a:spcBef>
              <a:buClr>
                <a:srgbClr val="82B0E4"/>
              </a:buClr>
              <a:buSzPct val="79545"/>
              <a:tabLst>
                <a:tab pos="756920" algn="l"/>
              </a:tabLst>
            </a:pPr>
            <a:r>
              <a:rPr lang="en-US" sz="2200" u="sng" spc="-5" dirty="0">
                <a:solidFill>
                  <a:schemeClr val="accent5">
                    <a:lumMod val="20000"/>
                    <a:lumOff val="80000"/>
                  </a:schemeClr>
                </a:solidFill>
                <a:cs typeface="Book Antiqua"/>
              </a:rPr>
              <a:t>Atha v. Allen P. Van </a:t>
            </a:r>
            <a:r>
              <a:rPr lang="en-US" sz="2200" u="sng" spc="-5" dirty="0" err="1">
                <a:solidFill>
                  <a:schemeClr val="accent5">
                    <a:lumMod val="20000"/>
                    <a:lumOff val="80000"/>
                  </a:schemeClr>
                </a:solidFill>
                <a:cs typeface="Book Antiqua"/>
              </a:rPr>
              <a:t>Overbeke</a:t>
            </a:r>
            <a:r>
              <a:rPr lang="en-US" sz="2200" u="sng" spc="-5" dirty="0">
                <a:solidFill>
                  <a:schemeClr val="accent5">
                    <a:lumMod val="20000"/>
                    <a:lumOff val="80000"/>
                  </a:schemeClr>
                </a:solidFill>
                <a:cs typeface="Book Antiqua"/>
              </a:rPr>
              <a:t>, D.M.D, P.A.</a:t>
            </a:r>
            <a:r>
              <a:rPr lang="en-US" sz="2200" spc="-5" dirty="0">
                <a:solidFill>
                  <a:schemeClr val="accent5">
                    <a:lumMod val="20000"/>
                    <a:lumOff val="80000"/>
                  </a:schemeClr>
                </a:solidFill>
                <a:cs typeface="Book Antiqua"/>
              </a:rPr>
              <a:t>, 213 So. 3d 1073, 1074 (Fla. 2d DCA 2017). </a:t>
            </a:r>
          </a:p>
          <a:p>
            <a:pPr marL="12065" marR="75565">
              <a:lnSpc>
                <a:spcPct val="100299"/>
              </a:lnSpc>
              <a:spcBef>
                <a:spcPts val="990"/>
              </a:spcBef>
              <a:buClr>
                <a:srgbClr val="82B0E4"/>
              </a:buClr>
              <a:buSzPct val="79545"/>
              <a:tabLst>
                <a:tab pos="756920" algn="l"/>
              </a:tabLst>
            </a:pPr>
            <a:r>
              <a:rPr lang="en-US" sz="2200" spc="-5" dirty="0">
                <a:solidFill>
                  <a:schemeClr val="accent5">
                    <a:lumMod val="20000"/>
                    <a:lumOff val="80000"/>
                  </a:schemeClr>
                </a:solidFill>
                <a:cs typeface="Book Antiqua"/>
              </a:rPr>
              <a:t>§ 440.205 does not require an employee to ultimately prove that his pursuit of workers’ compensation was the employer’s only basis for termination. </a:t>
            </a:r>
            <a:r>
              <a:rPr lang="en-US" sz="2200" u="sng" spc="-5" dirty="0">
                <a:solidFill>
                  <a:schemeClr val="accent5">
                    <a:lumMod val="20000"/>
                    <a:lumOff val="80000"/>
                  </a:schemeClr>
                </a:solidFill>
                <a:cs typeface="Book Antiqua"/>
              </a:rPr>
              <a:t>See</a:t>
            </a:r>
            <a:r>
              <a:rPr lang="en-US" sz="2200" spc="-5" dirty="0">
                <a:solidFill>
                  <a:schemeClr val="accent5">
                    <a:lumMod val="20000"/>
                    <a:lumOff val="80000"/>
                  </a:schemeClr>
                </a:solidFill>
                <a:cs typeface="Book Antiqua"/>
              </a:rPr>
              <a:t> </a:t>
            </a:r>
            <a:r>
              <a:rPr lang="en-US" sz="2200" u="sng" spc="-5" dirty="0" err="1">
                <a:solidFill>
                  <a:schemeClr val="accent5">
                    <a:lumMod val="20000"/>
                    <a:lumOff val="80000"/>
                  </a:schemeClr>
                </a:solidFill>
                <a:cs typeface="Book Antiqua"/>
              </a:rPr>
              <a:t>Juback</a:t>
            </a:r>
            <a:r>
              <a:rPr lang="en-US" sz="2200" u="sng" spc="-5" dirty="0">
                <a:solidFill>
                  <a:schemeClr val="accent5">
                    <a:lumMod val="20000"/>
                    <a:lumOff val="80000"/>
                  </a:schemeClr>
                </a:solidFill>
                <a:cs typeface="Book Antiqua"/>
              </a:rPr>
              <a:t> v. Michaels Stores, Inc.</a:t>
            </a:r>
            <a:r>
              <a:rPr lang="en-US" sz="2200" spc="-5" dirty="0">
                <a:solidFill>
                  <a:schemeClr val="accent5">
                    <a:lumMod val="20000"/>
                    <a:lumOff val="80000"/>
                  </a:schemeClr>
                </a:solidFill>
                <a:cs typeface="Book Antiqua"/>
              </a:rPr>
              <a:t>, 696 F. Appx 959, 960-61 (11th Cir. 2017).</a:t>
            </a:r>
            <a:endParaRPr sz="2200" dirty="0">
              <a:solidFill>
                <a:schemeClr val="accent5">
                  <a:lumMod val="20000"/>
                  <a:lumOff val="80000"/>
                </a:schemeClr>
              </a:solidFill>
              <a:cs typeface="Book Antiqua"/>
            </a:endParaRPr>
          </a:p>
        </p:txBody>
      </p:sp>
    </p:spTree>
    <p:extLst>
      <p:ext uri="{BB962C8B-B14F-4D97-AF65-F5344CB8AC3E}">
        <p14:creationId xmlns:p14="http://schemas.microsoft.com/office/powerpoint/2010/main" val="30566301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C2021-F36F-15E9-7CF8-3E3FE1889FD7}"/>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A642DD9A-6CE4-A8F6-784D-F7AF257DF964}"/>
              </a:ext>
            </a:extLst>
          </p:cNvPr>
          <p:cNvSpPr txBox="1">
            <a:spLocks noGrp="1"/>
          </p:cNvSpPr>
          <p:nvPr>
            <p:ph type="title"/>
          </p:nvPr>
        </p:nvSpPr>
        <p:spPr>
          <a:xfrm>
            <a:off x="628650" y="365126"/>
            <a:ext cx="7886700" cy="1325563"/>
          </a:xfrm>
        </p:spPr>
        <p:txBody>
          <a:bodyPr vert="horz" lIns="91440" tIns="45720" rIns="91440" bIns="45720" rtlCol="0" anchor="ctr">
            <a:normAutofit/>
          </a:bodyPr>
          <a:lstStyle/>
          <a:p>
            <a:pPr marL="12700"/>
            <a:r>
              <a:rPr lang="en-US" b="0" u="none" kern="1200" spc="-10" dirty="0">
                <a:latin typeface="Tahoma" panose="020B0604030504040204" pitchFamily="34" charset="0"/>
                <a:ea typeface="Tahoma" panose="020B0604030504040204" pitchFamily="34" charset="0"/>
                <a:cs typeface="Tahoma" panose="020B0604030504040204" pitchFamily="34" charset="0"/>
              </a:rPr>
              <a:t>FLORIDA </a:t>
            </a:r>
            <a:r>
              <a:rPr lang="en-US" b="0" kern="1200" spc="-5" dirty="0">
                <a:latin typeface="Tahoma" panose="020B0604030504040204" pitchFamily="34" charset="0"/>
                <a:ea typeface="Tahoma" panose="020B0604030504040204" pitchFamily="34" charset="0"/>
                <a:cs typeface="Tahoma" panose="020B0604030504040204" pitchFamily="34" charset="0"/>
              </a:rPr>
              <a:t>JURY SERVICE § 40.271</a:t>
            </a:r>
            <a:endParaRPr lang="en-US" b="0" kern="1200" dirty="0">
              <a:latin typeface="Tahoma" panose="020B0604030504040204" pitchFamily="34" charset="0"/>
              <a:ea typeface="Tahoma" panose="020B0604030504040204" pitchFamily="34" charset="0"/>
              <a:cs typeface="Tahoma" panose="020B0604030504040204" pitchFamily="34" charset="0"/>
            </a:endParaRPr>
          </a:p>
        </p:txBody>
      </p:sp>
      <p:sp>
        <p:nvSpPr>
          <p:cNvPr id="3" name="object 3">
            <a:extLst>
              <a:ext uri="{FF2B5EF4-FFF2-40B4-BE49-F238E27FC236}">
                <a16:creationId xmlns:a16="http://schemas.microsoft.com/office/drawing/2014/main" id="{7F146180-F25F-1F28-631F-DCEA87DC72BA}"/>
              </a:ext>
            </a:extLst>
          </p:cNvPr>
          <p:cNvSpPr txBox="1"/>
          <p:nvPr/>
        </p:nvSpPr>
        <p:spPr>
          <a:xfrm>
            <a:off x="628650" y="1825625"/>
            <a:ext cx="3886200" cy="4351338"/>
          </a:xfrm>
          <a:prstGeom prst="rect">
            <a:avLst/>
          </a:prstGeom>
        </p:spPr>
        <p:txBody>
          <a:bodyPr vert="horz" lIns="91440" tIns="45720" rIns="91440" bIns="45720" rtlCol="0">
            <a:normAutofit/>
          </a:bodyPr>
          <a:lstStyle/>
          <a:p>
            <a:pPr marR="75565" defTabSz="685800">
              <a:lnSpc>
                <a:spcPct val="90000"/>
              </a:lnSpc>
              <a:spcBef>
                <a:spcPts val="750"/>
              </a:spcBef>
              <a:buClr>
                <a:srgbClr val="82B0E4"/>
              </a:buClr>
              <a:buSzPct val="79545"/>
              <a:tabLst>
                <a:tab pos="756920" algn="l"/>
              </a:tabLst>
            </a:pPr>
            <a:r>
              <a:rPr lang="en-US" sz="2100" spc="-5" dirty="0">
                <a:latin typeface="Tahoma" panose="020B0604030504040204" pitchFamily="34" charset="0"/>
                <a:ea typeface="Tahoma" panose="020B0604030504040204" pitchFamily="34" charset="0"/>
                <a:cs typeface="Tahoma" panose="020B0604030504040204" pitchFamily="34" charset="0"/>
              </a:rPr>
              <a:t>Analogous to the Jury System Improvements Act, this state statute prohibits discharge of employees for jury service. This protection applies only to jury service within the state court system and does not apply to jury service in federal courts. </a:t>
            </a:r>
            <a:r>
              <a:rPr lang="en-US" sz="2100" u="sng" spc="-5" dirty="0">
                <a:latin typeface="Tahoma" panose="020B0604030504040204" pitchFamily="34" charset="0"/>
                <a:ea typeface="Tahoma" panose="020B0604030504040204" pitchFamily="34" charset="0"/>
                <a:cs typeface="Tahoma" panose="020B0604030504040204" pitchFamily="34" charset="0"/>
              </a:rPr>
              <a:t>See</a:t>
            </a:r>
            <a:r>
              <a:rPr lang="en-US" sz="2100" spc="-5" dirty="0">
                <a:latin typeface="Tahoma" panose="020B0604030504040204" pitchFamily="34" charset="0"/>
                <a:ea typeface="Tahoma" panose="020B0604030504040204" pitchFamily="34" charset="0"/>
                <a:cs typeface="Tahoma" panose="020B0604030504040204" pitchFamily="34" charset="0"/>
              </a:rPr>
              <a:t> </a:t>
            </a:r>
            <a:r>
              <a:rPr lang="en-US" sz="2100" u="sng" spc="-5" dirty="0">
                <a:latin typeface="Tahoma" panose="020B0604030504040204" pitchFamily="34" charset="0"/>
                <a:ea typeface="Tahoma" panose="020B0604030504040204" pitchFamily="34" charset="0"/>
                <a:cs typeface="Tahoma" panose="020B0604030504040204" pitchFamily="34" charset="0"/>
              </a:rPr>
              <a:t>Hill v. Winn-Dixie Stores, Inc.</a:t>
            </a:r>
            <a:r>
              <a:rPr lang="en-US" sz="2100" spc="-5" dirty="0">
                <a:latin typeface="Tahoma" panose="020B0604030504040204" pitchFamily="34" charset="0"/>
                <a:ea typeface="Tahoma" panose="020B0604030504040204" pitchFamily="34" charset="0"/>
                <a:cs typeface="Tahoma" panose="020B0604030504040204" pitchFamily="34" charset="0"/>
              </a:rPr>
              <a:t>, 699 F. Supp. 876, 877-78 (M.D. Fla. 1988); </a:t>
            </a:r>
            <a:r>
              <a:rPr lang="en-US" sz="2100" u="sng" spc="-5" dirty="0">
                <a:latin typeface="Tahoma" panose="020B0604030504040204" pitchFamily="34" charset="0"/>
                <a:ea typeface="Tahoma" panose="020B0604030504040204" pitchFamily="34" charset="0"/>
                <a:cs typeface="Tahoma" panose="020B0604030504040204" pitchFamily="34" charset="0"/>
              </a:rPr>
              <a:t>Scott v. </a:t>
            </a:r>
            <a:r>
              <a:rPr lang="en-US" sz="2100" u="sng" spc="-5" dirty="0" err="1">
                <a:latin typeface="Tahoma" panose="020B0604030504040204" pitchFamily="34" charset="0"/>
                <a:ea typeface="Tahoma" panose="020B0604030504040204" pitchFamily="34" charset="0"/>
                <a:cs typeface="Tahoma" panose="020B0604030504040204" pitchFamily="34" charset="0"/>
              </a:rPr>
              <a:t>Estalella</a:t>
            </a:r>
            <a:r>
              <a:rPr lang="en-US" sz="2100" spc="-5" dirty="0">
                <a:latin typeface="Tahoma" panose="020B0604030504040204" pitchFamily="34" charset="0"/>
                <a:ea typeface="Tahoma" panose="020B0604030504040204" pitchFamily="34" charset="0"/>
                <a:cs typeface="Tahoma" panose="020B0604030504040204" pitchFamily="34" charset="0"/>
              </a:rPr>
              <a:t>, 563 So. 2d 701, 701 (Fla. 3d DA 1990).</a:t>
            </a:r>
            <a:endParaRPr lang="en-US" sz="2100" dirty="0">
              <a:latin typeface="Tahoma" panose="020B0604030504040204" pitchFamily="34" charset="0"/>
              <a:ea typeface="Tahoma" panose="020B0604030504040204" pitchFamily="34" charset="0"/>
              <a:cs typeface="Tahoma" panose="020B0604030504040204" pitchFamily="34" charset="0"/>
            </a:endParaRPr>
          </a:p>
        </p:txBody>
      </p:sp>
      <p:pic>
        <p:nvPicPr>
          <p:cNvPr id="5" name="Content Placeholder 4" descr="Empty chairs in jury box">
            <a:extLst>
              <a:ext uri="{FF2B5EF4-FFF2-40B4-BE49-F238E27FC236}">
                <a16:creationId xmlns:a16="http://schemas.microsoft.com/office/drawing/2014/main" id="{60B7BD00-2000-0201-27DB-52E21E9C07B3}"/>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629150" y="2705894"/>
            <a:ext cx="3886200" cy="2590800"/>
          </a:xfrm>
        </p:spPr>
      </p:pic>
    </p:spTree>
    <p:extLst>
      <p:ext uri="{BB962C8B-B14F-4D97-AF65-F5344CB8AC3E}">
        <p14:creationId xmlns:p14="http://schemas.microsoft.com/office/powerpoint/2010/main" val="23296997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FE346-CD22-1266-7802-018823DE1978}"/>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91A6A0F7-AE38-A22D-E5E9-472E0FA8BFD7}"/>
              </a:ext>
            </a:extLst>
          </p:cNvPr>
          <p:cNvSpPr txBox="1">
            <a:spLocks noGrp="1"/>
          </p:cNvSpPr>
          <p:nvPr>
            <p:ph type="title"/>
          </p:nvPr>
        </p:nvSpPr>
        <p:spPr>
          <a:xfrm>
            <a:off x="628650" y="365126"/>
            <a:ext cx="7886700" cy="1325563"/>
          </a:xfrm>
        </p:spPr>
        <p:txBody>
          <a:bodyPr vert="horz" lIns="91440" tIns="45720" rIns="91440" bIns="45720" rtlCol="0" anchor="ctr">
            <a:normAutofit/>
          </a:bodyPr>
          <a:lstStyle/>
          <a:p>
            <a:pPr marL="12700"/>
            <a:r>
              <a:rPr lang="en-US" sz="3100" b="0" u="none" kern="1200" spc="-10">
                <a:latin typeface="Tahoma" panose="020B0604030504040204" pitchFamily="34" charset="0"/>
                <a:ea typeface="Tahoma" panose="020B0604030504040204" pitchFamily="34" charset="0"/>
                <a:cs typeface="Tahoma" panose="020B0604030504040204" pitchFamily="34" charset="0"/>
              </a:rPr>
              <a:t>FLORIDA </a:t>
            </a:r>
            <a:r>
              <a:rPr lang="en-US" sz="3100" b="0" kern="1200" spc="-5">
                <a:latin typeface="Tahoma" panose="020B0604030504040204" pitchFamily="34" charset="0"/>
                <a:ea typeface="Tahoma" panose="020B0604030504040204" pitchFamily="34" charset="0"/>
                <a:cs typeface="Tahoma" panose="020B0604030504040204" pitchFamily="34" charset="0"/>
              </a:rPr>
              <a:t>FIREFIGHTERS/POLICE &amp; CORRECTIONAL OFFICERS BILL OF RIGHTS</a:t>
            </a:r>
            <a:endParaRPr lang="en-US" sz="3100" b="0" kern="120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 name="object 3">
            <a:extLst>
              <a:ext uri="{FF2B5EF4-FFF2-40B4-BE49-F238E27FC236}">
                <a16:creationId xmlns:a16="http://schemas.microsoft.com/office/drawing/2014/main" id="{00D5C3C5-1E15-7C2A-1E92-AF11FE0C6681}"/>
              </a:ext>
            </a:extLst>
          </p:cNvPr>
          <p:cNvGraphicFramePr/>
          <p:nvPr>
            <p:extLst>
              <p:ext uri="{D42A27DB-BD31-4B8C-83A1-F6EECF244321}">
                <p14:modId xmlns:p14="http://schemas.microsoft.com/office/powerpoint/2010/main" val="526593567"/>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270758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18988A16-E957-2CCB-3C9B-5DB922931737}"/>
              </a:ext>
            </a:extLst>
          </p:cNvPr>
          <p:cNvSpPr>
            <a:spLocks noGrp="1"/>
          </p:cNvSpPr>
          <p:nvPr>
            <p:ph type="title"/>
          </p:nvPr>
        </p:nvSpPr>
        <p:spPr>
          <a:xfrm>
            <a:off x="628650" y="365126"/>
            <a:ext cx="7886700" cy="1325563"/>
          </a:xfrm>
        </p:spPr>
        <p:txBody>
          <a:bodyPr/>
          <a:lstStyle/>
          <a:p>
            <a:r>
              <a:rPr lang="en-US"/>
              <a:t>COMMON LAW TORTS</a:t>
            </a:r>
            <a:endParaRPr lang="en-US" dirty="0"/>
          </a:p>
        </p:txBody>
      </p:sp>
      <p:sp>
        <p:nvSpPr>
          <p:cNvPr id="6" name="TextBox 5">
            <a:extLst>
              <a:ext uri="{FF2B5EF4-FFF2-40B4-BE49-F238E27FC236}">
                <a16:creationId xmlns:a16="http://schemas.microsoft.com/office/drawing/2014/main" id="{A796CB0B-8E23-C3EE-789C-5C8E326E869A}"/>
              </a:ext>
            </a:extLst>
          </p:cNvPr>
          <p:cNvSpPr txBox="1"/>
          <p:nvPr/>
        </p:nvSpPr>
        <p:spPr>
          <a:xfrm>
            <a:off x="990601" y="2286000"/>
            <a:ext cx="7239000" cy="3416320"/>
          </a:xfrm>
          <a:prstGeom prst="rect">
            <a:avLst/>
          </a:prstGeom>
          <a:noFill/>
        </p:spPr>
        <p:txBody>
          <a:bodyPr wrap="square" rtlCol="0">
            <a:spAutoFit/>
          </a:bodyPr>
          <a:lstStyle/>
          <a:p>
            <a:r>
              <a:rPr lang="en-US" sz="2400" dirty="0"/>
              <a:t>Ordinarily, when an employee commits a wrongful act, the plaintiff will attempt to hold the employer responsible for that act under the doctrine of </a:t>
            </a:r>
            <a:r>
              <a:rPr lang="en-US" sz="2400" dirty="0" err="1"/>
              <a:t>respondeat</a:t>
            </a:r>
            <a:r>
              <a:rPr lang="en-US" sz="2400" dirty="0"/>
              <a:t> superior. This doctrine makes an employer liable for the harm caused by an employee who acted within the course and scope of employment, i.e., to serve the employer's interests. </a:t>
            </a:r>
          </a:p>
          <a:p>
            <a:r>
              <a:rPr lang="en-US" sz="2400" dirty="0"/>
              <a:t>See, e.g., Canto v. J.B. Ivey &amp; Co., 595 So. 2d 1025 (Fla. 1st DCA 1992).</a:t>
            </a:r>
          </a:p>
        </p:txBody>
      </p:sp>
    </p:spTree>
    <p:extLst>
      <p:ext uri="{BB962C8B-B14F-4D97-AF65-F5344CB8AC3E}">
        <p14:creationId xmlns:p14="http://schemas.microsoft.com/office/powerpoint/2010/main" val="11101766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54CA5-CB5C-E656-B451-723BA9E9200B}"/>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69687156-FE17-5063-5931-D3BCFCA3CE0B}"/>
              </a:ext>
            </a:extLst>
          </p:cNvPr>
          <p:cNvSpPr>
            <a:spLocks noGrp="1"/>
          </p:cNvSpPr>
          <p:nvPr>
            <p:ph type="title"/>
          </p:nvPr>
        </p:nvSpPr>
        <p:spPr>
          <a:xfrm>
            <a:off x="628650" y="365126"/>
            <a:ext cx="7886700" cy="1325563"/>
          </a:xfrm>
        </p:spPr>
        <p:txBody>
          <a:bodyPr/>
          <a:lstStyle/>
          <a:p>
            <a:r>
              <a:rPr lang="en-US"/>
              <a:t>COMMON LAW TORTS</a:t>
            </a:r>
            <a:endParaRPr lang="en-US" dirty="0"/>
          </a:p>
        </p:txBody>
      </p:sp>
      <p:sp>
        <p:nvSpPr>
          <p:cNvPr id="6" name="TextBox 5">
            <a:extLst>
              <a:ext uri="{FF2B5EF4-FFF2-40B4-BE49-F238E27FC236}">
                <a16:creationId xmlns:a16="http://schemas.microsoft.com/office/drawing/2014/main" id="{601F0D62-0BCB-8316-93D7-C03506DACACD}"/>
              </a:ext>
            </a:extLst>
          </p:cNvPr>
          <p:cNvSpPr txBox="1"/>
          <p:nvPr/>
        </p:nvSpPr>
        <p:spPr>
          <a:xfrm>
            <a:off x="685800" y="1371600"/>
            <a:ext cx="7543801" cy="3970318"/>
          </a:xfrm>
          <a:prstGeom prst="rect">
            <a:avLst/>
          </a:prstGeom>
          <a:noFill/>
        </p:spPr>
        <p:txBody>
          <a:bodyPr wrap="square" rtlCol="0">
            <a:spAutoFit/>
          </a:bodyPr>
          <a:lstStyle/>
          <a:p>
            <a:r>
              <a:rPr lang="en-US" dirty="0"/>
              <a:t>Until 1973, sovereign immunity foreclosed most suits against state and local</a:t>
            </a:r>
          </a:p>
          <a:p>
            <a:r>
              <a:rPr lang="en-US" dirty="0"/>
              <a:t>governments for the acts of their employees. Traditionally, sovereign immunity relieved governments from liability to ensure that the public treasury was not unduly burdened by the defense of lawsuits or the payment of claims. Like many other states, Florida gave up most of its sovereign immunity protection by adopting a statutory waiver of immunity:</a:t>
            </a:r>
          </a:p>
          <a:p>
            <a:pPr lvl="1"/>
            <a:r>
              <a:rPr lang="en-US" dirty="0"/>
              <a:t>No officer, employee, or agent of the state or of any of its subdivisions shall be held personally liable in tort or named as a party defendant in any action for any injury or damage suffered as a result of any act, event, or omission of action in the scope of her or his employment or function, unless such officer, employee, or agent acted in bad faith or with malicious purpose or in a manner exhibiting wanton and willful disregard of human rights, safety, or property.</a:t>
            </a:r>
          </a:p>
          <a:p>
            <a:r>
              <a:rPr lang="en-US" dirty="0"/>
              <a:t>FLA. STAT. § 768.28(9)(a) (Emphasis added). </a:t>
            </a:r>
          </a:p>
        </p:txBody>
      </p:sp>
    </p:spTree>
    <p:extLst>
      <p:ext uri="{BB962C8B-B14F-4D97-AF65-F5344CB8AC3E}">
        <p14:creationId xmlns:p14="http://schemas.microsoft.com/office/powerpoint/2010/main" val="15797001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3BE6A-0CBD-683D-7204-C4292CE0D61E}"/>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646DECB5-0CB3-26C1-58A2-344D46F4A052}"/>
              </a:ext>
            </a:extLst>
          </p:cNvPr>
          <p:cNvSpPr>
            <a:spLocks noGrp="1"/>
          </p:cNvSpPr>
          <p:nvPr>
            <p:ph type="title"/>
          </p:nvPr>
        </p:nvSpPr>
        <p:spPr>
          <a:xfrm>
            <a:off x="628650" y="365126"/>
            <a:ext cx="7886700" cy="1325563"/>
          </a:xfrm>
        </p:spPr>
        <p:txBody>
          <a:bodyPr/>
          <a:lstStyle/>
          <a:p>
            <a:r>
              <a:rPr lang="en-US"/>
              <a:t>COMMON LAW TORTS</a:t>
            </a:r>
            <a:endParaRPr lang="en-US" dirty="0"/>
          </a:p>
        </p:txBody>
      </p:sp>
      <p:sp>
        <p:nvSpPr>
          <p:cNvPr id="6" name="TextBox 5">
            <a:extLst>
              <a:ext uri="{FF2B5EF4-FFF2-40B4-BE49-F238E27FC236}">
                <a16:creationId xmlns:a16="http://schemas.microsoft.com/office/drawing/2014/main" id="{75BEB521-790E-E6EC-7FBF-1BBF8CEF77EA}"/>
              </a:ext>
            </a:extLst>
          </p:cNvPr>
          <p:cNvSpPr txBox="1"/>
          <p:nvPr/>
        </p:nvSpPr>
        <p:spPr>
          <a:xfrm>
            <a:off x="685800" y="1371600"/>
            <a:ext cx="7543801" cy="3970318"/>
          </a:xfrm>
          <a:prstGeom prst="rect">
            <a:avLst/>
          </a:prstGeom>
          <a:noFill/>
        </p:spPr>
        <p:txBody>
          <a:bodyPr wrap="square" rtlCol="0">
            <a:spAutoFit/>
          </a:bodyPr>
          <a:lstStyle/>
          <a:p>
            <a:r>
              <a:rPr lang="en-US" sz="2800" dirty="0"/>
              <a:t>Three categories of conduct will overcome a government employee’s individual immunity: </a:t>
            </a:r>
          </a:p>
          <a:p>
            <a:pPr marL="342900" indent="-342900">
              <a:buAutoNum type="arabicParenBoth"/>
            </a:pPr>
            <a:r>
              <a:rPr lang="en-US" sz="2800" dirty="0"/>
              <a:t>bad faith, </a:t>
            </a:r>
          </a:p>
          <a:p>
            <a:pPr marL="342900" indent="-342900">
              <a:buAutoNum type="arabicParenBoth"/>
            </a:pPr>
            <a:r>
              <a:rPr lang="en-US" sz="2800" dirty="0"/>
              <a:t>malicious purpose, and </a:t>
            </a:r>
          </a:p>
          <a:p>
            <a:pPr marL="342900" indent="-342900">
              <a:buAutoNum type="arabicParenBoth"/>
            </a:pPr>
            <a:r>
              <a:rPr lang="en-US" sz="2800" dirty="0"/>
              <a:t>wanton and willful disregard of human rights, safety or property. </a:t>
            </a:r>
          </a:p>
          <a:p>
            <a:r>
              <a:rPr lang="en-US" sz="2800" dirty="0"/>
              <a:t>Johnson v. City of Daytona Beach, No. 6:16-cv-941-Orl-40TBS, 2017 WL 119744, at *6 (M. D. Fla. Jan. 12, 2017).</a:t>
            </a:r>
          </a:p>
        </p:txBody>
      </p:sp>
    </p:spTree>
    <p:extLst>
      <p:ext uri="{BB962C8B-B14F-4D97-AF65-F5344CB8AC3E}">
        <p14:creationId xmlns:p14="http://schemas.microsoft.com/office/powerpoint/2010/main" val="5218581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21C90-2966-CDD3-61D0-CE0E831365E2}"/>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B1EBC770-2433-105D-BB44-458A82922519}"/>
              </a:ext>
            </a:extLst>
          </p:cNvPr>
          <p:cNvSpPr>
            <a:spLocks noGrp="1"/>
          </p:cNvSpPr>
          <p:nvPr>
            <p:ph type="title"/>
          </p:nvPr>
        </p:nvSpPr>
        <p:spPr>
          <a:xfrm>
            <a:off x="628650" y="365126"/>
            <a:ext cx="7886700" cy="1325563"/>
          </a:xfrm>
        </p:spPr>
        <p:txBody>
          <a:bodyPr/>
          <a:lstStyle/>
          <a:p>
            <a:r>
              <a:rPr lang="en-US"/>
              <a:t>COMMON LAW TORTS</a:t>
            </a:r>
            <a:endParaRPr lang="en-US" dirty="0"/>
          </a:p>
        </p:txBody>
      </p:sp>
      <p:sp>
        <p:nvSpPr>
          <p:cNvPr id="6" name="TextBox 5">
            <a:extLst>
              <a:ext uri="{FF2B5EF4-FFF2-40B4-BE49-F238E27FC236}">
                <a16:creationId xmlns:a16="http://schemas.microsoft.com/office/drawing/2014/main" id="{9EB93D66-CD5A-5A24-16D4-F15C088DCE23}"/>
              </a:ext>
            </a:extLst>
          </p:cNvPr>
          <p:cNvSpPr txBox="1"/>
          <p:nvPr/>
        </p:nvSpPr>
        <p:spPr>
          <a:xfrm>
            <a:off x="685800" y="1371600"/>
            <a:ext cx="7543801" cy="4647426"/>
          </a:xfrm>
          <a:prstGeom prst="rect">
            <a:avLst/>
          </a:prstGeom>
          <a:noFill/>
        </p:spPr>
        <p:txBody>
          <a:bodyPr wrap="square" rtlCol="0">
            <a:spAutoFit/>
          </a:bodyPr>
          <a:lstStyle/>
          <a:p>
            <a:r>
              <a:rPr lang="en-US" sz="2800" dirty="0"/>
              <a:t>NEGLIGENT HIRING AND RETENTION</a:t>
            </a:r>
          </a:p>
          <a:p>
            <a:r>
              <a:rPr lang="en-US" sz="2400" dirty="0"/>
              <a:t>A negligent hiring or retention suit is unlike most suits in that it is specifically designed to hold the employer responsible for acts of an employee outside the course and scope of employment. </a:t>
            </a:r>
            <a:r>
              <a:rPr lang="en-US" sz="2400" u="sng" dirty="0"/>
              <a:t>Garcia v. Duffy</a:t>
            </a:r>
            <a:r>
              <a:rPr lang="en-US" sz="2400" dirty="0"/>
              <a:t>, 492 So. 2d 435, 438 (Fla. 2d DCA 1986). </a:t>
            </a:r>
            <a:r>
              <a:rPr lang="en-US" sz="2400" u="sng" dirty="0"/>
              <a:t>See also</a:t>
            </a:r>
            <a:r>
              <a:rPr lang="en-US" sz="2400" dirty="0"/>
              <a:t> </a:t>
            </a:r>
            <a:r>
              <a:rPr lang="en-US" sz="2400" u="sng" dirty="0"/>
              <a:t>City of Boynton Beach v. Weiss</a:t>
            </a:r>
            <a:r>
              <a:rPr lang="en-US" sz="2400" dirty="0"/>
              <a:t>, 120 So. 3d 606, 610 (Fla. 4th DCA 2013).</a:t>
            </a:r>
          </a:p>
          <a:p>
            <a:r>
              <a:rPr lang="en-US" sz="2400" dirty="0"/>
              <a:t>Government employers should assume that these torts will be applied to them. See </a:t>
            </a:r>
            <a:r>
              <a:rPr lang="en-US" sz="2400" u="sng" dirty="0" err="1"/>
              <a:t>Slonin</a:t>
            </a:r>
            <a:r>
              <a:rPr lang="en-US" sz="2400" u="sng" dirty="0"/>
              <a:t> v. City of West Palm Beach</a:t>
            </a:r>
            <a:r>
              <a:rPr lang="en-US" sz="2400" dirty="0"/>
              <a:t>, 896 So. 2d 882, 884 (Fla. 4th DCA 2005) (finding no sovereign immunity for negligent retention or supervision).</a:t>
            </a:r>
          </a:p>
          <a:p>
            <a:endParaRPr lang="en-US" sz="2800" dirty="0"/>
          </a:p>
        </p:txBody>
      </p:sp>
    </p:spTree>
    <p:extLst>
      <p:ext uri="{BB962C8B-B14F-4D97-AF65-F5344CB8AC3E}">
        <p14:creationId xmlns:p14="http://schemas.microsoft.com/office/powerpoint/2010/main" val="19093924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540FF-2B81-2878-CF64-15FDB8643710}"/>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B1BADB89-D3D5-0DA6-A4E8-EE1A87E70778}"/>
              </a:ext>
            </a:extLst>
          </p:cNvPr>
          <p:cNvSpPr>
            <a:spLocks noGrp="1"/>
          </p:cNvSpPr>
          <p:nvPr>
            <p:ph type="title"/>
          </p:nvPr>
        </p:nvSpPr>
        <p:spPr>
          <a:xfrm>
            <a:off x="628650" y="365126"/>
            <a:ext cx="7886700" cy="1325563"/>
          </a:xfrm>
        </p:spPr>
        <p:txBody>
          <a:bodyPr/>
          <a:lstStyle/>
          <a:p>
            <a:r>
              <a:rPr lang="en-US"/>
              <a:t>COMMON LAW TORTS</a:t>
            </a:r>
            <a:endParaRPr lang="en-US" dirty="0"/>
          </a:p>
        </p:txBody>
      </p:sp>
      <p:sp>
        <p:nvSpPr>
          <p:cNvPr id="6" name="TextBox 5">
            <a:extLst>
              <a:ext uri="{FF2B5EF4-FFF2-40B4-BE49-F238E27FC236}">
                <a16:creationId xmlns:a16="http://schemas.microsoft.com/office/drawing/2014/main" id="{C61ECEF5-9166-C9AA-E44C-0D74F4A1FFAB}"/>
              </a:ext>
            </a:extLst>
          </p:cNvPr>
          <p:cNvSpPr txBox="1"/>
          <p:nvPr/>
        </p:nvSpPr>
        <p:spPr>
          <a:xfrm>
            <a:off x="685800" y="1371600"/>
            <a:ext cx="7543801" cy="4555093"/>
          </a:xfrm>
          <a:prstGeom prst="rect">
            <a:avLst/>
          </a:prstGeom>
          <a:noFill/>
        </p:spPr>
        <p:txBody>
          <a:bodyPr wrap="square" rtlCol="0">
            <a:spAutoFit/>
          </a:bodyPr>
          <a:lstStyle/>
          <a:p>
            <a:r>
              <a:rPr lang="en-US" sz="2800" dirty="0"/>
              <a:t>NEGLIGENT HIRING</a:t>
            </a:r>
          </a:p>
          <a:p>
            <a:r>
              <a:rPr lang="en-US" dirty="0"/>
              <a:t>To show negligent hiring, a plaintiff must prove that:</a:t>
            </a:r>
          </a:p>
          <a:p>
            <a:r>
              <a:rPr lang="en-US" dirty="0"/>
              <a:t>• the employer owed a duty to the plaintiff to exercise reasonable care in the selection of an employee to perform particular duties;</a:t>
            </a:r>
          </a:p>
          <a:p>
            <a:r>
              <a:rPr lang="en-US" dirty="0"/>
              <a:t>• the employer failed to make an appropriate investigation;</a:t>
            </a:r>
          </a:p>
          <a:p>
            <a:r>
              <a:rPr lang="en-US" dirty="0"/>
              <a:t>• appropriate investigation would have revealed the unsuitability of the employee for the particular duty to be performed or for employment in</a:t>
            </a:r>
          </a:p>
          <a:p>
            <a:r>
              <a:rPr lang="en-US" dirty="0"/>
              <a:t>general;</a:t>
            </a:r>
          </a:p>
          <a:p>
            <a:r>
              <a:rPr lang="en-US" dirty="0"/>
              <a:t>• the plaintiff was harmed by an independent wrongful act committed by the</a:t>
            </a:r>
          </a:p>
          <a:p>
            <a:r>
              <a:rPr lang="en-US" dirty="0"/>
              <a:t>employee;</a:t>
            </a:r>
          </a:p>
          <a:p>
            <a:r>
              <a:rPr lang="en-US" dirty="0"/>
              <a:t>• the independent wrongful act was of a type foreseeable in light of the</a:t>
            </a:r>
          </a:p>
          <a:p>
            <a:r>
              <a:rPr lang="en-US" dirty="0"/>
              <a:t>employee's particular unsuitability; and</a:t>
            </a:r>
          </a:p>
          <a:p>
            <a:r>
              <a:rPr lang="en-US" dirty="0"/>
              <a:t>• the employer's unreasonable failure to investigate was a legal cause of the</a:t>
            </a:r>
          </a:p>
          <a:p>
            <a:r>
              <a:rPr lang="en-US" dirty="0"/>
              <a:t>Plaintiff's injury.</a:t>
            </a:r>
          </a:p>
          <a:p>
            <a:r>
              <a:rPr lang="it-IT" sz="2800" u="sng" dirty="0"/>
              <a:t>Garcia</a:t>
            </a:r>
            <a:r>
              <a:rPr lang="it-IT" sz="2800" dirty="0"/>
              <a:t>, 492 So. 2d at 440.</a:t>
            </a:r>
            <a:endParaRPr lang="en-US" sz="2800" dirty="0"/>
          </a:p>
        </p:txBody>
      </p:sp>
    </p:spTree>
    <p:extLst>
      <p:ext uri="{BB962C8B-B14F-4D97-AF65-F5344CB8AC3E}">
        <p14:creationId xmlns:p14="http://schemas.microsoft.com/office/powerpoint/2010/main" val="29663736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35999-24D3-6BEC-991C-C82A1DD4D61F}"/>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D3AFC851-4D70-24E6-00B4-6198E42AB740}"/>
              </a:ext>
            </a:extLst>
          </p:cNvPr>
          <p:cNvSpPr>
            <a:spLocks noGrp="1"/>
          </p:cNvSpPr>
          <p:nvPr>
            <p:ph type="title"/>
          </p:nvPr>
        </p:nvSpPr>
        <p:spPr>
          <a:xfrm>
            <a:off x="628650" y="365126"/>
            <a:ext cx="7886700" cy="1325563"/>
          </a:xfrm>
        </p:spPr>
        <p:txBody>
          <a:bodyPr/>
          <a:lstStyle/>
          <a:p>
            <a:r>
              <a:rPr lang="en-US"/>
              <a:t>COMMON LAW TORTS</a:t>
            </a:r>
            <a:endParaRPr lang="en-US" dirty="0"/>
          </a:p>
        </p:txBody>
      </p:sp>
      <p:sp>
        <p:nvSpPr>
          <p:cNvPr id="6" name="TextBox 5">
            <a:extLst>
              <a:ext uri="{FF2B5EF4-FFF2-40B4-BE49-F238E27FC236}">
                <a16:creationId xmlns:a16="http://schemas.microsoft.com/office/drawing/2014/main" id="{2CD8DFDC-696A-F0E7-7C03-B1DE81DDBE1B}"/>
              </a:ext>
            </a:extLst>
          </p:cNvPr>
          <p:cNvSpPr txBox="1"/>
          <p:nvPr/>
        </p:nvSpPr>
        <p:spPr>
          <a:xfrm>
            <a:off x="685800" y="1371600"/>
            <a:ext cx="7543801" cy="4555093"/>
          </a:xfrm>
          <a:prstGeom prst="rect">
            <a:avLst/>
          </a:prstGeom>
          <a:noFill/>
        </p:spPr>
        <p:txBody>
          <a:bodyPr wrap="square" rtlCol="0">
            <a:spAutoFit/>
          </a:bodyPr>
          <a:lstStyle/>
          <a:p>
            <a:r>
              <a:rPr lang="en-US" sz="2800" dirty="0"/>
              <a:t>NEGLIGENT RETENTION</a:t>
            </a:r>
          </a:p>
          <a:p>
            <a:r>
              <a:rPr lang="en-US" dirty="0"/>
              <a:t>To show negligent retention, a plaintiff must prove that:</a:t>
            </a:r>
          </a:p>
          <a:p>
            <a:r>
              <a:rPr lang="en-US" dirty="0"/>
              <a:t>• the employer owed a duty to the plaintiff to exercise </a:t>
            </a:r>
            <a:r>
              <a:rPr lang="en-US" b="1" dirty="0"/>
              <a:t>reasonable care </a:t>
            </a:r>
            <a:r>
              <a:rPr lang="en-US" dirty="0"/>
              <a:t>in the</a:t>
            </a:r>
          </a:p>
          <a:p>
            <a:r>
              <a:rPr lang="en-US" dirty="0"/>
              <a:t>retention of an employee to perform particular duties;</a:t>
            </a:r>
          </a:p>
          <a:p>
            <a:r>
              <a:rPr lang="en-US" dirty="0"/>
              <a:t>• the employer received </a:t>
            </a:r>
            <a:r>
              <a:rPr lang="en-US" b="1" dirty="0"/>
              <a:t>actual or constructive notice </a:t>
            </a:r>
            <a:r>
              <a:rPr lang="en-US" dirty="0"/>
              <a:t>that the employee it</a:t>
            </a:r>
          </a:p>
          <a:p>
            <a:r>
              <a:rPr lang="en-US" dirty="0"/>
              <a:t>retained was unfit to perform these duties;</a:t>
            </a:r>
          </a:p>
          <a:p>
            <a:r>
              <a:rPr lang="en-US" dirty="0"/>
              <a:t>• the employer </a:t>
            </a:r>
            <a:r>
              <a:rPr lang="en-US" b="1" dirty="0"/>
              <a:t>unreasonably failed to take corrective action</a:t>
            </a:r>
            <a:r>
              <a:rPr lang="en-US" dirty="0"/>
              <a:t> reasonably</a:t>
            </a:r>
          </a:p>
          <a:p>
            <a:r>
              <a:rPr lang="en-US" dirty="0"/>
              <a:t>calculated to prevent harm to the plaintiff;</a:t>
            </a:r>
          </a:p>
          <a:p>
            <a:r>
              <a:rPr lang="en-US" dirty="0"/>
              <a:t>• the </a:t>
            </a:r>
            <a:r>
              <a:rPr lang="en-US" b="1" dirty="0"/>
              <a:t>plaintiff was harmed</a:t>
            </a:r>
            <a:r>
              <a:rPr lang="en-US" dirty="0"/>
              <a:t> by an independent wrongful act committed by the</a:t>
            </a:r>
          </a:p>
          <a:p>
            <a:r>
              <a:rPr lang="en-US" dirty="0"/>
              <a:t>employee;</a:t>
            </a:r>
          </a:p>
          <a:p>
            <a:r>
              <a:rPr lang="en-US" dirty="0"/>
              <a:t>• the independent wrongful act was of a type </a:t>
            </a:r>
            <a:r>
              <a:rPr lang="en-US" b="1" dirty="0"/>
              <a:t>foreseeable</a:t>
            </a:r>
            <a:r>
              <a:rPr lang="en-US" dirty="0"/>
              <a:t> in light of the</a:t>
            </a:r>
          </a:p>
          <a:p>
            <a:r>
              <a:rPr lang="en-US" dirty="0"/>
              <a:t>employee's particular unfitness for duty; and</a:t>
            </a:r>
          </a:p>
          <a:p>
            <a:r>
              <a:rPr lang="en-US" dirty="0"/>
              <a:t>• the employer's unreasonable failure to take corrective action was </a:t>
            </a:r>
            <a:r>
              <a:rPr lang="en-US" b="1" dirty="0"/>
              <a:t>a legal cause </a:t>
            </a:r>
            <a:r>
              <a:rPr lang="en-US" dirty="0"/>
              <a:t>of the Plaintiff's injury.</a:t>
            </a:r>
          </a:p>
          <a:p>
            <a:r>
              <a:rPr lang="it-IT" sz="2800" u="sng" dirty="0"/>
              <a:t>Garcia</a:t>
            </a:r>
            <a:r>
              <a:rPr lang="it-IT" sz="2800" dirty="0"/>
              <a:t>, 492 So. 2d at 441.</a:t>
            </a:r>
            <a:endParaRPr lang="en-US" sz="2800" dirty="0"/>
          </a:p>
        </p:txBody>
      </p:sp>
    </p:spTree>
    <p:extLst>
      <p:ext uri="{BB962C8B-B14F-4D97-AF65-F5344CB8AC3E}">
        <p14:creationId xmlns:p14="http://schemas.microsoft.com/office/powerpoint/2010/main" val="27687778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ED522-4618-73BA-D467-45EAE4AECC78}"/>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C1C948D9-7FE3-3F64-51D2-6DEFD1ABBD8C}"/>
              </a:ext>
            </a:extLst>
          </p:cNvPr>
          <p:cNvSpPr>
            <a:spLocks noGrp="1"/>
          </p:cNvSpPr>
          <p:nvPr>
            <p:ph type="title"/>
          </p:nvPr>
        </p:nvSpPr>
        <p:spPr>
          <a:xfrm>
            <a:off x="628650" y="365126"/>
            <a:ext cx="7886700" cy="1325563"/>
          </a:xfrm>
        </p:spPr>
        <p:txBody>
          <a:bodyPr/>
          <a:lstStyle/>
          <a:p>
            <a:r>
              <a:rPr lang="en-US"/>
              <a:t>COMMON LAW TORTS</a:t>
            </a:r>
            <a:endParaRPr lang="en-US" dirty="0"/>
          </a:p>
        </p:txBody>
      </p:sp>
      <p:sp>
        <p:nvSpPr>
          <p:cNvPr id="6" name="TextBox 5">
            <a:extLst>
              <a:ext uri="{FF2B5EF4-FFF2-40B4-BE49-F238E27FC236}">
                <a16:creationId xmlns:a16="http://schemas.microsoft.com/office/drawing/2014/main" id="{53498526-F0BE-EAC6-A89E-D9391F26A6FB}"/>
              </a:ext>
            </a:extLst>
          </p:cNvPr>
          <p:cNvSpPr txBox="1"/>
          <p:nvPr/>
        </p:nvSpPr>
        <p:spPr>
          <a:xfrm>
            <a:off x="685800" y="1371600"/>
            <a:ext cx="7543801" cy="3600986"/>
          </a:xfrm>
          <a:prstGeom prst="rect">
            <a:avLst/>
          </a:prstGeom>
          <a:noFill/>
        </p:spPr>
        <p:txBody>
          <a:bodyPr wrap="square" rtlCol="0">
            <a:spAutoFit/>
          </a:bodyPr>
          <a:lstStyle/>
          <a:p>
            <a:r>
              <a:rPr lang="en-US" sz="2800" dirty="0"/>
              <a:t>DEFENSES</a:t>
            </a:r>
          </a:p>
          <a:p>
            <a:r>
              <a:rPr lang="en-US" sz="2000" dirty="0"/>
              <a:t>An employer can escape liability by proving the absence of notice to the employer that the employee who caused the harm was unfit for duty. See M.V. By &amp; Through W.W. v. Gulf Ridge Council Boy Scouts of Am., Inc., 529 So. 2d 1248, 1248 (Fla. 2d DCA 1988)</a:t>
            </a:r>
          </a:p>
          <a:p>
            <a:endParaRPr lang="en-US" sz="2000" dirty="0"/>
          </a:p>
          <a:p>
            <a:r>
              <a:rPr lang="en-US" sz="2000" dirty="0"/>
              <a:t>Other defenses include proof that the employer took reasonable steps to avoid harm and proof that the wrongful act committed by the employee was not foreseeable from the information available to the employer. See </a:t>
            </a:r>
            <a:r>
              <a:rPr lang="en-US" sz="2000" dirty="0" err="1"/>
              <a:t>Iglesia</a:t>
            </a:r>
            <a:r>
              <a:rPr lang="en-US" sz="2000" dirty="0"/>
              <a:t> Cristiana La Casa Del Senor, Inc. v. L.M., 783 So. 2d 353, 358-59 (Fla. 3d DCA. 2001)</a:t>
            </a:r>
          </a:p>
        </p:txBody>
      </p:sp>
    </p:spTree>
    <p:extLst>
      <p:ext uri="{BB962C8B-B14F-4D97-AF65-F5344CB8AC3E}">
        <p14:creationId xmlns:p14="http://schemas.microsoft.com/office/powerpoint/2010/main" val="30545743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20767-0806-5FBB-62E4-90FEA0A5A258}"/>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3DCA4AE6-DD70-4C6E-4D5B-80B430C9F848}"/>
              </a:ext>
            </a:extLst>
          </p:cNvPr>
          <p:cNvSpPr>
            <a:spLocks noGrp="1"/>
          </p:cNvSpPr>
          <p:nvPr>
            <p:ph type="title"/>
          </p:nvPr>
        </p:nvSpPr>
        <p:spPr>
          <a:xfrm>
            <a:off x="628650" y="365126"/>
            <a:ext cx="7886700" cy="1325563"/>
          </a:xfrm>
        </p:spPr>
        <p:txBody>
          <a:bodyPr/>
          <a:lstStyle/>
          <a:p>
            <a:r>
              <a:rPr lang="en-US"/>
              <a:t>COMMON LAW TORTS</a:t>
            </a:r>
            <a:endParaRPr lang="en-US" dirty="0"/>
          </a:p>
        </p:txBody>
      </p:sp>
      <p:sp>
        <p:nvSpPr>
          <p:cNvPr id="6" name="TextBox 5">
            <a:extLst>
              <a:ext uri="{FF2B5EF4-FFF2-40B4-BE49-F238E27FC236}">
                <a16:creationId xmlns:a16="http://schemas.microsoft.com/office/drawing/2014/main" id="{29A483C0-0571-064A-2FE5-3159DB4F44EC}"/>
              </a:ext>
            </a:extLst>
          </p:cNvPr>
          <p:cNvSpPr txBox="1"/>
          <p:nvPr/>
        </p:nvSpPr>
        <p:spPr>
          <a:xfrm>
            <a:off x="685800" y="1371600"/>
            <a:ext cx="7543801" cy="4524315"/>
          </a:xfrm>
          <a:prstGeom prst="rect">
            <a:avLst/>
          </a:prstGeom>
          <a:noFill/>
        </p:spPr>
        <p:txBody>
          <a:bodyPr wrap="square" rtlCol="0">
            <a:spAutoFit/>
          </a:bodyPr>
          <a:lstStyle/>
          <a:p>
            <a:r>
              <a:rPr lang="en-US" sz="2800" dirty="0"/>
              <a:t>ASSAULT AND BATTERY</a:t>
            </a:r>
          </a:p>
          <a:p>
            <a:r>
              <a:rPr lang="en-US" sz="2000" dirty="0"/>
              <a:t>Assault</a:t>
            </a:r>
          </a:p>
          <a:p>
            <a:pPr marL="342900" indent="-342900">
              <a:buFont typeface="Arial" panose="020B0604020202020204" pitchFamily="34" charset="0"/>
              <a:buChar char="•"/>
            </a:pPr>
            <a:r>
              <a:rPr lang="en-US" sz="2000" dirty="0"/>
              <a:t>an intentional</a:t>
            </a:r>
          </a:p>
          <a:p>
            <a:pPr marL="342900" indent="-342900">
              <a:buFont typeface="Arial" panose="020B0604020202020204" pitchFamily="34" charset="0"/>
              <a:buChar char="•"/>
            </a:pPr>
            <a:r>
              <a:rPr lang="en-US" sz="2000" dirty="0"/>
              <a:t>offer or threat of bodily injury to another</a:t>
            </a:r>
          </a:p>
          <a:p>
            <a:pPr marL="342900" indent="-342900">
              <a:buFont typeface="Arial" panose="020B0604020202020204" pitchFamily="34" charset="0"/>
              <a:buChar char="•"/>
            </a:pPr>
            <a:r>
              <a:rPr lang="en-US" sz="2000" dirty="0"/>
              <a:t>under such circumstances as to create a fear of imminent peril</a:t>
            </a:r>
          </a:p>
          <a:p>
            <a:pPr marL="342900" indent="-342900">
              <a:buFont typeface="Arial" panose="020B0604020202020204" pitchFamily="34" charset="0"/>
              <a:buChar char="•"/>
            </a:pPr>
            <a:r>
              <a:rPr lang="en-US" sz="2000" dirty="0"/>
              <a:t>where defendant possessed the apparent present ability to carry out the offer or threat</a:t>
            </a:r>
          </a:p>
          <a:p>
            <a:r>
              <a:rPr lang="en-US" sz="2000" dirty="0"/>
              <a:t>See United States v. </a:t>
            </a:r>
            <a:r>
              <a:rPr lang="en-US" sz="2000" dirty="0" err="1"/>
              <a:t>Guilbert</a:t>
            </a:r>
            <a:r>
              <a:rPr lang="en-US" sz="2000" dirty="0"/>
              <a:t>, 692 F.2d 1340, 1343 (11th Cir. 1982), cert. denied, 460 U.S. 1016, 75 L. Ed. 2d 487.</a:t>
            </a:r>
          </a:p>
          <a:p>
            <a:r>
              <a:rPr lang="en-US" sz="2000" dirty="0"/>
              <a:t>Battery</a:t>
            </a:r>
          </a:p>
          <a:p>
            <a:pPr marL="342900" indent="-342900">
              <a:buFont typeface="Arial" panose="020B0604020202020204" pitchFamily="34" charset="0"/>
              <a:buChar char="•"/>
            </a:pPr>
            <a:r>
              <a:rPr lang="en-US" sz="2000" dirty="0"/>
              <a:t>the intentional infliction of</a:t>
            </a:r>
          </a:p>
          <a:p>
            <a:pPr marL="342900" indent="-342900">
              <a:buFont typeface="Arial" panose="020B0604020202020204" pitchFamily="34" charset="0"/>
              <a:buChar char="•"/>
            </a:pPr>
            <a:r>
              <a:rPr lang="en-US" sz="2000" dirty="0"/>
              <a:t>a harmful or offensive contact</a:t>
            </a:r>
          </a:p>
          <a:p>
            <a:pPr marL="342900" indent="-342900">
              <a:buFont typeface="Arial" panose="020B0604020202020204" pitchFamily="34" charset="0"/>
              <a:buChar char="•"/>
            </a:pPr>
            <a:r>
              <a:rPr lang="en-US" sz="2000" dirty="0"/>
              <a:t>upon the person of the plaintiff</a:t>
            </a:r>
          </a:p>
          <a:p>
            <a:r>
              <a:rPr lang="en-US" sz="2000" dirty="0"/>
              <a:t>See </a:t>
            </a:r>
            <a:r>
              <a:rPr lang="en-US" sz="2000" dirty="0" err="1"/>
              <a:t>Chorak</a:t>
            </a:r>
            <a:r>
              <a:rPr lang="en-US" sz="2000" dirty="0"/>
              <a:t> v. Naughton, 409 So. 2d 35, 39 (Fla. 2d DCA 1981).</a:t>
            </a:r>
          </a:p>
        </p:txBody>
      </p:sp>
    </p:spTree>
    <p:extLst>
      <p:ext uri="{BB962C8B-B14F-4D97-AF65-F5344CB8AC3E}">
        <p14:creationId xmlns:p14="http://schemas.microsoft.com/office/powerpoint/2010/main" val="15057208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C223F-0DA1-C8A3-57EF-6771B9C5354E}"/>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A2F9F961-E8D8-E8EF-192A-87FF82EF5A6C}"/>
              </a:ext>
            </a:extLst>
          </p:cNvPr>
          <p:cNvSpPr>
            <a:spLocks noGrp="1"/>
          </p:cNvSpPr>
          <p:nvPr>
            <p:ph type="title"/>
          </p:nvPr>
        </p:nvSpPr>
        <p:spPr>
          <a:xfrm>
            <a:off x="628650" y="365126"/>
            <a:ext cx="7886700" cy="1325563"/>
          </a:xfrm>
        </p:spPr>
        <p:txBody>
          <a:bodyPr/>
          <a:lstStyle/>
          <a:p>
            <a:r>
              <a:rPr lang="en-US" dirty="0"/>
              <a:t>CIVIL RIGHTS</a:t>
            </a:r>
          </a:p>
        </p:txBody>
      </p:sp>
      <p:pic>
        <p:nvPicPr>
          <p:cNvPr id="5" name="Picture 4">
            <a:extLst>
              <a:ext uri="{FF2B5EF4-FFF2-40B4-BE49-F238E27FC236}">
                <a16:creationId xmlns:a16="http://schemas.microsoft.com/office/drawing/2014/main" id="{7438D0C6-8078-CA90-5E78-26E7D19A8333}"/>
              </a:ext>
            </a:extLst>
          </p:cNvPr>
          <p:cNvPicPr>
            <a:picLocks noChangeAspect="1"/>
          </p:cNvPicPr>
          <p:nvPr/>
        </p:nvPicPr>
        <p:blipFill>
          <a:blip r:embed="rId2"/>
          <a:stretch>
            <a:fillRect/>
          </a:stretch>
        </p:blipFill>
        <p:spPr>
          <a:xfrm>
            <a:off x="628650" y="2121325"/>
            <a:ext cx="7886700" cy="3759938"/>
          </a:xfrm>
          <a:prstGeom prst="rect">
            <a:avLst/>
          </a:prstGeom>
          <a:noFill/>
        </p:spPr>
      </p:pic>
    </p:spTree>
    <p:extLst>
      <p:ext uri="{BB962C8B-B14F-4D97-AF65-F5344CB8AC3E}">
        <p14:creationId xmlns:p14="http://schemas.microsoft.com/office/powerpoint/2010/main" val="24928567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906D5-2680-B242-B8C3-4232EBA9E43E}"/>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B356AFDA-4962-5C34-ADBC-9E0D4D29EEC6}"/>
              </a:ext>
            </a:extLst>
          </p:cNvPr>
          <p:cNvSpPr>
            <a:spLocks noGrp="1"/>
          </p:cNvSpPr>
          <p:nvPr>
            <p:ph type="title"/>
          </p:nvPr>
        </p:nvSpPr>
        <p:spPr>
          <a:xfrm>
            <a:off x="628650" y="365126"/>
            <a:ext cx="7886700" cy="1325563"/>
          </a:xfrm>
        </p:spPr>
        <p:txBody>
          <a:bodyPr/>
          <a:lstStyle/>
          <a:p>
            <a:r>
              <a:rPr lang="en-US" dirty="0"/>
              <a:t>CIVIL RIGHTS</a:t>
            </a:r>
          </a:p>
        </p:txBody>
      </p:sp>
      <p:pic>
        <p:nvPicPr>
          <p:cNvPr id="5" name="Picture 4">
            <a:extLst>
              <a:ext uri="{FF2B5EF4-FFF2-40B4-BE49-F238E27FC236}">
                <a16:creationId xmlns:a16="http://schemas.microsoft.com/office/drawing/2014/main" id="{1041BD4B-E834-75E1-4BBE-C8CC0226CA61}"/>
              </a:ext>
            </a:extLst>
          </p:cNvPr>
          <p:cNvPicPr>
            <a:picLocks noChangeAspect="1"/>
          </p:cNvPicPr>
          <p:nvPr/>
        </p:nvPicPr>
        <p:blipFill>
          <a:blip r:embed="rId2"/>
          <a:stretch>
            <a:fillRect/>
          </a:stretch>
        </p:blipFill>
        <p:spPr>
          <a:xfrm>
            <a:off x="628650" y="2121325"/>
            <a:ext cx="7886700" cy="3759938"/>
          </a:xfrm>
          <a:prstGeom prst="rect">
            <a:avLst/>
          </a:prstGeom>
          <a:noFill/>
        </p:spPr>
      </p:pic>
      <p:pic>
        <p:nvPicPr>
          <p:cNvPr id="3" name="Picture 2">
            <a:extLst>
              <a:ext uri="{FF2B5EF4-FFF2-40B4-BE49-F238E27FC236}">
                <a16:creationId xmlns:a16="http://schemas.microsoft.com/office/drawing/2014/main" id="{5C4FFA35-797A-9163-B7F4-AF82D4757BCE}"/>
              </a:ext>
            </a:extLst>
          </p:cNvPr>
          <p:cNvPicPr>
            <a:picLocks noChangeAspect="1"/>
          </p:cNvPicPr>
          <p:nvPr/>
        </p:nvPicPr>
        <p:blipFill>
          <a:blip r:embed="rId3"/>
          <a:stretch>
            <a:fillRect/>
          </a:stretch>
        </p:blipFill>
        <p:spPr>
          <a:xfrm>
            <a:off x="628650" y="5881262"/>
            <a:ext cx="7677150" cy="387735"/>
          </a:xfrm>
          <a:prstGeom prst="rect">
            <a:avLst/>
          </a:prstGeom>
        </p:spPr>
      </p:pic>
    </p:spTree>
    <p:extLst>
      <p:ext uri="{BB962C8B-B14F-4D97-AF65-F5344CB8AC3E}">
        <p14:creationId xmlns:p14="http://schemas.microsoft.com/office/powerpoint/2010/main" val="36173286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537C0-6AF4-4F39-45A7-0401587E142D}"/>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AA7E0D9B-D399-B722-50C6-3E592944B5D6}"/>
              </a:ext>
            </a:extLst>
          </p:cNvPr>
          <p:cNvSpPr>
            <a:spLocks noGrp="1"/>
          </p:cNvSpPr>
          <p:nvPr>
            <p:ph type="title"/>
          </p:nvPr>
        </p:nvSpPr>
        <p:spPr>
          <a:xfrm>
            <a:off x="628650" y="365126"/>
            <a:ext cx="7886700" cy="1325563"/>
          </a:xfrm>
        </p:spPr>
        <p:txBody>
          <a:bodyPr anchor="ctr">
            <a:normAutofit/>
          </a:bodyPr>
          <a:lstStyle/>
          <a:p>
            <a:r>
              <a:rPr lang="en-US" dirty="0"/>
              <a:t>SOVEREIGN IMMUNITY</a:t>
            </a:r>
          </a:p>
        </p:txBody>
      </p:sp>
      <p:pic>
        <p:nvPicPr>
          <p:cNvPr id="7" name="Picture 6">
            <a:extLst>
              <a:ext uri="{FF2B5EF4-FFF2-40B4-BE49-F238E27FC236}">
                <a16:creationId xmlns:a16="http://schemas.microsoft.com/office/drawing/2014/main" id="{E81BD83F-9405-79CE-5CE2-D92A210FCE1B}"/>
              </a:ext>
            </a:extLst>
          </p:cNvPr>
          <p:cNvPicPr>
            <a:picLocks noChangeAspect="1"/>
          </p:cNvPicPr>
          <p:nvPr/>
        </p:nvPicPr>
        <p:blipFill>
          <a:blip r:embed="rId2"/>
          <a:stretch>
            <a:fillRect/>
          </a:stretch>
        </p:blipFill>
        <p:spPr>
          <a:xfrm>
            <a:off x="914400" y="1219200"/>
            <a:ext cx="5953370" cy="5460678"/>
          </a:xfrm>
          <a:prstGeom prst="rect">
            <a:avLst/>
          </a:prstGeom>
          <a:noFill/>
        </p:spPr>
      </p:pic>
    </p:spTree>
    <p:extLst>
      <p:ext uri="{BB962C8B-B14F-4D97-AF65-F5344CB8AC3E}">
        <p14:creationId xmlns:p14="http://schemas.microsoft.com/office/powerpoint/2010/main" val="585450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B0F88-A663-67A0-818C-8AC916FA7920}"/>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567007DD-B280-6D8F-40BE-F5F59BC7006D}"/>
              </a:ext>
            </a:extLst>
          </p:cNvPr>
          <p:cNvSpPr>
            <a:spLocks noGrp="1"/>
          </p:cNvSpPr>
          <p:nvPr>
            <p:ph type="title"/>
          </p:nvPr>
        </p:nvSpPr>
        <p:spPr>
          <a:xfrm>
            <a:off x="628650" y="365126"/>
            <a:ext cx="7886700" cy="1325563"/>
          </a:xfrm>
        </p:spPr>
        <p:txBody>
          <a:bodyPr anchor="ctr">
            <a:normAutofit/>
          </a:bodyPr>
          <a:lstStyle/>
          <a:p>
            <a:r>
              <a:rPr lang="en-US" dirty="0"/>
              <a:t>SOVEREIGN IMMUNITY</a:t>
            </a:r>
          </a:p>
        </p:txBody>
      </p:sp>
      <p:pic>
        <p:nvPicPr>
          <p:cNvPr id="7" name="Picture 6">
            <a:extLst>
              <a:ext uri="{FF2B5EF4-FFF2-40B4-BE49-F238E27FC236}">
                <a16:creationId xmlns:a16="http://schemas.microsoft.com/office/drawing/2014/main" id="{4A517C74-5484-BCE5-118F-8B96196655E9}"/>
              </a:ext>
            </a:extLst>
          </p:cNvPr>
          <p:cNvPicPr>
            <a:picLocks noChangeAspect="1"/>
          </p:cNvPicPr>
          <p:nvPr/>
        </p:nvPicPr>
        <p:blipFill>
          <a:blip r:embed="rId2"/>
          <a:stretch>
            <a:fillRect/>
          </a:stretch>
        </p:blipFill>
        <p:spPr>
          <a:xfrm>
            <a:off x="914400" y="1219200"/>
            <a:ext cx="5953370" cy="5460678"/>
          </a:xfrm>
          <a:prstGeom prst="rect">
            <a:avLst/>
          </a:prstGeom>
          <a:noFill/>
        </p:spPr>
      </p:pic>
      <p:pic>
        <p:nvPicPr>
          <p:cNvPr id="3" name="Picture 2">
            <a:extLst>
              <a:ext uri="{FF2B5EF4-FFF2-40B4-BE49-F238E27FC236}">
                <a16:creationId xmlns:a16="http://schemas.microsoft.com/office/drawing/2014/main" id="{30AEAC0C-FC4D-B805-9989-5CBA6ED3A14A}"/>
              </a:ext>
            </a:extLst>
          </p:cNvPr>
          <p:cNvPicPr>
            <a:picLocks noChangeAspect="1"/>
          </p:cNvPicPr>
          <p:nvPr/>
        </p:nvPicPr>
        <p:blipFill>
          <a:blip r:embed="rId3"/>
          <a:stretch>
            <a:fillRect/>
          </a:stretch>
        </p:blipFill>
        <p:spPr>
          <a:xfrm>
            <a:off x="6867770" y="1219200"/>
            <a:ext cx="1255059" cy="421341"/>
          </a:xfrm>
          <a:prstGeom prst="rect">
            <a:avLst/>
          </a:prstGeom>
        </p:spPr>
      </p:pic>
    </p:spTree>
    <p:extLst>
      <p:ext uri="{BB962C8B-B14F-4D97-AF65-F5344CB8AC3E}">
        <p14:creationId xmlns:p14="http://schemas.microsoft.com/office/powerpoint/2010/main" val="1572046556"/>
      </p:ext>
    </p:extLst>
  </p:cSld>
  <p:clrMapOvr>
    <a:masterClrMapping/>
  </p:clrMapOvr>
</p:sld>
</file>

<file path=ppt/theme/theme1.xml><?xml version="1.0" encoding="utf-8"?>
<a:theme xmlns:a="http://schemas.openxmlformats.org/drawingml/2006/main" name="Office Theme">
  <a:themeElements>
    <a:clrScheme name="Custom 4">
      <a:dk1>
        <a:srgbClr val="E6EAEF"/>
      </a:dk1>
      <a:lt1>
        <a:srgbClr val="757070"/>
      </a:lt1>
      <a:dk2>
        <a:srgbClr val="7F7F7F"/>
      </a:dk2>
      <a:lt2>
        <a:srgbClr val="E5E5E5"/>
      </a:lt2>
      <a:accent1>
        <a:srgbClr val="CFDBF0"/>
      </a:accent1>
      <a:accent2>
        <a:srgbClr val="1F3864"/>
      </a:accent2>
      <a:accent3>
        <a:srgbClr val="D8D8D8"/>
      </a:accent3>
      <a:accent4>
        <a:srgbClr val="595959"/>
      </a:accent4>
      <a:accent5>
        <a:srgbClr val="DFCDB7"/>
      </a:accent5>
      <a:accent6>
        <a:srgbClr val="7F7F7F"/>
      </a:accent6>
      <a:hlink>
        <a:srgbClr val="2F5496"/>
      </a:hlink>
      <a:folHlink>
        <a:srgbClr val="DAAF7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raditional Template Presentation (pink)" id="{FC8DA459-7BB5-4933-80A0-A2E76E3E35A6}" vid="{C5A294FF-111B-4B00-8F8F-BD25D949EA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982</TotalTime>
  <Words>4124</Words>
  <Application>Microsoft Office PowerPoint</Application>
  <PresentationFormat>On-screen Show (4:3)</PresentationFormat>
  <Paragraphs>306</Paragraphs>
  <Slides>46</Slides>
  <Notes>17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46</vt:i4>
      </vt:variant>
    </vt:vector>
  </HeadingPairs>
  <TitlesOfParts>
    <vt:vector size="56" baseType="lpstr">
      <vt:lpstr>inherit</vt:lpstr>
      <vt:lpstr>Arial</vt:lpstr>
      <vt:lpstr>Book Antiqua</vt:lpstr>
      <vt:lpstr>Calibri</vt:lpstr>
      <vt:lpstr>Century Gothic</vt:lpstr>
      <vt:lpstr>Lato</vt:lpstr>
      <vt:lpstr>Open Sans</vt:lpstr>
      <vt:lpstr>Tahoma</vt:lpstr>
      <vt:lpstr>Wingdings 3</vt:lpstr>
      <vt:lpstr>Office Theme</vt:lpstr>
      <vt:lpstr>PowerPoint Presentation</vt:lpstr>
      <vt:lpstr>PowerPoint Presentation</vt:lpstr>
      <vt:lpstr>FEDERAL CIVIL RIGHTS CLAIMS</vt:lpstr>
      <vt:lpstr>§ 1981</vt:lpstr>
      <vt:lpstr>§ 1981</vt:lpstr>
      <vt:lpstr>FEDERAL CIVIL RIGHTS CLAIMS</vt:lpstr>
      <vt:lpstr>§ 1983</vt:lpstr>
      <vt:lpstr>§ 1983</vt:lpstr>
      <vt:lpstr>§ 1983</vt:lpstr>
      <vt:lpstr>§ 1985</vt:lpstr>
      <vt:lpstr>§ 1985</vt:lpstr>
      <vt:lpstr>FEDERAL CIVIL RIGHTS CLAIMS</vt:lpstr>
      <vt:lpstr>FEDERAL CIVIL RIGHTS CLAIMS</vt:lpstr>
      <vt:lpstr>FEDERAL CIVIL RIGHTS CLAIMS</vt:lpstr>
      <vt:lpstr>FEDERAL CIVIL RIGHTS CLAIMS</vt:lpstr>
      <vt:lpstr>FEDERAL CIVIL RIGHTS CLAIMS</vt:lpstr>
      <vt:lpstr>FEDERAL CIVIL RIGHTS CLAIMS</vt:lpstr>
      <vt:lpstr>FEDERAL CIVIL RIGHTS CLAIMS</vt:lpstr>
      <vt:lpstr>FEDERAL CIVIL RIGHTS CLAIMS</vt:lpstr>
      <vt:lpstr>Sebastian v. Ortiz, 918 F.3d 1301 (11th Cir. 2019)</vt:lpstr>
      <vt:lpstr>Stephens v. DeGiovanni, 852 F.3d 1298 (11th Cir. 2017)</vt:lpstr>
      <vt:lpstr>FLORIDA CON LAW</vt:lpstr>
      <vt:lpstr>FLORIDA CON LAW</vt:lpstr>
      <vt:lpstr>FLORIDA CON LAW</vt:lpstr>
      <vt:lpstr>FLORIDA CON LAW</vt:lpstr>
      <vt:lpstr>FLORIDA CIVIL RIGHTS ACT (FCRA, Chapter 760, Fla. Stat.)</vt:lpstr>
      <vt:lpstr>FCRA</vt:lpstr>
      <vt:lpstr>FCRA</vt:lpstr>
      <vt:lpstr>CH. 2020-153, LAWS OF FLA.</vt:lpstr>
      <vt:lpstr>PUBLIC EMPLOYEE LABOR RELATIONS ACT</vt:lpstr>
      <vt:lpstr>FLORIDA WHISTLEBLOWER ACT</vt:lpstr>
      <vt:lpstr>FLORIDA WORKERS COMP</vt:lpstr>
      <vt:lpstr>FLORIDA JURY SERVICE § 40.271</vt:lpstr>
      <vt:lpstr>FLORIDA FIREFIGHTERS/POLICE &amp; CORRECTIONAL OFFICERS BILL OF RIGHTS</vt:lpstr>
      <vt:lpstr>COMMON LAW TORTS</vt:lpstr>
      <vt:lpstr>COMMON LAW TORTS</vt:lpstr>
      <vt:lpstr>COMMON LAW TORTS</vt:lpstr>
      <vt:lpstr>COMMON LAW TORTS</vt:lpstr>
      <vt:lpstr>COMMON LAW TORTS</vt:lpstr>
      <vt:lpstr>COMMON LAW TORTS</vt:lpstr>
      <vt:lpstr>COMMON LAW TORTS</vt:lpstr>
      <vt:lpstr>COMMON LAW TORTS</vt:lpstr>
      <vt:lpstr>CIVIL RIGHTS</vt:lpstr>
      <vt:lpstr>CIVIL RIGHTS</vt:lpstr>
      <vt:lpstr>SOVEREIGN IMMUNITY</vt:lpstr>
      <vt:lpstr>SOVEREIGN IMMUNITY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SECTOR EMPLOYMENT LIABILITY</dc:title>
  <dc:creator>Erin Jackson</dc:creator>
  <cp:lastModifiedBy>Mood, Kirsten</cp:lastModifiedBy>
  <cp:revision>22</cp:revision>
  <dcterms:created xsi:type="dcterms:W3CDTF">2024-01-20T12:27:44Z</dcterms:created>
  <dcterms:modified xsi:type="dcterms:W3CDTF">2025-04-18T15:57:05Z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2021-04-28T00:00:00Z</vt:filetime>
  </property>
  <property fmtid="{D5CDD505-2E9C-101B-9397-08002B2CF9AE}" pid="3" name="Creator">
    <vt:lpwstr>Microsoft® PowerPoint® for Microsoft 365</vt:lpwstr>
  </property>
  <property fmtid="{D5CDD505-2E9C-101B-9397-08002B2CF9AE}" pid="4" name="LastSaved">
    <vt:filetime>2024-01-20T00:00:00Z</vt:filetime>
  </property>
</Properties>
</file>